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3"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60" r:id="rId39"/>
    <p:sldId id="294" r:id="rId40"/>
    <p:sldId id="295" r:id="rId41"/>
    <p:sldId id="296" r:id="rId42"/>
    <p:sldId id="297" r:id="rId43"/>
    <p:sldId id="298" r:id="rId44"/>
    <p:sldId id="299" r:id="rId45"/>
    <p:sldId id="301" r:id="rId46"/>
    <p:sldId id="300"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rgbClr val="0036A2"/>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Times New Roman" pitchFamily="18" charset="0"/>
                <a:ea typeface="+mj-ea"/>
                <a:cs typeface="Times New Roman"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6" name="Footer Placeholder 15"/>
          <p:cNvSpPr>
            <a:spLocks noGrp="1"/>
          </p:cNvSpPr>
          <p:nvPr>
            <p:ph type="ftr" sz="quarter" idx="13"/>
          </p:nvPr>
        </p:nvSpPr>
        <p:spPr/>
        <p:txBody>
          <a:bodyPr/>
          <a:lstStyle/>
          <a:p>
            <a:endParaRPr lang="en-US"/>
          </a:p>
        </p:txBody>
      </p:sp>
      <p:sp>
        <p:nvSpPr>
          <p:cNvPr id="10" name="Slide Number Placeholder 22"/>
          <p:cNvSpPr>
            <a:spLocks noGrp="1"/>
          </p:cNvSpPr>
          <p:nvPr>
            <p:ph type="sldNum" sz="quarter" idx="4"/>
          </p:nvPr>
        </p:nvSpPr>
        <p:spPr>
          <a:xfrm>
            <a:off x="454025" y="6356350"/>
            <a:ext cx="213995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a:defRPr>
            </a:lvl1pPr>
          </a:lstStyle>
          <a:p>
            <a:fld id="{8F52CF22-A21E-4D33-895E-84AF70C3F78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extBox 7"/>
          <p:cNvSpPr txBox="1"/>
          <p:nvPr/>
        </p:nvSpPr>
        <p:spPr>
          <a:xfrm>
            <a:off x="3733800" y="6400800"/>
            <a:ext cx="5029200" cy="276999"/>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r>
              <a:rPr lang="en-US" sz="1200" dirty="0" err="1" smtClean="0">
                <a:solidFill>
                  <a:schemeClr val="bg1">
                    <a:lumMod val="65000"/>
                  </a:schemeClr>
                </a:solidFill>
                <a:latin typeface="Arial" pitchFamily="34" charset="0"/>
                <a:cs typeface="Arial" pitchFamily="34" charset="0"/>
              </a:rPr>
              <a:t>T3124</a:t>
            </a:r>
            <a:r>
              <a:rPr lang="en-US" sz="1200" dirty="0" smtClean="0">
                <a:solidFill>
                  <a:schemeClr val="bg1">
                    <a:lumMod val="65000"/>
                  </a:schemeClr>
                </a:solidFill>
                <a:latin typeface="Arial" pitchFamily="34" charset="0"/>
                <a:cs typeface="Arial" pitchFamily="34" charset="0"/>
              </a:rPr>
              <a:t>: </a:t>
            </a:r>
            <a:r>
              <a:rPr lang="en-US" sz="1200" dirty="0" err="1" smtClean="0">
                <a:solidFill>
                  <a:schemeClr val="bg1">
                    <a:lumMod val="65000"/>
                  </a:schemeClr>
                </a:solidFill>
                <a:latin typeface="Arial" pitchFamily="34" charset="0"/>
                <a:cs typeface="Arial" pitchFamily="34" charset="0"/>
              </a:rPr>
              <a:t>Đồ</a:t>
            </a:r>
            <a:r>
              <a:rPr lang="en-US" sz="1200" baseline="0" dirty="0" smtClean="0">
                <a:solidFill>
                  <a:schemeClr val="bg1">
                    <a:lumMod val="65000"/>
                  </a:schemeClr>
                </a:solidFill>
                <a:latin typeface="Arial" pitchFamily="34" charset="0"/>
                <a:cs typeface="Arial" pitchFamily="34" charset="0"/>
              </a:rPr>
              <a:t> </a:t>
            </a:r>
            <a:r>
              <a:rPr lang="en-US" sz="1200" baseline="0" dirty="0" err="1" smtClean="0">
                <a:solidFill>
                  <a:schemeClr val="bg1">
                    <a:lumMod val="65000"/>
                  </a:schemeClr>
                </a:solidFill>
                <a:latin typeface="Arial" pitchFamily="34" charset="0"/>
                <a:cs typeface="Arial" pitchFamily="34" charset="0"/>
              </a:rPr>
              <a:t>án</a:t>
            </a:r>
            <a:r>
              <a:rPr lang="en-US" sz="1200" baseline="0" dirty="0" smtClean="0">
                <a:solidFill>
                  <a:schemeClr val="bg1">
                    <a:lumMod val="65000"/>
                  </a:schemeClr>
                </a:solidFill>
                <a:latin typeface="Arial" pitchFamily="34" charset="0"/>
                <a:cs typeface="Arial" pitchFamily="34" charset="0"/>
              </a:rPr>
              <a:t> Tin </a:t>
            </a:r>
            <a:r>
              <a:rPr lang="en-US" sz="1200" baseline="0" dirty="0" err="1" smtClean="0">
                <a:solidFill>
                  <a:schemeClr val="bg1">
                    <a:lumMod val="65000"/>
                  </a:schemeClr>
                </a:solidFill>
                <a:latin typeface="Arial" pitchFamily="34" charset="0"/>
                <a:cs typeface="Arial" pitchFamily="34" charset="0"/>
              </a:rPr>
              <a:t>học</a:t>
            </a:r>
            <a:r>
              <a:rPr lang="en-US" sz="1200" baseline="0" dirty="0" smtClean="0">
                <a:solidFill>
                  <a:schemeClr val="bg1">
                    <a:lumMod val="65000"/>
                  </a:schemeClr>
                </a:solidFill>
                <a:latin typeface="Arial" pitchFamily="34" charset="0"/>
                <a:cs typeface="Arial" pitchFamily="34" charset="0"/>
              </a:rPr>
              <a:t>: </a:t>
            </a:r>
            <a:r>
              <a:rPr lang="en-US" sz="1200" baseline="0" dirty="0" err="1" smtClean="0">
                <a:solidFill>
                  <a:schemeClr val="bg1">
                    <a:lumMod val="65000"/>
                  </a:schemeClr>
                </a:solidFill>
                <a:latin typeface="Arial" pitchFamily="34" charset="0"/>
                <a:cs typeface="Arial" pitchFamily="34" charset="0"/>
              </a:rPr>
              <a:t>Xây</a:t>
            </a:r>
            <a:r>
              <a:rPr lang="en-US" sz="1200" baseline="0" dirty="0" smtClean="0">
                <a:solidFill>
                  <a:schemeClr val="bg1">
                    <a:lumMod val="65000"/>
                  </a:schemeClr>
                </a:solidFill>
                <a:latin typeface="Arial" pitchFamily="34" charset="0"/>
                <a:cs typeface="Arial" pitchFamily="34" charset="0"/>
              </a:rPr>
              <a:t> </a:t>
            </a:r>
            <a:r>
              <a:rPr lang="en-US" sz="1200" baseline="0" dirty="0" err="1" smtClean="0">
                <a:solidFill>
                  <a:schemeClr val="bg1">
                    <a:lumMod val="65000"/>
                  </a:schemeClr>
                </a:solidFill>
                <a:latin typeface="Arial" pitchFamily="34" charset="0"/>
                <a:cs typeface="Arial" pitchFamily="34" charset="0"/>
              </a:rPr>
              <a:t>dựng</a:t>
            </a:r>
            <a:r>
              <a:rPr lang="en-US" sz="1200" baseline="0" dirty="0" smtClean="0">
                <a:solidFill>
                  <a:schemeClr val="bg1">
                    <a:lumMod val="65000"/>
                  </a:schemeClr>
                </a:solidFill>
                <a:latin typeface="Arial" pitchFamily="34" charset="0"/>
                <a:cs typeface="Arial" pitchFamily="34" charset="0"/>
              </a:rPr>
              <a:t> </a:t>
            </a:r>
            <a:r>
              <a:rPr lang="en-US" sz="1200" baseline="0" dirty="0" err="1" smtClean="0">
                <a:solidFill>
                  <a:schemeClr val="bg1">
                    <a:lumMod val="65000"/>
                  </a:schemeClr>
                </a:solidFill>
                <a:latin typeface="Arial" pitchFamily="34" charset="0"/>
                <a:cs typeface="Arial" pitchFamily="34" charset="0"/>
              </a:rPr>
              <a:t>phần</a:t>
            </a:r>
            <a:r>
              <a:rPr lang="en-US" sz="1200" baseline="0" dirty="0" smtClean="0">
                <a:solidFill>
                  <a:schemeClr val="bg1">
                    <a:lumMod val="65000"/>
                  </a:schemeClr>
                </a:solidFill>
                <a:latin typeface="Arial" pitchFamily="34" charset="0"/>
                <a:cs typeface="Arial" pitchFamily="34" charset="0"/>
              </a:rPr>
              <a:t> </a:t>
            </a:r>
            <a:r>
              <a:rPr lang="en-US" sz="1200" baseline="0" dirty="0" err="1" smtClean="0">
                <a:solidFill>
                  <a:schemeClr val="bg1">
                    <a:lumMod val="65000"/>
                  </a:schemeClr>
                </a:solidFill>
                <a:latin typeface="Arial" pitchFamily="34" charset="0"/>
                <a:cs typeface="Arial" pitchFamily="34" charset="0"/>
              </a:rPr>
              <a:t>mềm</a:t>
            </a:r>
            <a:endParaRPr lang="en-US" sz="1200" dirty="0" smtClean="0">
              <a:solidFill>
                <a:schemeClr val="bg1">
                  <a:lumMod val="65000"/>
                </a:schemeClr>
              </a:solidFill>
              <a:latin typeface="Arial" pitchFamily="34" charset="0"/>
              <a:cs typeface="Arial" pitchFamily="34" charset="0"/>
            </a:endParaRPr>
          </a:p>
        </p:txBody>
      </p:sp>
      <p:sp>
        <p:nvSpPr>
          <p:cNvPr id="12" name="Slide Number Placeholder 22"/>
          <p:cNvSpPr>
            <a:spLocks noGrp="1"/>
          </p:cNvSpPr>
          <p:nvPr>
            <p:ph type="sldNum" sz="quarter" idx="4"/>
          </p:nvPr>
        </p:nvSpPr>
        <p:spPr>
          <a:xfrm>
            <a:off x="454025" y="6356350"/>
            <a:ext cx="213995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a:defRPr>
            </a:lvl1pPr>
          </a:lstStyle>
          <a:p>
            <a:fld id="{8F52CF22-A21E-4D33-895E-84AF70C3F78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TextBox 8"/>
          <p:cNvSpPr txBox="1"/>
          <p:nvPr/>
        </p:nvSpPr>
        <p:spPr>
          <a:xfrm>
            <a:off x="3733800" y="6354763"/>
            <a:ext cx="5029200" cy="461665"/>
          </a:xfrm>
          <a:prstGeom prst="rect">
            <a:avLst/>
          </a:prstGeom>
          <a:noFill/>
        </p:spPr>
        <p:txBody>
          <a:bodyPr wrap="square" rtlCol="0">
            <a:spAutoFit/>
          </a:bodyPr>
          <a:lstStyle/>
          <a:p>
            <a:pPr algn="r"/>
            <a:r>
              <a:rPr lang="en-US" sz="1200" dirty="0" err="1" smtClean="0">
                <a:solidFill>
                  <a:schemeClr val="bg1">
                    <a:lumMod val="65000"/>
                  </a:schemeClr>
                </a:solidFill>
                <a:latin typeface="Arial" panose="020B0604020202020204" pitchFamily="34" charset="0"/>
                <a:cs typeface="Arial" panose="020B0604020202020204" pitchFamily="34" charset="0"/>
              </a:rPr>
              <a:t>IT3124</a:t>
            </a:r>
            <a:r>
              <a:rPr lang="en-US" sz="1200" dirty="0" smtClean="0">
                <a:solidFill>
                  <a:schemeClr val="bg1">
                    <a:lumMod val="65000"/>
                  </a:schemeClr>
                </a:solidFill>
                <a:latin typeface="Arial" panose="020B0604020202020204" pitchFamily="34" charset="0"/>
                <a:cs typeface="Arial" panose="020B0604020202020204" pitchFamily="34" charset="0"/>
              </a:rPr>
              <a:t>: </a:t>
            </a:r>
            <a:r>
              <a:rPr lang="en-US" sz="1200" dirty="0" err="1" smtClean="0">
                <a:solidFill>
                  <a:schemeClr val="bg1">
                    <a:lumMod val="65000"/>
                  </a:schemeClr>
                </a:solidFill>
                <a:latin typeface="Arial" panose="020B0604020202020204" pitchFamily="34" charset="0"/>
                <a:cs typeface="Arial" panose="020B0604020202020204" pitchFamily="34" charset="0"/>
              </a:rPr>
              <a:t>Đồ</a:t>
            </a:r>
            <a:r>
              <a:rPr lang="en-US" sz="1200" baseline="0" dirty="0" smtClean="0">
                <a:solidFill>
                  <a:schemeClr val="bg1">
                    <a:lumMod val="65000"/>
                  </a:schemeClr>
                </a:solidFill>
                <a:latin typeface="Arial" panose="020B0604020202020204" pitchFamily="34" charset="0"/>
                <a:cs typeface="Arial" panose="020B0604020202020204" pitchFamily="34" charset="0"/>
              </a:rPr>
              <a:t> </a:t>
            </a:r>
            <a:r>
              <a:rPr lang="en-US" sz="1200" baseline="0" dirty="0" err="1" smtClean="0">
                <a:solidFill>
                  <a:schemeClr val="bg1">
                    <a:lumMod val="65000"/>
                  </a:schemeClr>
                </a:solidFill>
                <a:latin typeface="Arial" panose="020B0604020202020204" pitchFamily="34" charset="0"/>
                <a:cs typeface="Arial" panose="020B0604020202020204" pitchFamily="34" charset="0"/>
              </a:rPr>
              <a:t>án</a:t>
            </a:r>
            <a:r>
              <a:rPr lang="en-US" sz="1200" baseline="0" dirty="0" smtClean="0">
                <a:solidFill>
                  <a:schemeClr val="bg1">
                    <a:lumMod val="65000"/>
                  </a:schemeClr>
                </a:solidFill>
                <a:latin typeface="Arial" panose="020B0604020202020204" pitchFamily="34" charset="0"/>
                <a:cs typeface="Arial" panose="020B0604020202020204" pitchFamily="34" charset="0"/>
              </a:rPr>
              <a:t> Tin </a:t>
            </a:r>
            <a:r>
              <a:rPr lang="en-US" sz="1200" baseline="0" dirty="0" err="1" smtClean="0">
                <a:solidFill>
                  <a:schemeClr val="bg1">
                    <a:lumMod val="65000"/>
                  </a:schemeClr>
                </a:solidFill>
                <a:latin typeface="Arial" panose="020B0604020202020204" pitchFamily="34" charset="0"/>
                <a:cs typeface="Arial" panose="020B0604020202020204" pitchFamily="34" charset="0"/>
              </a:rPr>
              <a:t>học</a:t>
            </a:r>
            <a:r>
              <a:rPr lang="en-US" sz="1200" baseline="0" dirty="0" smtClean="0">
                <a:solidFill>
                  <a:schemeClr val="bg1">
                    <a:lumMod val="65000"/>
                  </a:schemeClr>
                </a:solidFill>
                <a:latin typeface="Arial" panose="020B0604020202020204" pitchFamily="34" charset="0"/>
                <a:cs typeface="Arial" panose="020B0604020202020204" pitchFamily="34" charset="0"/>
              </a:rPr>
              <a:t>: </a:t>
            </a:r>
            <a:r>
              <a:rPr lang="en-US" sz="1200" baseline="0" dirty="0" err="1" smtClean="0">
                <a:solidFill>
                  <a:schemeClr val="bg1">
                    <a:lumMod val="65000"/>
                  </a:schemeClr>
                </a:solidFill>
                <a:latin typeface="Arial" panose="020B0604020202020204" pitchFamily="34" charset="0"/>
                <a:cs typeface="Arial" panose="020B0604020202020204" pitchFamily="34" charset="0"/>
              </a:rPr>
              <a:t>Xây</a:t>
            </a:r>
            <a:r>
              <a:rPr lang="en-US" sz="1200" baseline="0" dirty="0" smtClean="0">
                <a:solidFill>
                  <a:schemeClr val="bg1">
                    <a:lumMod val="65000"/>
                  </a:schemeClr>
                </a:solidFill>
                <a:latin typeface="Arial" panose="020B0604020202020204" pitchFamily="34" charset="0"/>
                <a:cs typeface="Arial" panose="020B0604020202020204" pitchFamily="34" charset="0"/>
              </a:rPr>
              <a:t> </a:t>
            </a:r>
            <a:r>
              <a:rPr lang="en-US" sz="1200" baseline="0" dirty="0" err="1" smtClean="0">
                <a:solidFill>
                  <a:schemeClr val="bg1">
                    <a:lumMod val="65000"/>
                  </a:schemeClr>
                </a:solidFill>
                <a:latin typeface="Arial" panose="020B0604020202020204" pitchFamily="34" charset="0"/>
                <a:cs typeface="Arial" panose="020B0604020202020204" pitchFamily="34" charset="0"/>
              </a:rPr>
              <a:t>dựng</a:t>
            </a:r>
            <a:r>
              <a:rPr lang="en-US" sz="1200" baseline="0" dirty="0" smtClean="0">
                <a:solidFill>
                  <a:schemeClr val="bg1">
                    <a:lumMod val="65000"/>
                  </a:schemeClr>
                </a:solidFill>
                <a:latin typeface="Arial" panose="020B0604020202020204" pitchFamily="34" charset="0"/>
                <a:cs typeface="Arial" panose="020B0604020202020204" pitchFamily="34" charset="0"/>
              </a:rPr>
              <a:t> </a:t>
            </a:r>
            <a:r>
              <a:rPr lang="en-US" sz="1200" baseline="0" dirty="0" err="1" smtClean="0">
                <a:solidFill>
                  <a:schemeClr val="bg1">
                    <a:lumMod val="65000"/>
                  </a:schemeClr>
                </a:solidFill>
                <a:latin typeface="Arial" panose="020B0604020202020204" pitchFamily="34" charset="0"/>
                <a:cs typeface="Arial" panose="020B0604020202020204" pitchFamily="34" charset="0"/>
              </a:rPr>
              <a:t>phần</a:t>
            </a:r>
            <a:r>
              <a:rPr lang="en-US" sz="1200" baseline="0" dirty="0" smtClean="0">
                <a:solidFill>
                  <a:schemeClr val="bg1">
                    <a:lumMod val="65000"/>
                  </a:schemeClr>
                </a:solidFill>
                <a:latin typeface="Arial" panose="020B0604020202020204" pitchFamily="34" charset="0"/>
                <a:cs typeface="Arial" panose="020B0604020202020204" pitchFamily="34" charset="0"/>
              </a:rPr>
              <a:t> </a:t>
            </a:r>
            <a:r>
              <a:rPr lang="en-US" sz="1200" baseline="0" dirty="0" err="1" smtClean="0">
                <a:solidFill>
                  <a:schemeClr val="bg1">
                    <a:lumMod val="65000"/>
                  </a:schemeClr>
                </a:solidFill>
                <a:latin typeface="Arial" panose="020B0604020202020204" pitchFamily="34" charset="0"/>
                <a:cs typeface="Arial" panose="020B0604020202020204" pitchFamily="34" charset="0"/>
              </a:rPr>
              <a:t>mềm</a:t>
            </a:r>
            <a:r>
              <a:rPr lang="en-US" sz="1200" baseline="0" dirty="0" smtClean="0">
                <a:solidFill>
                  <a:schemeClr val="bg1">
                    <a:lumMod val="65000"/>
                  </a:schemeClr>
                </a:solidFill>
                <a:latin typeface="Arial" panose="020B0604020202020204" pitchFamily="34" charset="0"/>
                <a:cs typeface="Arial" panose="020B0604020202020204" pitchFamily="34" charset="0"/>
              </a:rPr>
              <a:t> </a:t>
            </a:r>
            <a:r>
              <a:rPr lang="en-US" sz="1200" dirty="0" smtClean="0">
                <a:solidFill>
                  <a:schemeClr val="bg1">
                    <a:lumMod val="65000"/>
                  </a:schemeClr>
                </a:solidFill>
                <a:latin typeface="Arial" panose="020B0604020202020204" pitchFamily="34" charset="0"/>
                <a:cs typeface="Arial" panose="020B0604020202020204" pitchFamily="34" charset="0"/>
              </a:rPr>
              <a:t> – </a:t>
            </a:r>
            <a:r>
              <a:rPr lang="en-US" sz="1200" dirty="0" err="1" smtClean="0">
                <a:solidFill>
                  <a:schemeClr val="bg1">
                    <a:lumMod val="65000"/>
                  </a:schemeClr>
                </a:solidFill>
                <a:latin typeface="Arial" panose="020B0604020202020204" pitchFamily="34" charset="0"/>
                <a:cs typeface="Arial" panose="020B0604020202020204" pitchFamily="34" charset="0"/>
              </a:rPr>
              <a:t>HK2</a:t>
            </a:r>
            <a:r>
              <a:rPr lang="en-US" sz="1200" dirty="0" smtClean="0">
                <a:solidFill>
                  <a:schemeClr val="bg1">
                    <a:lumMod val="65000"/>
                  </a:schemeClr>
                </a:solidFill>
                <a:latin typeface="Arial" panose="020B0604020202020204" pitchFamily="34" charset="0"/>
                <a:cs typeface="Arial" panose="020B0604020202020204" pitchFamily="34" charset="0"/>
              </a:rPr>
              <a:t> 2018/2019</a:t>
            </a:r>
          </a:p>
          <a:p>
            <a:pPr algn="r"/>
            <a:r>
              <a:rPr lang="en-US" sz="1200" dirty="0" err="1" smtClean="0">
                <a:solidFill>
                  <a:schemeClr val="bg1">
                    <a:lumMod val="65000"/>
                  </a:schemeClr>
                </a:solidFill>
                <a:latin typeface="Arial" panose="020B0604020202020204" pitchFamily="34" charset="0"/>
                <a:cs typeface="Arial" panose="020B0604020202020204" pitchFamily="34" charset="0"/>
              </a:rPr>
              <a:t>Vũ</a:t>
            </a:r>
            <a:r>
              <a:rPr lang="en-US" sz="1200" baseline="0" dirty="0" smtClean="0">
                <a:solidFill>
                  <a:schemeClr val="bg1">
                    <a:lumMod val="65000"/>
                  </a:schemeClr>
                </a:solidFill>
                <a:latin typeface="Arial" panose="020B0604020202020204" pitchFamily="34" charset="0"/>
                <a:cs typeface="Arial" panose="020B0604020202020204" pitchFamily="34" charset="0"/>
              </a:rPr>
              <a:t> </a:t>
            </a:r>
            <a:r>
              <a:rPr lang="en-US" sz="1200" baseline="0" dirty="0" err="1" smtClean="0">
                <a:solidFill>
                  <a:schemeClr val="bg1">
                    <a:lumMod val="65000"/>
                  </a:schemeClr>
                </a:solidFill>
                <a:latin typeface="Arial" panose="020B0604020202020204" pitchFamily="34" charset="0"/>
                <a:cs typeface="Arial" panose="020B0604020202020204" pitchFamily="34" charset="0"/>
              </a:rPr>
              <a:t>Hải</a:t>
            </a:r>
            <a:r>
              <a:rPr lang="en-US" sz="1200" dirty="0" smtClean="0">
                <a:solidFill>
                  <a:schemeClr val="bg1">
                    <a:lumMod val="65000"/>
                  </a:schemeClr>
                </a:solidFill>
                <a:latin typeface="Arial" panose="020B0604020202020204" pitchFamily="34" charset="0"/>
                <a:cs typeface="Arial" panose="020B0604020202020204" pitchFamily="34" charset="0"/>
              </a:rPr>
              <a:t> – ĐH </a:t>
            </a:r>
            <a:r>
              <a:rPr lang="en-US" sz="1200" dirty="0" err="1" smtClean="0">
                <a:solidFill>
                  <a:schemeClr val="bg1">
                    <a:lumMod val="65000"/>
                  </a:schemeClr>
                </a:solidFill>
                <a:latin typeface="Arial" panose="020B0604020202020204" pitchFamily="34" charset="0"/>
                <a:cs typeface="Arial" panose="020B0604020202020204" pitchFamily="34" charset="0"/>
              </a:rPr>
              <a:t>Bách</a:t>
            </a:r>
            <a:r>
              <a:rPr lang="en-US" sz="1200" dirty="0" smtClean="0">
                <a:solidFill>
                  <a:schemeClr val="bg1">
                    <a:lumMod val="65000"/>
                  </a:schemeClr>
                </a:solidFill>
                <a:latin typeface="Arial" panose="020B0604020202020204" pitchFamily="34" charset="0"/>
                <a:cs typeface="Arial" panose="020B0604020202020204" pitchFamily="34" charset="0"/>
              </a:rPr>
              <a:t> </a:t>
            </a:r>
            <a:r>
              <a:rPr lang="en-US" sz="1200" dirty="0" err="1" smtClean="0">
                <a:solidFill>
                  <a:schemeClr val="bg1">
                    <a:lumMod val="65000"/>
                  </a:schemeClr>
                </a:solidFill>
                <a:latin typeface="Arial" panose="020B0604020202020204" pitchFamily="34" charset="0"/>
                <a:cs typeface="Arial" panose="020B0604020202020204" pitchFamily="34" charset="0"/>
              </a:rPr>
              <a:t>khoa</a:t>
            </a:r>
            <a:r>
              <a:rPr lang="en-US" sz="1200" dirty="0" smtClean="0">
                <a:solidFill>
                  <a:schemeClr val="bg1">
                    <a:lumMod val="65000"/>
                  </a:schemeClr>
                </a:solidFill>
                <a:latin typeface="Arial" panose="020B0604020202020204" pitchFamily="34" charset="0"/>
                <a:cs typeface="Arial" panose="020B0604020202020204" pitchFamily="34" charset="0"/>
              </a:rPr>
              <a:t> </a:t>
            </a:r>
            <a:r>
              <a:rPr lang="en-US" sz="1200" dirty="0" err="1" smtClean="0">
                <a:solidFill>
                  <a:schemeClr val="bg1">
                    <a:lumMod val="65000"/>
                  </a:schemeClr>
                </a:solidFill>
                <a:latin typeface="Arial" panose="020B0604020202020204" pitchFamily="34" charset="0"/>
                <a:cs typeface="Arial" panose="020B0604020202020204" pitchFamily="34" charset="0"/>
              </a:rPr>
              <a:t>Hà</a:t>
            </a:r>
            <a:r>
              <a:rPr lang="en-US" sz="1200" dirty="0" smtClean="0">
                <a:solidFill>
                  <a:schemeClr val="bg1">
                    <a:lumMod val="65000"/>
                  </a:schemeClr>
                </a:solidFill>
                <a:latin typeface="Arial" panose="020B0604020202020204" pitchFamily="34" charset="0"/>
                <a:cs typeface="Arial" panose="020B0604020202020204" pitchFamily="34" charset="0"/>
              </a:rPr>
              <a:t> </a:t>
            </a:r>
            <a:r>
              <a:rPr lang="en-US" sz="1200" dirty="0" err="1" smtClean="0">
                <a:solidFill>
                  <a:schemeClr val="bg1">
                    <a:lumMod val="65000"/>
                  </a:schemeClr>
                </a:solidFill>
                <a:latin typeface="Arial" panose="020B0604020202020204" pitchFamily="34" charset="0"/>
                <a:cs typeface="Arial" panose="020B0604020202020204" pitchFamily="34" charset="0"/>
              </a:rPr>
              <a:t>Nội</a:t>
            </a:r>
            <a:endParaRPr lang="en-US" sz="1200" dirty="0" smtClean="0">
              <a:solidFill>
                <a:schemeClr val="bg1">
                  <a:lumMod val="65000"/>
                </a:schemeClr>
              </a:solidFill>
              <a:latin typeface="Arial" panose="020B0604020202020204" pitchFamily="34" charset="0"/>
              <a:cs typeface="Arial" panose="020B0604020202020204" pitchFamily="34" charset="0"/>
            </a:endParaRPr>
          </a:p>
        </p:txBody>
      </p:sp>
      <p:sp>
        <p:nvSpPr>
          <p:cNvPr id="12" name="Slide Number Placeholder 22"/>
          <p:cNvSpPr>
            <a:spLocks noGrp="1"/>
          </p:cNvSpPr>
          <p:nvPr>
            <p:ph type="sldNum" sz="quarter" idx="4"/>
          </p:nvPr>
        </p:nvSpPr>
        <p:spPr>
          <a:xfrm>
            <a:off x="454025" y="6356350"/>
            <a:ext cx="213995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a:defRPr>
            </a:lvl1pPr>
          </a:lstStyle>
          <a:p>
            <a:fld id="{8F52CF22-A21E-4D33-895E-84AF70C3F78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3" name="Slide Number Placeholder 22"/>
          <p:cNvSpPr>
            <a:spLocks noGrp="1"/>
          </p:cNvSpPr>
          <p:nvPr>
            <p:ph type="sldNum" sz="quarter" idx="4"/>
          </p:nvPr>
        </p:nvSpPr>
        <p:spPr>
          <a:xfrm>
            <a:off x="454025" y="6356350"/>
            <a:ext cx="213995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a:defRPr>
            </a:lvl1pPr>
          </a:lstStyle>
          <a:p>
            <a:fld id="{8F52CF22-A21E-4D33-895E-84AF70C3F785}"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1" name="Footer Placeholder 20"/>
          <p:cNvSpPr>
            <a:spLocks noGrp="1"/>
          </p:cNvSpPr>
          <p:nvPr>
            <p:ph type="ftr" sz="quarter" idx="3"/>
          </p:nvPr>
        </p:nvSpPr>
        <p:spPr>
          <a:xfrm>
            <a:off x="3124200" y="6356350"/>
            <a:ext cx="55830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22" name="Picture 2" descr="D:\lo go dhbk100957AM.jpg"/>
          <p:cNvPicPr>
            <a:picLocks noChangeAspect="1" noChangeArrowheads="1"/>
          </p:cNvPicPr>
          <p:nvPr/>
        </p:nvPicPr>
        <p:blipFill>
          <a:blip r:embed="rId5" cstate="print"/>
          <a:srcRect/>
          <a:stretch>
            <a:fillRect/>
          </a:stretch>
        </p:blipFill>
        <p:spPr bwMode="auto">
          <a:xfrm>
            <a:off x="8766174" y="6372320"/>
            <a:ext cx="225425" cy="336455"/>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eaLnBrk="1" fontAlgn="base" hangingPunct="1">
        <a:spcBef>
          <a:spcPct val="0"/>
        </a:spcBef>
        <a:spcAft>
          <a:spcPct val="0"/>
        </a:spcAft>
        <a:defRPr sz="3200" kern="1200" baseline="0">
          <a:solidFill>
            <a:srgbClr val="0036A2"/>
          </a:solidFill>
          <a:latin typeface="Times New Roman" pitchFamily="18" charset="0"/>
          <a:ea typeface="+mj-ea"/>
          <a:cs typeface="Times New Roman" pitchFamily="18" charset="0"/>
        </a:defRPr>
      </a:lvl1pPr>
      <a:lvl2pPr algn="l" rtl="0" eaLnBrk="1" fontAlgn="base" hangingPunct="1">
        <a:spcBef>
          <a:spcPct val="0"/>
        </a:spcBef>
        <a:spcAft>
          <a:spcPct val="0"/>
        </a:spcAft>
        <a:defRPr sz="3200">
          <a:solidFill>
            <a:schemeClr val="tx2"/>
          </a:solidFill>
          <a:latin typeface="Bookman Old Style" pitchFamily="18" charset="0"/>
        </a:defRPr>
      </a:lvl2pPr>
      <a:lvl3pPr algn="l" rtl="0" eaLnBrk="1" fontAlgn="base" hangingPunct="1">
        <a:spcBef>
          <a:spcPct val="0"/>
        </a:spcBef>
        <a:spcAft>
          <a:spcPct val="0"/>
        </a:spcAft>
        <a:defRPr sz="3200">
          <a:solidFill>
            <a:schemeClr val="tx2"/>
          </a:solidFill>
          <a:latin typeface="Bookman Old Style" pitchFamily="18" charset="0"/>
        </a:defRPr>
      </a:lvl3pPr>
      <a:lvl4pPr algn="l" rtl="0" eaLnBrk="1" fontAlgn="base" hangingPunct="1">
        <a:spcBef>
          <a:spcPct val="0"/>
        </a:spcBef>
        <a:spcAft>
          <a:spcPct val="0"/>
        </a:spcAft>
        <a:defRPr sz="3200">
          <a:solidFill>
            <a:schemeClr val="tx2"/>
          </a:solidFill>
          <a:latin typeface="Bookman Old Style" pitchFamily="18" charset="0"/>
        </a:defRPr>
      </a:lvl4pPr>
      <a:lvl5pPr algn="l" rtl="0" eaLnBrk="1" fontAlgn="base" hangingPunct="1">
        <a:spcBef>
          <a:spcPct val="0"/>
        </a:spcBef>
        <a:spcAft>
          <a:spcPct val="0"/>
        </a:spcAft>
        <a:defRPr sz="3200">
          <a:solidFill>
            <a:schemeClr val="tx2"/>
          </a:solidFill>
          <a:latin typeface="Bookman Old Style" pitchFamily="18" charset="0"/>
        </a:defRPr>
      </a:lvl5pPr>
      <a:lvl6pPr marL="457200" algn="l" rtl="0" eaLnBrk="1" fontAlgn="base" hangingPunct="1">
        <a:spcBef>
          <a:spcPct val="0"/>
        </a:spcBef>
        <a:spcAft>
          <a:spcPct val="0"/>
        </a:spcAft>
        <a:defRPr sz="3200">
          <a:solidFill>
            <a:schemeClr val="tx2"/>
          </a:solidFill>
          <a:latin typeface="Bookman Old Style" pitchFamily="18" charset="0"/>
        </a:defRPr>
      </a:lvl6pPr>
      <a:lvl7pPr marL="914400" algn="l" rtl="0" eaLnBrk="1" fontAlgn="base" hangingPunct="1">
        <a:spcBef>
          <a:spcPct val="0"/>
        </a:spcBef>
        <a:spcAft>
          <a:spcPct val="0"/>
        </a:spcAft>
        <a:defRPr sz="3200">
          <a:solidFill>
            <a:schemeClr val="tx2"/>
          </a:solidFill>
          <a:latin typeface="Bookman Old Style" pitchFamily="18" charset="0"/>
        </a:defRPr>
      </a:lvl7pPr>
      <a:lvl8pPr marL="1371600" algn="l" rtl="0" eaLnBrk="1" fontAlgn="base" hangingPunct="1">
        <a:spcBef>
          <a:spcPct val="0"/>
        </a:spcBef>
        <a:spcAft>
          <a:spcPct val="0"/>
        </a:spcAft>
        <a:defRPr sz="3200">
          <a:solidFill>
            <a:schemeClr val="tx2"/>
          </a:solidFill>
          <a:latin typeface="Bookman Old Style" pitchFamily="18" charset="0"/>
        </a:defRPr>
      </a:lvl8pPr>
      <a:lvl9pPr marL="1828800" algn="l" rtl="0" eaLnBrk="1" fontAlgn="base" hangingPunct="1">
        <a:spcBef>
          <a:spcPct val="0"/>
        </a:spcBef>
        <a:spcAft>
          <a:spcPct val="0"/>
        </a:spcAft>
        <a:defRPr sz="3200">
          <a:solidFill>
            <a:schemeClr val="tx2"/>
          </a:solidFill>
          <a:latin typeface="Bookman Old Style" pitchFamily="18" charset="0"/>
        </a:defRPr>
      </a:lvl9pPr>
    </p:titleStyle>
    <p:bodyStyle>
      <a:lvl1pPr marL="273050" indent="-273050" algn="l" rtl="0" eaLnBrk="1" fontAlgn="base" hangingPunct="1">
        <a:spcBef>
          <a:spcPts val="600"/>
        </a:spcBef>
        <a:spcAft>
          <a:spcPct val="0"/>
        </a:spcAft>
        <a:buClr>
          <a:schemeClr val="accent1"/>
        </a:buClr>
        <a:buSzPct val="76000"/>
        <a:buFont typeface="Wingdings 3" pitchFamily="18" charset="2"/>
        <a:buChar char=""/>
        <a:defRPr sz="2600" kern="1200">
          <a:solidFill>
            <a:srgbClr val="000000"/>
          </a:solidFill>
          <a:latin typeface="Arial" pitchFamily="34" charset="0"/>
          <a:ea typeface="+mn-ea"/>
          <a:cs typeface="Arial" pitchFamily="34" charset="0"/>
        </a:defRPr>
      </a:lvl1pPr>
      <a:lvl2pPr marL="547688" indent="-273050" algn="l" rtl="0" eaLnBrk="1" fontAlgn="base" hangingPunct="1">
        <a:spcBef>
          <a:spcPts val="500"/>
        </a:spcBef>
        <a:spcAft>
          <a:spcPct val="0"/>
        </a:spcAft>
        <a:buClr>
          <a:schemeClr val="accent2"/>
        </a:buClr>
        <a:buSzPct val="76000"/>
        <a:buFont typeface="Wingdings 3" pitchFamily="18" charset="2"/>
        <a:buChar char=""/>
        <a:defRPr sz="2300" kern="1200">
          <a:solidFill>
            <a:srgbClr val="000000"/>
          </a:solidFill>
          <a:latin typeface="Arial" pitchFamily="34" charset="0"/>
          <a:ea typeface="+mn-ea"/>
          <a:cs typeface="Arial" pitchFamily="34" charset="0"/>
        </a:defRPr>
      </a:lvl2pPr>
      <a:lvl3pPr marL="822325" indent="-228600" algn="l" rtl="0" eaLnBrk="1" fontAlgn="base" hangingPunct="1">
        <a:spcBef>
          <a:spcPts val="500"/>
        </a:spcBef>
        <a:spcAft>
          <a:spcPct val="0"/>
        </a:spcAft>
        <a:buClr>
          <a:srgbClr val="BCBCBC"/>
        </a:buClr>
        <a:buSzPct val="76000"/>
        <a:buFont typeface="Wingdings 3" pitchFamily="18" charset="2"/>
        <a:buChar char=""/>
        <a:defRPr sz="2000" kern="1200">
          <a:solidFill>
            <a:schemeClr val="tx1"/>
          </a:solidFill>
          <a:latin typeface="Arial" pitchFamily="34" charset="0"/>
          <a:ea typeface="+mn-ea"/>
          <a:cs typeface="Arial" pitchFamily="34" charset="0"/>
        </a:defRPr>
      </a:lvl3pPr>
      <a:lvl4pPr marL="1096963" indent="-228600" algn="l" rtl="0" eaLnBrk="1" fontAlgn="base" hangingPunct="1">
        <a:spcBef>
          <a:spcPts val="400"/>
        </a:spcBef>
        <a:spcAft>
          <a:spcPct val="0"/>
        </a:spcAft>
        <a:buClr>
          <a:srgbClr val="8BA2B4"/>
        </a:buClr>
        <a:buSzPct val="70000"/>
        <a:buFont typeface="Wingdings" pitchFamily="2" charset="2"/>
        <a:buChar char=""/>
        <a:defRPr kern="1200">
          <a:solidFill>
            <a:schemeClr val="tx1"/>
          </a:solidFill>
          <a:latin typeface="Arial" pitchFamily="34" charset="0"/>
          <a:ea typeface="+mn-ea"/>
          <a:cs typeface="Arial" pitchFamily="34" charset="0"/>
        </a:defRPr>
      </a:lvl4pPr>
      <a:lvl5pPr marL="1371600" indent="-228600" algn="l" rtl="0" eaLnBrk="1" fontAlgn="base" hangingPunct="1">
        <a:spcBef>
          <a:spcPts val="300"/>
        </a:spcBef>
        <a:spcAft>
          <a:spcPct val="0"/>
        </a:spcAft>
        <a:buClr>
          <a:schemeClr val="accent2"/>
        </a:buClr>
        <a:buSzPct val="70000"/>
        <a:buFont typeface="Wingdings" pitchFamily="2" charset="2"/>
        <a:buChar char=""/>
        <a:defRPr sz="1600" kern="1200">
          <a:solidFill>
            <a:schemeClr val="tx1"/>
          </a:solidFill>
          <a:latin typeface="Arial" pitchFamily="34" charset="0"/>
          <a:ea typeface="+mn-ea"/>
          <a:cs typeface="Arial"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Chương</a:t>
            </a:r>
            <a:r>
              <a:rPr lang="en-US" dirty="0" smtClean="0"/>
              <a:t> 3 – </a:t>
            </a:r>
            <a:r>
              <a:rPr lang="en-US" dirty="0" err="1" smtClean="0"/>
              <a:t>Các</a:t>
            </a:r>
            <a:r>
              <a:rPr lang="en-US" dirty="0" smtClean="0"/>
              <a:t> </a:t>
            </a:r>
            <a:r>
              <a:rPr lang="en-US" dirty="0" err="1" smtClean="0"/>
              <a:t>kỹ</a:t>
            </a:r>
            <a:r>
              <a:rPr lang="en-US" dirty="0" smtClean="0"/>
              <a:t> </a:t>
            </a:r>
            <a:r>
              <a:rPr lang="en-US" dirty="0" err="1" smtClean="0"/>
              <a:t>thuật</a:t>
            </a:r>
            <a:r>
              <a:rPr lang="en-US" dirty="0" smtClean="0"/>
              <a:t> </a:t>
            </a:r>
            <a:r>
              <a:rPr lang="en-US" dirty="0" err="1" smtClean="0"/>
              <a:t>gỡ</a:t>
            </a:r>
            <a:r>
              <a:rPr lang="en-US" dirty="0" smtClean="0"/>
              <a:t> </a:t>
            </a:r>
            <a:r>
              <a:rPr lang="en-US" dirty="0" err="1" smtClean="0"/>
              <a:t>lỗi</a:t>
            </a:r>
            <a:r>
              <a:rPr lang="en-US" dirty="0" smtClean="0"/>
              <a:t> </a:t>
            </a:r>
            <a:r>
              <a:rPr lang="en-US" dirty="0" err="1" smtClean="0"/>
              <a:t>và</a:t>
            </a:r>
            <a:r>
              <a:rPr lang="en-US" dirty="0" smtClean="0"/>
              <a:t> </a:t>
            </a:r>
            <a:br>
              <a:rPr lang="en-US" dirty="0" smtClean="0"/>
            </a:br>
            <a:r>
              <a:rPr lang="en-US" dirty="0" err="1" smtClean="0"/>
              <a:t>kiểm</a:t>
            </a:r>
            <a:r>
              <a:rPr lang="en-US" dirty="0" smtClean="0"/>
              <a:t> </a:t>
            </a:r>
            <a:r>
              <a:rPr lang="en-US" dirty="0" err="1" smtClean="0"/>
              <a:t>thử</a:t>
            </a:r>
            <a:r>
              <a:rPr lang="en-US" dirty="0" smtClean="0"/>
              <a:t> </a:t>
            </a:r>
            <a:r>
              <a:rPr lang="en-US" dirty="0" err="1" smtClean="0"/>
              <a:t>chương</a:t>
            </a:r>
            <a:r>
              <a:rPr lang="en-US" dirty="0" smtClean="0"/>
              <a:t> </a:t>
            </a:r>
            <a:r>
              <a:rPr lang="en-US" dirty="0" err="1" smtClean="0"/>
              <a:t>trình</a:t>
            </a:r>
            <a:endParaRPr lang="en-US" dirty="0"/>
          </a:p>
        </p:txBody>
      </p:sp>
      <p:sp>
        <p:nvSpPr>
          <p:cNvPr id="3" name="Subtitle 2"/>
          <p:cNvSpPr>
            <a:spLocks noGrp="1"/>
          </p:cNvSpPr>
          <p:nvPr>
            <p:ph type="subTitle" idx="1"/>
          </p:nvPr>
        </p:nvSpPr>
        <p:spPr/>
        <p:txBody>
          <a:bodyPr/>
          <a:lstStyle/>
          <a:p>
            <a:r>
              <a:rPr lang="en-US" dirty="0" err="1" smtClean="0"/>
              <a:t>Vũ</a:t>
            </a:r>
            <a:r>
              <a:rPr lang="en-US" dirty="0" smtClean="0"/>
              <a:t> </a:t>
            </a:r>
            <a:r>
              <a:rPr lang="en-US" dirty="0" err="1" smtClean="0"/>
              <a:t>Hải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 </a:t>
            </a:r>
            <a:r>
              <a:rPr lang="en-US" dirty="0" err="1" smtClean="0"/>
              <a:t>Lập</a:t>
            </a:r>
            <a:r>
              <a:rPr lang="en-US" dirty="0" smtClean="0"/>
              <a:t> </a:t>
            </a:r>
            <a:r>
              <a:rPr lang="en-US" dirty="0" err="1" smtClean="0"/>
              <a:t>trình</a:t>
            </a:r>
            <a:r>
              <a:rPr lang="en-US" dirty="0" smtClean="0"/>
              <a:t> </a:t>
            </a:r>
            <a:r>
              <a:rPr lang="en-US" dirty="0" err="1" smtClean="0"/>
              <a:t>phòng</a:t>
            </a:r>
            <a:r>
              <a:rPr lang="en-US" dirty="0" smtClean="0"/>
              <a:t> </a:t>
            </a:r>
            <a:r>
              <a:rPr lang="en-US" dirty="0" err="1" smtClean="0"/>
              <a:t>ngừa</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8600" y="1828800"/>
            <a:ext cx="8382000" cy="34072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err="1" smtClean="0"/>
              <a:t>Khi</a:t>
            </a:r>
            <a:r>
              <a:rPr lang="en-US" dirty="0" smtClean="0"/>
              <a:t> </a:t>
            </a:r>
            <a:r>
              <a:rPr lang="en-US" dirty="0" err="1" smtClean="0"/>
              <a:t>lỗi</a:t>
            </a:r>
            <a:r>
              <a:rPr lang="en-US" dirty="0" smtClean="0"/>
              <a:t> </a:t>
            </a:r>
            <a:r>
              <a:rPr lang="en-US" dirty="0" err="1" smtClean="0"/>
              <a:t>xảy</a:t>
            </a:r>
            <a:r>
              <a:rPr lang="en-US" dirty="0" smtClean="0"/>
              <a:t> </a:t>
            </a:r>
            <a:r>
              <a:rPr lang="en-US" dirty="0" err="1" smtClean="0"/>
              <a:t>ra</a:t>
            </a:r>
            <a:endParaRPr lang="en-US" dirty="0" smtClean="0"/>
          </a:p>
          <a:p>
            <a:pPr lvl="1"/>
            <a:r>
              <a:rPr lang="en-US" sz="2500" dirty="0" err="1" smtClean="0"/>
              <a:t>Định</a:t>
            </a:r>
            <a:r>
              <a:rPr lang="en-US" sz="2500" dirty="0" smtClean="0"/>
              <a:t> </a:t>
            </a:r>
            <a:r>
              <a:rPr lang="en-US" sz="2500" dirty="0" err="1" smtClean="0"/>
              <a:t>vị</a:t>
            </a:r>
            <a:r>
              <a:rPr lang="en-US" sz="2500" dirty="0" smtClean="0"/>
              <a:t> </a:t>
            </a:r>
            <a:r>
              <a:rPr lang="en-US" sz="2500" dirty="0" err="1" smtClean="0"/>
              <a:t>nguồn</a:t>
            </a:r>
            <a:r>
              <a:rPr lang="en-US" sz="2500" dirty="0" smtClean="0"/>
              <a:t> </a:t>
            </a:r>
            <a:r>
              <a:rPr lang="en-US" sz="2500" dirty="0" err="1" smtClean="0"/>
              <a:t>gây</a:t>
            </a:r>
            <a:r>
              <a:rPr lang="en-US" sz="2500" dirty="0" smtClean="0"/>
              <a:t> </a:t>
            </a:r>
            <a:r>
              <a:rPr lang="en-US" sz="2500" dirty="0" err="1" smtClean="0"/>
              <a:t>lỗi</a:t>
            </a:r>
            <a:r>
              <a:rPr lang="en-US" sz="2500" dirty="0" smtClean="0"/>
              <a:t> </a:t>
            </a:r>
            <a:r>
              <a:rPr lang="en-US" sz="2500" dirty="0" smtClean="0"/>
              <a:t> </a:t>
            </a:r>
            <a:r>
              <a:rPr lang="en-US" sz="2500" dirty="0" smtClean="0">
                <a:sym typeface="Wingdings" pitchFamily="2" charset="2"/>
              </a:rPr>
              <a:t> Debug (</a:t>
            </a:r>
            <a:r>
              <a:rPr lang="en-US" sz="2500" dirty="0" err="1" smtClean="0">
                <a:sym typeface="Wingdings" pitchFamily="2" charset="2"/>
              </a:rPr>
              <a:t>gỡ</a:t>
            </a:r>
            <a:r>
              <a:rPr lang="en-US" sz="2500" dirty="0" smtClean="0">
                <a:sym typeface="Wingdings" pitchFamily="2" charset="2"/>
              </a:rPr>
              <a:t> </a:t>
            </a:r>
            <a:r>
              <a:rPr lang="en-US" sz="2500" dirty="0" err="1" smtClean="0">
                <a:sym typeface="Wingdings" pitchFamily="2" charset="2"/>
              </a:rPr>
              <a:t>lỗi</a:t>
            </a:r>
            <a:r>
              <a:rPr lang="en-US" sz="2500" dirty="0" smtClean="0">
                <a:sym typeface="Wingdings" pitchFamily="2" charset="2"/>
              </a:rPr>
              <a:t>, </a:t>
            </a:r>
            <a:r>
              <a:rPr lang="en-US" sz="2500" dirty="0" err="1" smtClean="0">
                <a:sym typeface="Wingdings" pitchFamily="2" charset="2"/>
              </a:rPr>
              <a:t>gỡ</a:t>
            </a:r>
            <a:r>
              <a:rPr lang="en-US" sz="2500" dirty="0" smtClean="0">
                <a:sym typeface="Wingdings" pitchFamily="2" charset="2"/>
              </a:rPr>
              <a:t> </a:t>
            </a:r>
            <a:r>
              <a:rPr lang="en-US" sz="2500" dirty="0" err="1" smtClean="0">
                <a:sym typeface="Wingdings" pitchFamily="2" charset="2"/>
              </a:rPr>
              <a:t>rối</a:t>
            </a:r>
            <a:r>
              <a:rPr lang="en-US" sz="2500" dirty="0" smtClean="0">
                <a:sym typeface="Wingdings" pitchFamily="2" charset="2"/>
              </a:rPr>
              <a:t>)</a:t>
            </a:r>
          </a:p>
          <a:p>
            <a:pPr lvl="1"/>
            <a:r>
              <a:rPr lang="en-US" sz="2500" dirty="0" err="1" smtClean="0">
                <a:sym typeface="Wingdings" pitchFamily="2" charset="2"/>
              </a:rPr>
              <a:t>Kiểm</a:t>
            </a:r>
            <a:r>
              <a:rPr lang="en-US" sz="2500" dirty="0" smtClean="0">
                <a:sym typeface="Wingdings" pitchFamily="2" charset="2"/>
              </a:rPr>
              <a:t> </a:t>
            </a:r>
            <a:r>
              <a:rPr lang="en-US" sz="2500" dirty="0" err="1" smtClean="0">
                <a:sym typeface="Wingdings" pitchFamily="2" charset="2"/>
              </a:rPr>
              <a:t>soát</a:t>
            </a:r>
            <a:r>
              <a:rPr lang="en-US" sz="2500" dirty="0" smtClean="0">
                <a:sym typeface="Wingdings" pitchFamily="2" charset="2"/>
              </a:rPr>
              <a:t> </a:t>
            </a:r>
            <a:r>
              <a:rPr lang="en-US" sz="2500" dirty="0" err="1" smtClean="0">
                <a:sym typeface="Wingdings" pitchFamily="2" charset="2"/>
              </a:rPr>
              <a:t>lỗi</a:t>
            </a:r>
            <a:endParaRPr lang="en-US" sz="2500" dirty="0" smtClean="0">
              <a:sym typeface="Wingdings" pitchFamily="2" charset="2"/>
            </a:endParaRPr>
          </a:p>
          <a:p>
            <a:pPr lvl="1"/>
            <a:endParaRPr lang="en-US" sz="2500" dirty="0" smtClean="0">
              <a:sym typeface="Wingdings" pitchFamily="2" charset="2"/>
            </a:endParaRPr>
          </a:p>
          <a:p>
            <a:r>
              <a:rPr lang="vi-VN" sz="2400" dirty="0" smtClean="0"/>
              <a:t>Luôn </a:t>
            </a:r>
            <a:r>
              <a:rPr lang="vi-VN" sz="2400" dirty="0" smtClean="0"/>
              <a:t>có ý thức đề phòng các lỗi hay xảy ra trong chương trình, nhất là khi đọc file, dữ liệu do người dùng nhập vào và cấp phát bộ nhớ. </a:t>
            </a:r>
          </a:p>
          <a:p>
            <a:r>
              <a:rPr lang="vi-VN" sz="2400" dirty="0" smtClean="0"/>
              <a:t>Áp </a:t>
            </a:r>
            <a:r>
              <a:rPr lang="vi-VN" sz="2400" dirty="0" smtClean="0"/>
              <a:t>dụng các biện pháp phòng ngừa ngay cả khi điều đó có thể dẫn tới việc dừng chương trình </a:t>
            </a:r>
          </a:p>
          <a:p>
            <a:r>
              <a:rPr lang="en-US" sz="2400" dirty="0" smtClean="0"/>
              <a:t>In </a:t>
            </a:r>
            <a:r>
              <a:rPr lang="en-US" sz="2400" dirty="0" err="1" smtClean="0"/>
              <a:t>các</a:t>
            </a:r>
            <a:r>
              <a:rPr lang="en-US" sz="2400" dirty="0" smtClean="0"/>
              <a:t> </a:t>
            </a:r>
            <a:r>
              <a:rPr lang="en-US" sz="2400" dirty="0" err="1" smtClean="0"/>
              <a:t>lỗi</a:t>
            </a:r>
            <a:r>
              <a:rPr lang="en-US" sz="2400" dirty="0" smtClean="0"/>
              <a:t> </a:t>
            </a:r>
            <a:r>
              <a:rPr lang="en-US" sz="2400" dirty="0" err="1" smtClean="0"/>
              <a:t>bằng</a:t>
            </a:r>
            <a:r>
              <a:rPr lang="en-US" sz="2400" dirty="0" smtClean="0"/>
              <a:t> </a:t>
            </a:r>
            <a:r>
              <a:rPr lang="en-US" sz="2400" dirty="0" err="1" smtClean="0"/>
              <a:t>stderr</a:t>
            </a:r>
            <a:r>
              <a:rPr lang="en-US" sz="2400" dirty="0" smtClean="0"/>
              <a:t> stream. </a:t>
            </a:r>
          </a:p>
          <a:p>
            <a:pPr>
              <a:buNone/>
            </a:pPr>
            <a:r>
              <a:rPr lang="en-US" sz="2400" b="1" dirty="0" smtClean="0"/>
              <a:t>		</a:t>
            </a:r>
            <a:r>
              <a:rPr lang="en-US" sz="2400" b="1" dirty="0" err="1" smtClean="0"/>
              <a:t>fprintf</a:t>
            </a:r>
            <a:r>
              <a:rPr lang="en-US" sz="2400" b="1" dirty="0" smtClean="0"/>
              <a:t> </a:t>
            </a:r>
            <a:r>
              <a:rPr lang="en-US" sz="2400" b="1" dirty="0" smtClean="0"/>
              <a:t>(</a:t>
            </a:r>
            <a:r>
              <a:rPr lang="en-US" sz="2400" b="1" dirty="0" err="1" smtClean="0"/>
              <a:t>stderr,"There</a:t>
            </a:r>
            <a:r>
              <a:rPr lang="en-US" sz="2400" b="1" dirty="0" smtClean="0"/>
              <a:t> is an error!\n");</a:t>
            </a:r>
            <a:endParaRPr lang="en-US" sz="2400" dirty="0" smtClean="0"/>
          </a:p>
          <a:p>
            <a:pPr lvl="1"/>
            <a:endParaRPr lang="en-US" dirty="0"/>
          </a:p>
        </p:txBody>
      </p:sp>
      <p:sp>
        <p:nvSpPr>
          <p:cNvPr id="3" name="Title 2"/>
          <p:cNvSpPr>
            <a:spLocks noGrp="1"/>
          </p:cNvSpPr>
          <p:nvPr>
            <p:ph type="title"/>
          </p:nvPr>
        </p:nvSpPr>
        <p:spPr/>
        <p:txBody>
          <a:bodyPr/>
          <a:lstStyle/>
          <a:p>
            <a:r>
              <a:rPr lang="en-US" dirty="0" smtClean="0"/>
              <a:t>3. </a:t>
            </a:r>
            <a:r>
              <a:rPr lang="en-US" dirty="0" err="1" smtClean="0"/>
              <a:t>Lỗi</a:t>
            </a:r>
            <a:r>
              <a:rPr lang="en-US" dirty="0" smtClean="0"/>
              <a:t> </a:t>
            </a:r>
            <a:r>
              <a:rPr lang="en-US" dirty="0" err="1" smtClean="0"/>
              <a:t>trong</a:t>
            </a:r>
            <a:r>
              <a:rPr lang="en-US" dirty="0" smtClean="0"/>
              <a:t> </a:t>
            </a:r>
            <a:r>
              <a:rPr lang="en-US" dirty="0" err="1" smtClean="0"/>
              <a:t>chương</a:t>
            </a:r>
            <a:r>
              <a:rPr lang="en-US" dirty="0" smtClean="0"/>
              <a:t> </a:t>
            </a:r>
            <a:r>
              <a:rPr lang="en-US" dirty="0" err="1" smtClean="0"/>
              <a:t>trình</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Kiểm </a:t>
            </a:r>
            <a:r>
              <a:rPr lang="vi-VN" dirty="0" smtClean="0"/>
              <a:t>tra mọi thao tác có thể gây lỗi khi viết chương trình </a:t>
            </a:r>
            <a:endParaRPr lang="en-US" dirty="0" smtClean="0"/>
          </a:p>
          <a:p>
            <a:pPr lvl="1"/>
            <a:r>
              <a:rPr lang="en-US" sz="2000" dirty="0" err="1" smtClean="0"/>
              <a:t>Nhập</a:t>
            </a:r>
            <a:r>
              <a:rPr lang="en-US" sz="2000" dirty="0" smtClean="0"/>
              <a:t> </a:t>
            </a:r>
            <a:r>
              <a:rPr lang="en-US" sz="2000" dirty="0" err="1" smtClean="0"/>
              <a:t>dữ</a:t>
            </a:r>
            <a:r>
              <a:rPr lang="en-US" sz="2000" dirty="0" smtClean="0"/>
              <a:t> </a:t>
            </a:r>
            <a:r>
              <a:rPr lang="en-US" sz="2000" dirty="0" err="1" smtClean="0"/>
              <a:t>liệu</a:t>
            </a:r>
            <a:r>
              <a:rPr lang="en-US" sz="2000" dirty="0" smtClean="0"/>
              <a:t> </a:t>
            </a:r>
            <a:endParaRPr lang="en-US" sz="2000" dirty="0" smtClean="0"/>
          </a:p>
          <a:p>
            <a:pPr lvl="1"/>
            <a:r>
              <a:rPr lang="en-US" sz="2000" dirty="0" err="1" smtClean="0"/>
              <a:t>Sử</a:t>
            </a:r>
            <a:r>
              <a:rPr lang="en-US" sz="2000" dirty="0" smtClean="0"/>
              <a:t> </a:t>
            </a:r>
            <a:r>
              <a:rPr lang="en-US" sz="2000" dirty="0" err="1" smtClean="0"/>
              <a:t>dụng</a:t>
            </a:r>
            <a:r>
              <a:rPr lang="en-US" sz="2000" dirty="0" smtClean="0"/>
              <a:t> </a:t>
            </a:r>
            <a:r>
              <a:rPr lang="en-US" sz="2000" dirty="0" err="1" smtClean="0"/>
              <a:t>dữ</a:t>
            </a:r>
            <a:r>
              <a:rPr lang="en-US" sz="2000" dirty="0" smtClean="0"/>
              <a:t> </a:t>
            </a:r>
            <a:r>
              <a:rPr lang="en-US" sz="2000" dirty="0" err="1" smtClean="0"/>
              <a:t>liệu</a:t>
            </a:r>
            <a:r>
              <a:rPr lang="en-US" sz="2000" dirty="0" smtClean="0"/>
              <a:t> </a:t>
            </a:r>
            <a:endParaRPr lang="en-US" sz="2000" dirty="0" smtClean="0"/>
          </a:p>
          <a:p>
            <a:r>
              <a:rPr lang="en-US" dirty="0" err="1" smtClean="0"/>
              <a:t>Ví</a:t>
            </a:r>
            <a:r>
              <a:rPr lang="en-US" dirty="0" smtClean="0"/>
              <a:t> </a:t>
            </a:r>
            <a:r>
              <a:rPr lang="en-US" dirty="0" err="1" smtClean="0"/>
              <a:t>dụ</a:t>
            </a:r>
            <a:endParaRPr lang="en-US" dirty="0" smtClean="0"/>
          </a:p>
          <a:p>
            <a:pPr lvl="1"/>
            <a:r>
              <a:rPr lang="en-US" sz="1800" dirty="0" err="1" smtClean="0"/>
              <a:t>Kiểm</a:t>
            </a:r>
            <a:r>
              <a:rPr lang="en-US" sz="1800" dirty="0" smtClean="0"/>
              <a:t> </a:t>
            </a:r>
            <a:r>
              <a:rPr lang="en-US" sz="1800" dirty="0" err="1" smtClean="0"/>
              <a:t>tra</a:t>
            </a:r>
            <a:r>
              <a:rPr lang="en-US" sz="1800" dirty="0" smtClean="0"/>
              <a:t> </a:t>
            </a:r>
            <a:r>
              <a:rPr lang="en-US" sz="1800" dirty="0" err="1" smtClean="0"/>
              <a:t>mỗi</a:t>
            </a:r>
            <a:r>
              <a:rPr lang="en-US" sz="1800" dirty="0" smtClean="0"/>
              <a:t> </a:t>
            </a:r>
            <a:r>
              <a:rPr lang="en-US" sz="1800" dirty="0" err="1" smtClean="0"/>
              <a:t>lần</a:t>
            </a:r>
            <a:r>
              <a:rPr lang="en-US" sz="1800" dirty="0" smtClean="0"/>
              <a:t> </a:t>
            </a:r>
            <a:r>
              <a:rPr lang="en-US" sz="1800" dirty="0" err="1" smtClean="0"/>
              <a:t>mở</a:t>
            </a:r>
            <a:r>
              <a:rPr lang="en-US" sz="1800" dirty="0" smtClean="0"/>
              <a:t> </a:t>
            </a:r>
            <a:r>
              <a:rPr lang="en-US" sz="1800" dirty="0" err="1" smtClean="0"/>
              <a:t>một</a:t>
            </a:r>
            <a:r>
              <a:rPr lang="en-US" sz="1800" dirty="0" smtClean="0"/>
              <a:t> </a:t>
            </a:r>
            <a:r>
              <a:rPr lang="en-US" sz="1800" dirty="0" err="1" smtClean="0"/>
              <a:t>tệp</a:t>
            </a:r>
            <a:r>
              <a:rPr lang="en-US" sz="1800" dirty="0" smtClean="0"/>
              <a:t> tin hay </a:t>
            </a:r>
            <a:r>
              <a:rPr lang="en-US" sz="1800" dirty="0" err="1" smtClean="0"/>
              <a:t>cấp</a:t>
            </a:r>
            <a:r>
              <a:rPr lang="en-US" sz="1800" dirty="0" smtClean="0"/>
              <a:t> </a:t>
            </a:r>
            <a:r>
              <a:rPr lang="en-US" sz="1800" dirty="0" err="1" smtClean="0"/>
              <a:t>phát</a:t>
            </a:r>
            <a:r>
              <a:rPr lang="en-US" sz="1800" dirty="0" smtClean="0"/>
              <a:t> </a:t>
            </a:r>
            <a:r>
              <a:rPr lang="en-US" sz="1800" dirty="0" err="1" smtClean="0"/>
              <a:t>các</a:t>
            </a:r>
            <a:r>
              <a:rPr lang="en-US" sz="1800" dirty="0" smtClean="0"/>
              <a:t> ô </a:t>
            </a:r>
            <a:r>
              <a:rPr lang="en-US" sz="1800" dirty="0" err="1" smtClean="0"/>
              <a:t>nhớ</a:t>
            </a:r>
            <a:r>
              <a:rPr lang="en-US" sz="1800" dirty="0" smtClean="0"/>
              <a:t>. </a:t>
            </a:r>
          </a:p>
          <a:p>
            <a:pPr lvl="1"/>
            <a:r>
              <a:rPr lang="vi-VN" sz="1800" dirty="0" smtClean="0"/>
              <a:t>Kiểm </a:t>
            </a:r>
            <a:r>
              <a:rPr lang="vi-VN" sz="1800" dirty="0" smtClean="0"/>
              <a:t>tra các phương thức người dùng nhập dữ liệu vào cho đến khi không còn nguy cơ gây ra dừng chương trình </a:t>
            </a:r>
          </a:p>
          <a:p>
            <a:pPr lvl="1"/>
            <a:r>
              <a:rPr lang="vi-VN" sz="1800" dirty="0" smtClean="0"/>
              <a:t>Trong </a:t>
            </a:r>
            <a:r>
              <a:rPr lang="vi-VN" sz="1800" dirty="0" smtClean="0"/>
              <a:t>trường hợp tràn bộ nhớ (out of memory), nên in ra lỗi kết thúc chương trình (-1: error exit); </a:t>
            </a:r>
          </a:p>
          <a:p>
            <a:pPr lvl="1"/>
            <a:r>
              <a:rPr lang="vi-VN" sz="1800" dirty="0" smtClean="0"/>
              <a:t>Trong </a:t>
            </a:r>
            <a:r>
              <a:rPr lang="vi-VN" sz="1800" dirty="0" smtClean="0"/>
              <a:t>trường hợp dữ liệu do người dùng đưa vào bị lỗi, tạo cơ hội cho người dùng nhập lại dữ liệu (lỗi tên file cũng có thể do người dùng nhập sai) </a:t>
            </a:r>
          </a:p>
          <a:p>
            <a:pPr lvl="1"/>
            <a:endParaRPr lang="en-US" sz="2500" i="1" dirty="0" smtClean="0"/>
          </a:p>
          <a:p>
            <a:pPr lvl="1"/>
            <a:endParaRPr lang="vi-VN" dirty="0" smtClean="0"/>
          </a:p>
          <a:p>
            <a:endParaRPr lang="en-US" dirty="0"/>
          </a:p>
        </p:txBody>
      </p:sp>
      <p:sp>
        <p:nvSpPr>
          <p:cNvPr id="3" name="Title 2"/>
          <p:cNvSpPr>
            <a:spLocks noGrp="1"/>
          </p:cNvSpPr>
          <p:nvPr>
            <p:ph type="title"/>
          </p:nvPr>
        </p:nvSpPr>
        <p:spPr/>
        <p:txBody>
          <a:bodyPr/>
          <a:lstStyle/>
          <a:p>
            <a:r>
              <a:rPr lang="en-US" dirty="0" smtClean="0"/>
              <a:t>3. </a:t>
            </a:r>
            <a:r>
              <a:rPr lang="en-US" dirty="0" err="1" smtClean="0"/>
              <a:t>Lỗi</a:t>
            </a:r>
            <a:r>
              <a:rPr lang="en-US" dirty="0" smtClean="0"/>
              <a:t> </a:t>
            </a:r>
            <a:r>
              <a:rPr lang="en-US" dirty="0" err="1" smtClean="0"/>
              <a:t>trong</a:t>
            </a:r>
            <a:r>
              <a:rPr lang="en-US" dirty="0" smtClean="0"/>
              <a:t> </a:t>
            </a:r>
            <a:r>
              <a:rPr lang="en-US" dirty="0" err="1" smtClean="0"/>
              <a:t>chương</a:t>
            </a:r>
            <a:r>
              <a:rPr lang="en-US" dirty="0" smtClean="0"/>
              <a:t> </a:t>
            </a:r>
            <a:r>
              <a:rPr lang="en-US" dirty="0" err="1" smtClean="0"/>
              <a:t>trình</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Error </a:t>
            </a:r>
            <a:r>
              <a:rPr lang="en-US" dirty="0" smtClean="0"/>
              <a:t>handling: </a:t>
            </a:r>
            <a:r>
              <a:rPr lang="en-US" dirty="0" err="1" smtClean="0"/>
              <a:t>xử</a:t>
            </a:r>
            <a:r>
              <a:rPr lang="en-US" dirty="0" smtClean="0"/>
              <a:t> </a:t>
            </a:r>
            <a:r>
              <a:rPr lang="en-US" dirty="0" err="1" smtClean="0"/>
              <a:t>lý</a:t>
            </a:r>
            <a:r>
              <a:rPr lang="en-US" dirty="0" smtClean="0"/>
              <a:t> </a:t>
            </a:r>
            <a:r>
              <a:rPr lang="en-US" dirty="0" err="1" smtClean="0"/>
              <a:t>các</a:t>
            </a:r>
            <a:r>
              <a:rPr lang="en-US" dirty="0" smtClean="0"/>
              <a:t> </a:t>
            </a:r>
            <a:r>
              <a:rPr lang="en-US" dirty="0" err="1" smtClean="0"/>
              <a:t>lỗi</a:t>
            </a:r>
            <a:r>
              <a:rPr lang="en-US" dirty="0" smtClean="0"/>
              <a:t> </a:t>
            </a:r>
            <a:r>
              <a:rPr lang="en-US" dirty="0" err="1" smtClean="0"/>
              <a:t>mà</a:t>
            </a:r>
            <a:r>
              <a:rPr lang="en-US" dirty="0" smtClean="0"/>
              <a:t> </a:t>
            </a:r>
            <a:r>
              <a:rPr lang="en-US" dirty="0" err="1" smtClean="0"/>
              <a:t>ta</a:t>
            </a:r>
            <a:r>
              <a:rPr lang="en-US" dirty="0" smtClean="0"/>
              <a:t> </a:t>
            </a:r>
            <a:r>
              <a:rPr lang="en-US" dirty="0" err="1" smtClean="0"/>
              <a:t>dự</a:t>
            </a:r>
            <a:r>
              <a:rPr lang="en-US" dirty="0" smtClean="0"/>
              <a:t> </a:t>
            </a:r>
            <a:r>
              <a:rPr lang="en-US" dirty="0" err="1" smtClean="0"/>
              <a:t>kiến</a:t>
            </a:r>
            <a:r>
              <a:rPr lang="en-US" dirty="0" smtClean="0"/>
              <a:t> </a:t>
            </a:r>
            <a:r>
              <a:rPr lang="en-US" dirty="0" err="1" smtClean="0"/>
              <a:t>sẽ</a:t>
            </a:r>
            <a:r>
              <a:rPr lang="en-US" dirty="0" smtClean="0"/>
              <a:t> </a:t>
            </a:r>
            <a:r>
              <a:rPr lang="en-US" dirty="0" err="1" smtClean="0"/>
              <a:t>xảy</a:t>
            </a:r>
            <a:r>
              <a:rPr lang="en-US" dirty="0" smtClean="0"/>
              <a:t> </a:t>
            </a:r>
            <a:r>
              <a:rPr lang="en-US" dirty="0" err="1" smtClean="0"/>
              <a:t>ra</a:t>
            </a:r>
            <a:r>
              <a:rPr lang="en-US" dirty="0" smtClean="0"/>
              <a:t> </a:t>
            </a:r>
            <a:endParaRPr lang="en-US" dirty="0" smtClean="0"/>
          </a:p>
          <a:p>
            <a:r>
              <a:rPr lang="en-US" dirty="0" err="1" smtClean="0"/>
              <a:t>Bắt</a:t>
            </a:r>
            <a:r>
              <a:rPr lang="en-US" dirty="0" smtClean="0"/>
              <a:t> </a:t>
            </a:r>
            <a:r>
              <a:rPr lang="en-US" dirty="0" err="1" smtClean="0"/>
              <a:t>các</a:t>
            </a:r>
            <a:r>
              <a:rPr lang="en-US" dirty="0" smtClean="0"/>
              <a:t> </a:t>
            </a:r>
            <a:r>
              <a:rPr lang="en-US" dirty="0" err="1" smtClean="0"/>
              <a:t>ngoại</a:t>
            </a:r>
            <a:r>
              <a:rPr lang="en-US" dirty="0" smtClean="0"/>
              <a:t> </a:t>
            </a:r>
            <a:r>
              <a:rPr lang="en-US" dirty="0" err="1" smtClean="0"/>
              <a:t>lệ</a:t>
            </a:r>
            <a:r>
              <a:rPr lang="en-US" dirty="0" smtClean="0"/>
              <a:t> (Exception)</a:t>
            </a:r>
          </a:p>
          <a:p>
            <a:pPr lvl="1"/>
            <a:r>
              <a:rPr lang="en-US" sz="2500" dirty="0" err="1" smtClean="0"/>
              <a:t>Các</a:t>
            </a:r>
            <a:r>
              <a:rPr lang="en-US" sz="2500" dirty="0" smtClean="0"/>
              <a:t> </a:t>
            </a:r>
            <a:r>
              <a:rPr lang="vi-VN" sz="2500" dirty="0" smtClean="0"/>
              <a:t>tình </a:t>
            </a:r>
            <a:r>
              <a:rPr lang="vi-VN" sz="2500" dirty="0" smtClean="0"/>
              <a:t>huống bất thường và phục </a:t>
            </a:r>
            <a:r>
              <a:rPr lang="vi-VN" sz="2500" dirty="0" smtClean="0"/>
              <a:t>hồi </a:t>
            </a:r>
            <a:r>
              <a:rPr lang="vi-VN" sz="2500" dirty="0" smtClean="0"/>
              <a:t>về trạng thái trước đó. </a:t>
            </a:r>
            <a:endParaRPr lang="en-US" sz="2500" dirty="0" smtClean="0"/>
          </a:p>
          <a:p>
            <a:pPr lvl="1"/>
            <a:endParaRPr lang="en-US" sz="2500" dirty="0" smtClean="0"/>
          </a:p>
          <a:p>
            <a:pPr lvl="1"/>
            <a:endParaRPr lang="en-US" sz="2500" dirty="0" smtClean="0"/>
          </a:p>
          <a:p>
            <a:endParaRPr lang="en-US" sz="3100" dirty="0" smtClean="0"/>
          </a:p>
          <a:p>
            <a:endParaRPr lang="en-US" sz="3100" dirty="0" smtClean="0"/>
          </a:p>
          <a:p>
            <a:endParaRPr lang="en-US" sz="3100" dirty="0" smtClean="0"/>
          </a:p>
          <a:p>
            <a:r>
              <a:rPr lang="en-US" dirty="0" err="1" smtClean="0"/>
              <a:t>Phục</a:t>
            </a:r>
            <a:r>
              <a:rPr lang="en-US" dirty="0" smtClean="0"/>
              <a:t> </a:t>
            </a:r>
            <a:r>
              <a:rPr lang="en-US" dirty="0" err="1" smtClean="0"/>
              <a:t>hồi</a:t>
            </a:r>
            <a:r>
              <a:rPr lang="en-US" dirty="0" smtClean="0"/>
              <a:t> </a:t>
            </a:r>
            <a:r>
              <a:rPr lang="en-US" dirty="0" err="1" smtClean="0"/>
              <a:t>tài</a:t>
            </a:r>
            <a:r>
              <a:rPr lang="en-US" dirty="0" smtClean="0"/>
              <a:t> </a:t>
            </a:r>
            <a:r>
              <a:rPr lang="en-US" dirty="0" err="1" smtClean="0"/>
              <a:t>nguyên</a:t>
            </a:r>
            <a:r>
              <a:rPr lang="en-US" dirty="0" smtClean="0"/>
              <a:t> </a:t>
            </a:r>
            <a:r>
              <a:rPr lang="en-US" dirty="0" err="1" smtClean="0"/>
              <a:t>khi</a:t>
            </a:r>
            <a:r>
              <a:rPr lang="en-US" dirty="0" smtClean="0"/>
              <a:t> </a:t>
            </a:r>
            <a:r>
              <a:rPr lang="en-US" dirty="0" err="1" smtClean="0"/>
              <a:t>xảy</a:t>
            </a:r>
            <a:r>
              <a:rPr lang="en-US" dirty="0" smtClean="0"/>
              <a:t> </a:t>
            </a:r>
            <a:r>
              <a:rPr lang="en-US" dirty="0" err="1" smtClean="0"/>
              <a:t>ra</a:t>
            </a:r>
            <a:r>
              <a:rPr lang="en-US" dirty="0" smtClean="0"/>
              <a:t> </a:t>
            </a:r>
            <a:r>
              <a:rPr lang="en-US" dirty="0" err="1" smtClean="0"/>
              <a:t>lỗi</a:t>
            </a:r>
            <a:r>
              <a:rPr lang="en-US" dirty="0" smtClean="0"/>
              <a:t>	</a:t>
            </a:r>
            <a:endParaRPr lang="vi-VN" dirty="0" smtClean="0"/>
          </a:p>
          <a:p>
            <a:pPr lvl="1"/>
            <a:endParaRPr lang="vi-VN" sz="2500"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err="1" smtClean="0"/>
              <a:t>Kiểm</a:t>
            </a:r>
            <a:r>
              <a:rPr lang="en-US" dirty="0" smtClean="0"/>
              <a:t> </a:t>
            </a:r>
            <a:r>
              <a:rPr lang="en-US" dirty="0" err="1" smtClean="0"/>
              <a:t>soát</a:t>
            </a:r>
            <a:r>
              <a:rPr lang="en-US" dirty="0" smtClean="0"/>
              <a:t> </a:t>
            </a:r>
            <a:r>
              <a:rPr lang="en-US" dirty="0" err="1" smtClean="0"/>
              <a:t>lỗi</a:t>
            </a:r>
            <a:r>
              <a:rPr lang="en-US" dirty="0" smtClean="0"/>
              <a:t> </a:t>
            </a:r>
            <a:r>
              <a:rPr lang="en-US" dirty="0" err="1" smtClean="0"/>
              <a:t>có</a:t>
            </a:r>
            <a:r>
              <a:rPr lang="en-US" dirty="0" smtClean="0"/>
              <a:t> </a:t>
            </a:r>
            <a:r>
              <a:rPr lang="en-US" dirty="0" err="1" smtClean="0"/>
              <a:t>thể</a:t>
            </a:r>
            <a:r>
              <a:rPr lang="en-US" dirty="0" smtClean="0"/>
              <a:t> </a:t>
            </a:r>
            <a:r>
              <a:rPr lang="en-US" dirty="0" err="1" smtClean="0"/>
              <a:t>xảy</a:t>
            </a:r>
            <a:r>
              <a:rPr lang="en-US" dirty="0" smtClean="0"/>
              <a:t> </a:t>
            </a:r>
            <a:r>
              <a:rPr lang="en-US" dirty="0" err="1" smtClean="0"/>
              <a:t>ra</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57200" y="2971800"/>
            <a:ext cx="8096250" cy="24003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Assertion: một macro hay một chương trình con dùng trong quá trình phát triển ứng dụng, cho phép chương trình tự kiểm tra khi chạy. </a:t>
            </a:r>
            <a:endParaRPr lang="en-US" dirty="0" smtClean="0"/>
          </a:p>
          <a:p>
            <a:pPr lvl="1"/>
            <a:r>
              <a:rPr lang="vi-VN" sz="2500" dirty="0" smtClean="0"/>
              <a:t>Return </a:t>
            </a:r>
            <a:r>
              <a:rPr lang="vi-VN" sz="2500" dirty="0" smtClean="0"/>
              <a:t>true &gt;&gt; OK, false &gt;&gt; có một lỗi gì đó trong chương trình. </a:t>
            </a:r>
            <a:endParaRPr lang="en-US" sz="2500" dirty="0" smtClean="0"/>
          </a:p>
          <a:p>
            <a:pPr lvl="1"/>
            <a:r>
              <a:rPr lang="vi-VN" sz="2500" dirty="0" smtClean="0"/>
              <a:t>Ghi lại những giả thiết được đưa ra trong code </a:t>
            </a:r>
            <a:endParaRPr lang="en-US" sz="2500" dirty="0" smtClean="0"/>
          </a:p>
          <a:p>
            <a:pPr lvl="1"/>
            <a:r>
              <a:rPr lang="vi-VN" sz="2500" dirty="0" smtClean="0"/>
              <a:t>Loại bỏ những điều kiện không mong đợi </a:t>
            </a:r>
          </a:p>
          <a:p>
            <a:pPr lvl="1"/>
            <a:endParaRPr lang="vi-VN" sz="2800" dirty="0" smtClean="0"/>
          </a:p>
          <a:p>
            <a:pPr lvl="1"/>
            <a:endParaRPr lang="vi-VN" sz="2500" dirty="0" smtClean="0"/>
          </a:p>
          <a:p>
            <a:pPr lvl="1"/>
            <a:endParaRPr lang="vi-VN" b="1" dirty="0" smtClean="0"/>
          </a:p>
          <a:p>
            <a:endParaRPr lang="en-US" dirty="0"/>
          </a:p>
        </p:txBody>
      </p:sp>
      <p:sp>
        <p:nvSpPr>
          <p:cNvPr id="3" name="Title 2"/>
          <p:cNvSpPr>
            <a:spLocks noGrp="1"/>
          </p:cNvSpPr>
          <p:nvPr>
            <p:ph type="title"/>
          </p:nvPr>
        </p:nvSpPr>
        <p:spPr/>
        <p:txBody>
          <a:bodyPr/>
          <a:lstStyle/>
          <a:p>
            <a:r>
              <a:rPr lang="en-US" dirty="0" err="1" smtClean="0"/>
              <a:t>Lập</a:t>
            </a:r>
            <a:r>
              <a:rPr lang="en-US" dirty="0" smtClean="0"/>
              <a:t> </a:t>
            </a:r>
            <a:r>
              <a:rPr lang="en-US" dirty="0" err="1" smtClean="0"/>
              <a:t>trình</a:t>
            </a:r>
            <a:r>
              <a:rPr lang="en-US" dirty="0" smtClean="0"/>
              <a:t> </a:t>
            </a:r>
            <a:r>
              <a:rPr lang="en-US" dirty="0" err="1" smtClean="0"/>
              <a:t>đảm</a:t>
            </a:r>
            <a:r>
              <a:rPr lang="en-US" dirty="0" smtClean="0"/>
              <a:t> </a:t>
            </a:r>
            <a:r>
              <a:rPr lang="en-US" dirty="0" err="1" smtClean="0"/>
              <a:t>bảo</a:t>
            </a:r>
            <a:r>
              <a:rPr lang="en-US" dirty="0" smtClean="0"/>
              <a:t> (assertion)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81000" y="4343400"/>
            <a:ext cx="8305800" cy="196866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57200" y="1219200"/>
            <a:ext cx="8534400" cy="4937760"/>
          </a:xfrm>
        </p:spPr>
        <p:txBody>
          <a:bodyPr/>
          <a:lstStyle/>
          <a:p>
            <a:r>
              <a:rPr lang="en-US" dirty="0" smtClean="0"/>
              <a:t>A</a:t>
            </a:r>
            <a:r>
              <a:rPr lang="vi-VN" dirty="0" smtClean="0"/>
              <a:t>ssertions </a:t>
            </a:r>
            <a:r>
              <a:rPr lang="vi-VN" dirty="0" smtClean="0"/>
              <a:t>có thể được dùng để kiểm tra các giả </a:t>
            </a:r>
            <a:r>
              <a:rPr lang="vi-VN" dirty="0" smtClean="0"/>
              <a:t>thiết</a:t>
            </a:r>
            <a:r>
              <a:rPr lang="en-US" dirty="0" smtClean="0"/>
              <a:t>:</a:t>
            </a:r>
          </a:p>
          <a:p>
            <a:pPr lvl="1"/>
            <a:r>
              <a:rPr lang="vi-VN" sz="2500" dirty="0" smtClean="0"/>
              <a:t>Các </a:t>
            </a:r>
            <a:r>
              <a:rPr lang="vi-VN" sz="2500" dirty="0" smtClean="0"/>
              <a:t>tham số đầu vào nằm trong phạm vi mong đợi (tương tự với các tham số đầu ra) </a:t>
            </a:r>
            <a:endParaRPr lang="en-US" sz="2500" dirty="0" smtClean="0"/>
          </a:p>
          <a:p>
            <a:pPr lvl="1"/>
            <a:r>
              <a:rPr lang="vi-VN" sz="2500" dirty="0" smtClean="0"/>
              <a:t>File hay stream đang được mở (hay đóng) khi một CTC bắt đầu thực hiện (hay kết thúc) </a:t>
            </a:r>
            <a:endParaRPr lang="en-US" sz="2500" dirty="0" smtClean="0"/>
          </a:p>
          <a:p>
            <a:pPr lvl="1"/>
            <a:r>
              <a:rPr lang="vi-VN" sz="2500" dirty="0" smtClean="0"/>
              <a:t>một file hay stream đang ở bản ghi đầu tiên (hay cuối cùng) khi một CTC bắt đầu ( hay kết thúc) thực hiện </a:t>
            </a:r>
            <a:endParaRPr lang="en-US" sz="2500" dirty="0" smtClean="0"/>
          </a:p>
          <a:p>
            <a:pPr lvl="1"/>
            <a:r>
              <a:rPr lang="vi-VN" sz="2500" dirty="0" smtClean="0"/>
              <a:t>một file hay stream được mở để đọc, để ghi, hay cả đọc và </a:t>
            </a:r>
            <a:r>
              <a:rPr lang="vi-VN" sz="2500" dirty="0" smtClean="0"/>
              <a:t>ghi</a:t>
            </a:r>
            <a:endParaRPr lang="en-US" sz="2500" dirty="0" smtClean="0"/>
          </a:p>
          <a:p>
            <a:pPr lvl="1"/>
            <a:r>
              <a:rPr lang="en-US" sz="2500" dirty="0" smtClean="0"/>
              <a:t>G</a:t>
            </a:r>
            <a:r>
              <a:rPr lang="vi-VN" sz="2500" dirty="0" smtClean="0"/>
              <a:t>iá trị của một tham số đầu vào là không thay đổi bởi một CTC </a:t>
            </a:r>
          </a:p>
          <a:p>
            <a:pPr lvl="1"/>
            <a:endParaRPr lang="vi-VN" sz="2500" dirty="0" smtClean="0"/>
          </a:p>
          <a:p>
            <a:pPr lvl="1"/>
            <a:endParaRPr lang="vi-VN" sz="2800" i="1" dirty="0" smtClean="0"/>
          </a:p>
          <a:p>
            <a:pPr lvl="1"/>
            <a:endParaRPr lang="vi-VN" sz="2400" i="1" dirty="0" smtClean="0"/>
          </a:p>
          <a:p>
            <a:pPr lvl="1"/>
            <a:endParaRPr lang="vi-VN" dirty="0" smtClean="0"/>
          </a:p>
          <a:p>
            <a:endParaRPr lang="en-US" dirty="0"/>
          </a:p>
        </p:txBody>
      </p:sp>
      <p:sp>
        <p:nvSpPr>
          <p:cNvPr id="3" name="Title 2"/>
          <p:cNvSpPr>
            <a:spLocks noGrp="1"/>
          </p:cNvSpPr>
          <p:nvPr>
            <p:ph type="title"/>
          </p:nvPr>
        </p:nvSpPr>
        <p:spPr/>
        <p:txBody>
          <a:bodyPr/>
          <a:lstStyle/>
          <a:p>
            <a:r>
              <a:rPr lang="en-US" dirty="0" err="1" smtClean="0"/>
              <a:t>Lập</a:t>
            </a:r>
            <a:r>
              <a:rPr lang="en-US" dirty="0" smtClean="0"/>
              <a:t> </a:t>
            </a:r>
            <a:r>
              <a:rPr lang="en-US" dirty="0" err="1" smtClean="0"/>
              <a:t>trình</a:t>
            </a:r>
            <a:r>
              <a:rPr lang="en-US" dirty="0" smtClean="0"/>
              <a:t> </a:t>
            </a:r>
            <a:r>
              <a:rPr lang="en-US" dirty="0" err="1" smtClean="0"/>
              <a:t>đảm</a:t>
            </a:r>
            <a:r>
              <a:rPr lang="en-US" dirty="0" smtClean="0"/>
              <a:t> </a:t>
            </a:r>
            <a:r>
              <a:rPr lang="en-US" dirty="0" err="1" smtClean="0"/>
              <a:t>bảo</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Lập</a:t>
            </a:r>
            <a:r>
              <a:rPr lang="en-US" dirty="0" smtClean="0"/>
              <a:t> </a:t>
            </a:r>
            <a:r>
              <a:rPr lang="en-US" dirty="0" err="1" smtClean="0"/>
              <a:t>trình</a:t>
            </a:r>
            <a:r>
              <a:rPr lang="en-US" dirty="0" smtClean="0"/>
              <a:t> </a:t>
            </a:r>
            <a:r>
              <a:rPr lang="en-US" dirty="0" err="1" smtClean="0"/>
              <a:t>đảm</a:t>
            </a:r>
            <a:r>
              <a:rPr lang="en-US" dirty="0" smtClean="0"/>
              <a:t> </a:t>
            </a:r>
            <a:r>
              <a:rPr lang="en-US" dirty="0" err="1" smtClean="0"/>
              <a:t>bảo</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371600" y="1600200"/>
            <a:ext cx="6172200" cy="402987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End </a:t>
            </a:r>
            <a:r>
              <a:rPr lang="en-US" dirty="0" smtClean="0"/>
              <a:t>users </a:t>
            </a:r>
            <a:r>
              <a:rPr lang="en-US" dirty="0" err="1" smtClean="0"/>
              <a:t>không</a:t>
            </a:r>
            <a:r>
              <a:rPr lang="en-US" dirty="0" smtClean="0"/>
              <a:t> </a:t>
            </a:r>
            <a:r>
              <a:rPr lang="en-US" dirty="0" err="1" smtClean="0"/>
              <a:t>cần</a:t>
            </a:r>
            <a:r>
              <a:rPr lang="en-US" dirty="0" smtClean="0"/>
              <a:t> </a:t>
            </a:r>
            <a:r>
              <a:rPr lang="en-US" dirty="0" err="1" smtClean="0"/>
              <a:t>thấy</a:t>
            </a:r>
            <a:r>
              <a:rPr lang="en-US" dirty="0" smtClean="0"/>
              <a:t> </a:t>
            </a:r>
            <a:r>
              <a:rPr lang="en-US" dirty="0" err="1" smtClean="0"/>
              <a:t>các</a:t>
            </a:r>
            <a:r>
              <a:rPr lang="en-US" dirty="0" smtClean="0"/>
              <a:t> </a:t>
            </a:r>
            <a:r>
              <a:rPr lang="en-US" dirty="0" err="1" smtClean="0"/>
              <a:t>thông</a:t>
            </a:r>
            <a:r>
              <a:rPr lang="en-US" dirty="0" smtClean="0"/>
              <a:t> </a:t>
            </a:r>
            <a:r>
              <a:rPr lang="en-US" dirty="0" err="1" smtClean="0"/>
              <a:t>báo</a:t>
            </a:r>
            <a:r>
              <a:rPr lang="en-US" dirty="0" smtClean="0"/>
              <a:t> </a:t>
            </a:r>
            <a:r>
              <a:rPr lang="en-US" dirty="0" err="1" smtClean="0"/>
              <a:t>của</a:t>
            </a:r>
            <a:r>
              <a:rPr lang="en-US" dirty="0" smtClean="0"/>
              <a:t> assertion </a:t>
            </a:r>
            <a:endParaRPr lang="en-US" dirty="0" smtClean="0"/>
          </a:p>
          <a:p>
            <a:r>
              <a:rPr lang="vi-VN" dirty="0" smtClean="0"/>
              <a:t>Assertions </a:t>
            </a:r>
            <a:r>
              <a:rPr lang="vi-VN" dirty="0" smtClean="0"/>
              <a:t>chủ yếu đc dùng trong quá trình phát triển hay bảo dưỡng ứng dụng. </a:t>
            </a:r>
            <a:endParaRPr lang="en-US" dirty="0" smtClean="0"/>
          </a:p>
          <a:p>
            <a:r>
              <a:rPr lang="vi-VN" dirty="0" smtClean="0"/>
              <a:t>Dịch </a:t>
            </a:r>
            <a:r>
              <a:rPr lang="vi-VN" dirty="0" smtClean="0"/>
              <a:t>thành code khi phát triển, loại bỏ khỏi code trong sản phẩm để nâng cao hiệu năng của chương trình </a:t>
            </a:r>
            <a:endParaRPr lang="en-US" dirty="0" smtClean="0"/>
          </a:p>
          <a:p>
            <a:r>
              <a:rPr lang="en-US" dirty="0" err="1" smtClean="0"/>
              <a:t>Rất</a:t>
            </a:r>
            <a:r>
              <a:rPr lang="en-US" dirty="0" smtClean="0"/>
              <a:t> </a:t>
            </a:r>
            <a:r>
              <a:rPr lang="en-US" dirty="0" err="1" smtClean="0"/>
              <a:t>nhiều</a:t>
            </a:r>
            <a:r>
              <a:rPr lang="en-US" dirty="0" smtClean="0"/>
              <a:t> </a:t>
            </a:r>
            <a:r>
              <a:rPr lang="en-US" dirty="0" err="1" smtClean="0"/>
              <a:t>NNLT</a:t>
            </a:r>
            <a:r>
              <a:rPr lang="en-US" dirty="0" smtClean="0"/>
              <a:t> </a:t>
            </a:r>
            <a:r>
              <a:rPr lang="en-US" dirty="0" err="1" smtClean="0"/>
              <a:t>hỗ</a:t>
            </a:r>
            <a:r>
              <a:rPr lang="en-US" dirty="0" smtClean="0"/>
              <a:t> </a:t>
            </a:r>
            <a:r>
              <a:rPr lang="en-US" dirty="0" err="1" smtClean="0"/>
              <a:t>trợ</a:t>
            </a:r>
            <a:r>
              <a:rPr lang="en-US" dirty="0" smtClean="0"/>
              <a:t> assertions : C++, Java </a:t>
            </a:r>
            <a:r>
              <a:rPr lang="en-US" dirty="0" err="1" smtClean="0"/>
              <a:t>và</a:t>
            </a:r>
            <a:r>
              <a:rPr lang="en-US" dirty="0" smtClean="0"/>
              <a:t> Visual Basic. </a:t>
            </a:r>
            <a:endParaRPr lang="en-US" dirty="0" smtClean="0"/>
          </a:p>
          <a:p>
            <a:r>
              <a:rPr lang="en-US" dirty="0" err="1" smtClean="0"/>
              <a:t>Kể</a:t>
            </a:r>
            <a:r>
              <a:rPr lang="en-US" dirty="0" smtClean="0"/>
              <a:t> </a:t>
            </a:r>
            <a:r>
              <a:rPr lang="en-US" dirty="0" err="1" smtClean="0"/>
              <a:t>cả</a:t>
            </a:r>
            <a:r>
              <a:rPr lang="en-US" dirty="0" smtClean="0"/>
              <a:t> </a:t>
            </a:r>
            <a:r>
              <a:rPr lang="en-US" dirty="0" err="1" smtClean="0"/>
              <a:t>khi</a:t>
            </a:r>
            <a:r>
              <a:rPr lang="en-US" dirty="0" smtClean="0"/>
              <a:t> </a:t>
            </a:r>
            <a:r>
              <a:rPr lang="en-US" dirty="0" err="1" smtClean="0"/>
              <a:t>NNLT</a:t>
            </a:r>
            <a:r>
              <a:rPr lang="en-US" dirty="0" smtClean="0"/>
              <a:t> </a:t>
            </a:r>
            <a:r>
              <a:rPr lang="en-US" dirty="0" err="1" smtClean="0"/>
              <a:t>không</a:t>
            </a:r>
            <a:r>
              <a:rPr lang="en-US" dirty="0" smtClean="0"/>
              <a:t> </a:t>
            </a:r>
            <a:r>
              <a:rPr lang="en-US" dirty="0" err="1" smtClean="0"/>
              <a:t>hỗ</a:t>
            </a:r>
            <a:r>
              <a:rPr lang="en-US" dirty="0" smtClean="0"/>
              <a:t> </a:t>
            </a:r>
            <a:r>
              <a:rPr lang="en-US" dirty="0" err="1" smtClean="0"/>
              <a:t>trợ</a:t>
            </a:r>
            <a:r>
              <a:rPr lang="en-US" dirty="0" smtClean="0"/>
              <a:t>, </a:t>
            </a:r>
            <a:r>
              <a:rPr lang="en-US" dirty="0" err="1" smtClean="0"/>
              <a:t>thì</a:t>
            </a:r>
            <a:r>
              <a:rPr lang="en-US" dirty="0" smtClean="0"/>
              <a:t> </a:t>
            </a:r>
            <a:r>
              <a:rPr lang="en-US" dirty="0" err="1" smtClean="0"/>
              <a:t>cũng</a:t>
            </a:r>
            <a:r>
              <a:rPr lang="en-US" dirty="0" smtClean="0"/>
              <a:t> </a:t>
            </a:r>
            <a:r>
              <a:rPr lang="en-US" dirty="0" err="1" smtClean="0"/>
              <a:t>có</a:t>
            </a:r>
            <a:r>
              <a:rPr lang="en-US" dirty="0" smtClean="0"/>
              <a:t> </a:t>
            </a:r>
            <a:r>
              <a:rPr lang="en-US" dirty="0" err="1" smtClean="0"/>
              <a:t>thể</a:t>
            </a:r>
            <a:r>
              <a:rPr lang="en-US" dirty="0" smtClean="0"/>
              <a:t> </a:t>
            </a:r>
            <a:r>
              <a:rPr lang="en-US" dirty="0" err="1" smtClean="0"/>
              <a:t>dễ</a:t>
            </a:r>
            <a:r>
              <a:rPr lang="en-US" dirty="0" smtClean="0"/>
              <a:t> </a:t>
            </a:r>
            <a:r>
              <a:rPr lang="en-US" dirty="0" err="1" smtClean="0"/>
              <a:t>dàng</a:t>
            </a:r>
            <a:r>
              <a:rPr lang="en-US" dirty="0" smtClean="0"/>
              <a:t> </a:t>
            </a:r>
            <a:r>
              <a:rPr lang="en-US" dirty="0" err="1" smtClean="0"/>
              <a:t>xây</a:t>
            </a:r>
            <a:r>
              <a:rPr lang="en-US" dirty="0" smtClean="0"/>
              <a:t> </a:t>
            </a:r>
            <a:r>
              <a:rPr lang="en-US" dirty="0" err="1" smtClean="0"/>
              <a:t>dựng</a:t>
            </a:r>
            <a:r>
              <a:rPr lang="en-US" dirty="0" smtClean="0"/>
              <a:t> </a:t>
            </a:r>
          </a:p>
          <a:p>
            <a:endParaRPr lang="en-US" dirty="0" smtClean="0"/>
          </a:p>
          <a:p>
            <a:endParaRPr lang="vi-VN" dirty="0" smtClean="0"/>
          </a:p>
          <a:p>
            <a:endParaRPr lang="vi-VN" dirty="0" smtClean="0"/>
          </a:p>
          <a:p>
            <a:endParaRPr lang="en-US" dirty="0" smtClean="0"/>
          </a:p>
          <a:p>
            <a:endParaRPr lang="en-US" dirty="0"/>
          </a:p>
        </p:txBody>
      </p:sp>
      <p:sp>
        <p:nvSpPr>
          <p:cNvPr id="3" name="Title 2"/>
          <p:cNvSpPr>
            <a:spLocks noGrp="1"/>
          </p:cNvSpPr>
          <p:nvPr>
            <p:ph type="title"/>
          </p:nvPr>
        </p:nvSpPr>
        <p:spPr/>
        <p:txBody>
          <a:bodyPr/>
          <a:lstStyle/>
          <a:p>
            <a:r>
              <a:rPr lang="en-US" dirty="0" err="1" smtClean="0"/>
              <a:t>Lập</a:t>
            </a:r>
            <a:r>
              <a:rPr lang="en-US" dirty="0" smtClean="0"/>
              <a:t> </a:t>
            </a:r>
            <a:r>
              <a:rPr lang="en-US" dirty="0" err="1" smtClean="0"/>
              <a:t>trình</a:t>
            </a:r>
            <a:r>
              <a:rPr lang="en-US" dirty="0" smtClean="0"/>
              <a:t> </a:t>
            </a:r>
            <a:r>
              <a:rPr lang="en-US" dirty="0" err="1" smtClean="0"/>
              <a:t>đảm</a:t>
            </a:r>
            <a:r>
              <a:rPr lang="en-US" dirty="0" smtClean="0"/>
              <a:t> </a:t>
            </a:r>
            <a:r>
              <a:rPr lang="en-US" dirty="0" err="1" smtClean="0"/>
              <a:t>bảo</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Bẫy </a:t>
            </a:r>
            <a:r>
              <a:rPr lang="vi-VN" dirty="0" smtClean="0"/>
              <a:t>lỗi cho những tình huống lường trước (sự kiện ta chờ đợi sẽ xảy ra); </a:t>
            </a:r>
            <a:endParaRPr lang="en-US" dirty="0" smtClean="0"/>
          </a:p>
          <a:p>
            <a:pPr lvl="1"/>
            <a:r>
              <a:rPr lang="en-US" sz="2400" dirty="0" smtClean="0"/>
              <a:t>E</a:t>
            </a:r>
            <a:r>
              <a:rPr lang="vi-VN" sz="2400" dirty="0" smtClean="0"/>
              <a:t>rror-handling </a:t>
            </a:r>
            <a:r>
              <a:rPr lang="vi-VN" sz="2400" dirty="0" smtClean="0"/>
              <a:t>: checks for bad input </a:t>
            </a:r>
            <a:r>
              <a:rPr lang="vi-VN" sz="2400" dirty="0" smtClean="0"/>
              <a:t>data</a:t>
            </a:r>
            <a:r>
              <a:rPr lang="en-US" sz="2400" dirty="0" smtClean="0"/>
              <a:t> </a:t>
            </a:r>
            <a:r>
              <a:rPr lang="en-US" sz="2400" dirty="0" smtClean="0">
                <a:sym typeface="Wingdings" pitchFamily="2" charset="2"/>
              </a:rPr>
              <a:t> </a:t>
            </a:r>
            <a:r>
              <a:rPr lang="vi-VN" sz="2400" dirty="0" smtClean="0"/>
              <a:t>Hướng </a:t>
            </a:r>
            <a:r>
              <a:rPr lang="vi-VN" sz="2400" dirty="0" smtClean="0"/>
              <a:t>tới việc xử lý lỗi </a:t>
            </a:r>
            <a:endParaRPr lang="en-US" sz="2400" dirty="0" smtClean="0"/>
          </a:p>
          <a:p>
            <a:r>
              <a:rPr lang="vi-VN" dirty="0" smtClean="0"/>
              <a:t>Dùng assertions cho các tình huống không lường trước (sự kiện không mong đợi xảy ra hoặc không bao giờ xảy ra) </a:t>
            </a:r>
            <a:endParaRPr lang="en-US" dirty="0" smtClean="0"/>
          </a:p>
          <a:p>
            <a:pPr lvl="1"/>
            <a:r>
              <a:rPr lang="vi-VN" sz="2400" dirty="0" smtClean="0"/>
              <a:t>Assertions </a:t>
            </a:r>
            <a:r>
              <a:rPr lang="vi-VN" sz="2400" dirty="0" smtClean="0"/>
              <a:t>: check for bugs in the code </a:t>
            </a:r>
            <a:r>
              <a:rPr lang="en-US" sz="2400" dirty="0" smtClean="0">
                <a:sym typeface="Wingdings" pitchFamily="2" charset="2"/>
              </a:rPr>
              <a:t></a:t>
            </a:r>
            <a:r>
              <a:rPr lang="vi-VN" sz="2400" dirty="0" smtClean="0"/>
              <a:t> </a:t>
            </a:r>
            <a:r>
              <a:rPr lang="vi-VN" sz="2400" dirty="0" smtClean="0"/>
              <a:t>hướng đến việc hiệu chỉnh chương trình, tạo ra phiên bản mới của chương trình </a:t>
            </a:r>
          </a:p>
          <a:p>
            <a:r>
              <a:rPr lang="vi-VN" dirty="0" smtClean="0"/>
              <a:t>Tránh đưa code xử lý vào trong assertions</a:t>
            </a:r>
            <a:endParaRPr lang="en-US" dirty="0" smtClean="0"/>
          </a:p>
          <a:p>
            <a:pPr lvl="1"/>
            <a:r>
              <a:rPr lang="en-US" sz="2500" dirty="0" err="1" smtClean="0"/>
              <a:t>Điều</a:t>
            </a:r>
            <a:r>
              <a:rPr lang="en-US" sz="2500" dirty="0" smtClean="0"/>
              <a:t> </a:t>
            </a:r>
            <a:r>
              <a:rPr lang="en-US" sz="2500" dirty="0" err="1" smtClean="0"/>
              <a:t>gì</a:t>
            </a:r>
            <a:r>
              <a:rPr lang="en-US" sz="2500" dirty="0" smtClean="0"/>
              <a:t> </a:t>
            </a:r>
            <a:r>
              <a:rPr lang="en-US" sz="2500" dirty="0" err="1" smtClean="0"/>
              <a:t>xảy</a:t>
            </a:r>
            <a:r>
              <a:rPr lang="en-US" sz="2500" dirty="0" smtClean="0"/>
              <a:t> </a:t>
            </a:r>
            <a:r>
              <a:rPr lang="en-US" sz="2500" dirty="0" err="1" smtClean="0"/>
              <a:t>ra</a:t>
            </a:r>
            <a:r>
              <a:rPr lang="en-US" sz="2500" dirty="0" smtClean="0"/>
              <a:t> </a:t>
            </a:r>
            <a:r>
              <a:rPr lang="en-US" sz="2500" dirty="0" err="1" smtClean="0"/>
              <a:t>khi</a:t>
            </a:r>
            <a:r>
              <a:rPr lang="en-US" sz="2500" dirty="0" smtClean="0"/>
              <a:t> </a:t>
            </a:r>
            <a:r>
              <a:rPr lang="en-US" sz="2500" dirty="0" err="1" smtClean="0"/>
              <a:t>ta</a:t>
            </a:r>
            <a:r>
              <a:rPr lang="en-US" sz="2500" dirty="0" smtClean="0"/>
              <a:t> turn off the assertions ? </a:t>
            </a:r>
            <a:r>
              <a:rPr lang="vi-VN" sz="2500" dirty="0" smtClean="0"/>
              <a:t> </a:t>
            </a:r>
            <a:endParaRPr lang="vi-VN" sz="2500" dirty="0" smtClean="0"/>
          </a:p>
          <a:p>
            <a:endParaRPr lang="vi-VN" sz="2800" dirty="0" smtClean="0"/>
          </a:p>
          <a:p>
            <a:endParaRPr lang="vi-VN" sz="2800" i="1" dirty="0" smtClean="0"/>
          </a:p>
          <a:p>
            <a:pPr lvl="1"/>
            <a:endParaRPr lang="vi-VN" dirty="0" smtClean="0"/>
          </a:p>
          <a:p>
            <a:endParaRPr lang="en-US" dirty="0"/>
          </a:p>
        </p:txBody>
      </p:sp>
      <p:sp>
        <p:nvSpPr>
          <p:cNvPr id="3" name="Title 2"/>
          <p:cNvSpPr>
            <a:spLocks noGrp="1"/>
          </p:cNvSpPr>
          <p:nvPr>
            <p:ph type="title"/>
          </p:nvPr>
        </p:nvSpPr>
        <p:spPr/>
        <p:txBody>
          <a:bodyPr/>
          <a:lstStyle/>
          <a:p>
            <a:r>
              <a:rPr lang="en-US" dirty="0" err="1" smtClean="0"/>
              <a:t>Sử</a:t>
            </a:r>
            <a:r>
              <a:rPr lang="en-US" dirty="0" smtClean="0"/>
              <a:t> </a:t>
            </a:r>
            <a:r>
              <a:rPr lang="en-US" dirty="0" err="1" smtClean="0"/>
              <a:t>dụng</a:t>
            </a:r>
            <a:r>
              <a:rPr lang="en-US" dirty="0" smtClean="0"/>
              <a:t> Assertion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Các </a:t>
            </a:r>
            <a:r>
              <a:rPr lang="vi-VN" dirty="0" smtClean="0"/>
              <a:t>chương trình lớn: </a:t>
            </a:r>
          </a:p>
          <a:p>
            <a:pPr lvl="1"/>
            <a:r>
              <a:rPr lang="en-US" sz="2000" dirty="0" smtClean="0"/>
              <a:t>T</a:t>
            </a:r>
            <a:r>
              <a:rPr lang="vi-VN" sz="2000" dirty="0" smtClean="0"/>
              <a:t>rước </a:t>
            </a:r>
            <a:r>
              <a:rPr lang="vi-VN" sz="2000" dirty="0" smtClean="0"/>
              <a:t>tiên xác nhận lỗi (dùng assertion), </a:t>
            </a:r>
            <a:endParaRPr lang="en-US" sz="2000" dirty="0" smtClean="0"/>
          </a:p>
          <a:p>
            <a:pPr lvl="1"/>
            <a:r>
              <a:rPr lang="en-US" sz="2000" dirty="0" smtClean="0"/>
              <a:t>S</a:t>
            </a:r>
            <a:r>
              <a:rPr lang="vi-VN" sz="2000" dirty="0" smtClean="0"/>
              <a:t>au </a:t>
            </a:r>
            <a:r>
              <a:rPr lang="vi-VN" sz="2000" dirty="0" smtClean="0"/>
              <a:t>đó bẫy lỗi (dùng error-handling) </a:t>
            </a:r>
            <a:endParaRPr lang="en-US" sz="2000" dirty="0" smtClean="0"/>
          </a:p>
          <a:p>
            <a:endParaRPr lang="en-US" dirty="0" smtClean="0"/>
          </a:p>
          <a:p>
            <a:r>
              <a:rPr lang="vi-VN" dirty="0" smtClean="0"/>
              <a:t>Nguyên </a:t>
            </a:r>
            <a:r>
              <a:rPr lang="vi-VN" dirty="0" smtClean="0"/>
              <a:t>nhân gây lỗi đã được xác định: </a:t>
            </a:r>
          </a:p>
          <a:p>
            <a:pPr lvl="1"/>
            <a:r>
              <a:rPr lang="en-US" sz="2000" dirty="0" err="1" smtClean="0"/>
              <a:t>Dùng</a:t>
            </a:r>
            <a:r>
              <a:rPr lang="en-US" sz="2000" dirty="0" smtClean="0"/>
              <a:t> </a:t>
            </a:r>
            <a:r>
              <a:rPr lang="en-US" sz="2000" dirty="0" smtClean="0"/>
              <a:t>assertion, </a:t>
            </a:r>
            <a:r>
              <a:rPr lang="en-US" sz="2000" dirty="0" err="1" smtClean="0"/>
              <a:t>hoặc</a:t>
            </a:r>
            <a:r>
              <a:rPr lang="en-US" sz="2000" dirty="0" smtClean="0"/>
              <a:t> </a:t>
            </a:r>
            <a:r>
              <a:rPr lang="en-US" sz="2000" dirty="0" err="1" smtClean="0"/>
              <a:t>dùng</a:t>
            </a:r>
            <a:r>
              <a:rPr lang="en-US" sz="2000" dirty="0" smtClean="0"/>
              <a:t> error-handling, </a:t>
            </a:r>
            <a:endParaRPr lang="en-US" sz="2000" dirty="0" smtClean="0"/>
          </a:p>
          <a:p>
            <a:pPr lvl="1"/>
            <a:r>
              <a:rPr lang="en-US" sz="2000" dirty="0" err="1" smtClean="0"/>
              <a:t>Không</a:t>
            </a:r>
            <a:r>
              <a:rPr lang="en-US" sz="2000" dirty="0" smtClean="0"/>
              <a:t> </a:t>
            </a:r>
            <a:r>
              <a:rPr lang="en-US" sz="2000" dirty="0" err="1" smtClean="0"/>
              <a:t>dùng</a:t>
            </a:r>
            <a:r>
              <a:rPr lang="en-US" sz="2000" dirty="0" smtClean="0"/>
              <a:t> </a:t>
            </a:r>
            <a:r>
              <a:rPr lang="en-US" sz="2000" dirty="0" err="1" smtClean="0"/>
              <a:t>cả</a:t>
            </a:r>
            <a:r>
              <a:rPr lang="en-US" sz="2000" dirty="0" smtClean="0"/>
              <a:t> 2 </a:t>
            </a:r>
            <a:r>
              <a:rPr lang="en-US" sz="2000" dirty="0" err="1" smtClean="0"/>
              <a:t>cùng</a:t>
            </a:r>
            <a:r>
              <a:rPr lang="en-US" sz="2000" dirty="0" smtClean="0"/>
              <a:t> </a:t>
            </a:r>
            <a:r>
              <a:rPr lang="en-US" sz="2000" dirty="0" err="1" smtClean="0"/>
              <a:t>lúc</a:t>
            </a:r>
            <a:r>
              <a:rPr lang="en-US" sz="2000" dirty="0" smtClean="0"/>
              <a:t> </a:t>
            </a:r>
            <a:endParaRPr lang="en-US" sz="2000" dirty="0" smtClean="0"/>
          </a:p>
          <a:p>
            <a:endParaRPr lang="en-US" dirty="0" smtClean="0"/>
          </a:p>
          <a:p>
            <a:r>
              <a:rPr lang="en-US" dirty="0" smtClean="0"/>
              <a:t>Assertions </a:t>
            </a:r>
            <a:r>
              <a:rPr lang="en-US" dirty="0" err="1" smtClean="0"/>
              <a:t>rất</a:t>
            </a:r>
            <a:r>
              <a:rPr lang="en-US" dirty="0" smtClean="0"/>
              <a:t> </a:t>
            </a:r>
            <a:r>
              <a:rPr lang="en-US" dirty="0" err="1" smtClean="0"/>
              <a:t>có</a:t>
            </a:r>
            <a:r>
              <a:rPr lang="en-US" dirty="0" smtClean="0"/>
              <a:t> </a:t>
            </a:r>
            <a:r>
              <a:rPr lang="en-US" dirty="0" err="1" smtClean="0"/>
              <a:t>lợi</a:t>
            </a:r>
            <a:r>
              <a:rPr lang="en-US" dirty="0" smtClean="0"/>
              <a:t> </a:t>
            </a:r>
            <a:r>
              <a:rPr lang="en-US" dirty="0" err="1" smtClean="0"/>
              <a:t>vì</a:t>
            </a:r>
            <a:r>
              <a:rPr lang="en-US" dirty="0" smtClean="0"/>
              <a:t> </a:t>
            </a:r>
            <a:r>
              <a:rPr lang="en-US" dirty="0" err="1" smtClean="0"/>
              <a:t>nó</a:t>
            </a:r>
            <a:r>
              <a:rPr lang="en-US" dirty="0" smtClean="0"/>
              <a:t> </a:t>
            </a:r>
            <a:r>
              <a:rPr lang="en-US" dirty="0" err="1" smtClean="0"/>
              <a:t>giúp</a:t>
            </a:r>
            <a:r>
              <a:rPr lang="en-US" dirty="0" smtClean="0"/>
              <a:t> </a:t>
            </a:r>
            <a:r>
              <a:rPr lang="en-US" dirty="0" err="1" smtClean="0"/>
              <a:t>loại</a:t>
            </a:r>
            <a:r>
              <a:rPr lang="en-US" dirty="0" smtClean="0"/>
              <a:t> </a:t>
            </a:r>
            <a:r>
              <a:rPr lang="en-US" dirty="0" err="1" smtClean="0"/>
              <a:t>bỏ</a:t>
            </a:r>
            <a:r>
              <a:rPr lang="en-US" dirty="0" smtClean="0"/>
              <a:t> </a:t>
            </a:r>
            <a:r>
              <a:rPr lang="en-US" dirty="0" err="1" smtClean="0"/>
              <a:t>rất</a:t>
            </a:r>
            <a:r>
              <a:rPr lang="en-US" dirty="0" smtClean="0"/>
              <a:t> </a:t>
            </a:r>
            <a:r>
              <a:rPr lang="en-US" dirty="0" err="1" smtClean="0"/>
              <a:t>nhiều</a:t>
            </a:r>
            <a:r>
              <a:rPr lang="en-US" dirty="0" smtClean="0"/>
              <a:t> </a:t>
            </a:r>
            <a:r>
              <a:rPr lang="en-US" dirty="0" err="1" smtClean="0"/>
              <a:t>lỗi</a:t>
            </a:r>
            <a:r>
              <a:rPr lang="en-US" dirty="0" smtClean="0"/>
              <a:t> </a:t>
            </a:r>
            <a:r>
              <a:rPr lang="en-US" dirty="0" err="1" smtClean="0"/>
              <a:t>trong</a:t>
            </a:r>
            <a:r>
              <a:rPr lang="en-US" dirty="0" smtClean="0"/>
              <a:t> </a:t>
            </a:r>
            <a:r>
              <a:rPr lang="en-US" dirty="0" err="1" smtClean="0"/>
              <a:t>quá</a:t>
            </a:r>
            <a:r>
              <a:rPr lang="en-US" dirty="0" smtClean="0"/>
              <a:t> </a:t>
            </a:r>
            <a:r>
              <a:rPr lang="en-US" dirty="0" err="1" smtClean="0"/>
              <a:t>trình</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hệ</a:t>
            </a:r>
            <a:r>
              <a:rPr lang="en-US" dirty="0" smtClean="0"/>
              <a:t> </a:t>
            </a:r>
            <a:r>
              <a:rPr lang="en-US" dirty="0" err="1" smtClean="0"/>
              <a:t>thống</a:t>
            </a:r>
            <a:r>
              <a:rPr lang="en-US" dirty="0" smtClean="0"/>
              <a:t> </a:t>
            </a:r>
          </a:p>
          <a:p>
            <a:pPr lvl="1"/>
            <a:endParaRPr lang="vi-VN" sz="2500" i="1" dirty="0" smtClean="0"/>
          </a:p>
          <a:p>
            <a:pPr lvl="1"/>
            <a:endParaRPr lang="vi-VN" sz="2500" dirty="0" smtClean="0"/>
          </a:p>
          <a:p>
            <a:endParaRPr lang="en-US" sz="2800" i="1" dirty="0" smtClean="0"/>
          </a:p>
          <a:p>
            <a:pPr lvl="1"/>
            <a:endParaRPr lang="en-US" sz="2500" i="1" dirty="0" smtClean="0"/>
          </a:p>
          <a:p>
            <a:pPr lvl="1"/>
            <a:endParaRPr lang="vi-VN" sz="2500" i="1" dirty="0" smtClean="0"/>
          </a:p>
          <a:p>
            <a:pPr lvl="1"/>
            <a:endParaRPr lang="vi-VN" sz="2500" i="1" dirty="0" smtClean="0"/>
          </a:p>
          <a:p>
            <a:pPr lvl="1"/>
            <a:endParaRPr lang="en-US" dirty="0"/>
          </a:p>
        </p:txBody>
      </p:sp>
      <p:sp>
        <p:nvSpPr>
          <p:cNvPr id="3" name="Title 2"/>
          <p:cNvSpPr>
            <a:spLocks noGrp="1"/>
          </p:cNvSpPr>
          <p:nvPr>
            <p:ph type="title"/>
          </p:nvPr>
        </p:nvSpPr>
        <p:spPr/>
        <p:txBody>
          <a:bodyPr/>
          <a:lstStyle/>
          <a:p>
            <a:r>
              <a:rPr lang="en-US" dirty="0" err="1" smtClean="0"/>
              <a:t>Sử</a:t>
            </a:r>
            <a:r>
              <a:rPr lang="en-US" dirty="0" smtClean="0"/>
              <a:t> </a:t>
            </a:r>
            <a:r>
              <a:rPr lang="en-US" dirty="0" err="1" smtClean="0"/>
              <a:t>dụng</a:t>
            </a:r>
            <a:r>
              <a:rPr lang="en-US" dirty="0" smtClean="0"/>
              <a:t> Assertion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lstStyle/>
          <a:p>
            <a:pPr marL="514350" indent="-514350">
              <a:buAutoNum type="arabicPeriod"/>
            </a:pPr>
            <a:r>
              <a:rPr lang="en-US" dirty="0" err="1" smtClean="0"/>
              <a:t>Mở</a:t>
            </a:r>
            <a:r>
              <a:rPr lang="en-US" dirty="0" smtClean="0"/>
              <a:t> </a:t>
            </a:r>
            <a:r>
              <a:rPr lang="en-US" dirty="0" err="1" smtClean="0"/>
              <a:t>đầu</a:t>
            </a:r>
            <a:endParaRPr lang="en-US" dirty="0" smtClean="0"/>
          </a:p>
          <a:p>
            <a:pPr marL="514350" indent="-514350">
              <a:buAutoNum type="arabicPeriod"/>
            </a:pPr>
            <a:r>
              <a:rPr lang="en-US" dirty="0" err="1" smtClean="0"/>
              <a:t>Lập</a:t>
            </a:r>
            <a:r>
              <a:rPr lang="en-US" dirty="0" smtClean="0"/>
              <a:t> </a:t>
            </a:r>
            <a:r>
              <a:rPr lang="en-US" dirty="0" err="1" smtClean="0"/>
              <a:t>trình</a:t>
            </a:r>
            <a:r>
              <a:rPr lang="en-US" dirty="0" smtClean="0"/>
              <a:t> </a:t>
            </a:r>
            <a:r>
              <a:rPr lang="en-US" dirty="0" err="1" smtClean="0"/>
              <a:t>phòng</a:t>
            </a:r>
            <a:r>
              <a:rPr lang="en-US" dirty="0" smtClean="0"/>
              <a:t> </a:t>
            </a:r>
            <a:r>
              <a:rPr lang="en-US" dirty="0" err="1" smtClean="0"/>
              <a:t>ngừa</a:t>
            </a:r>
            <a:endParaRPr lang="en-US" dirty="0" smtClean="0"/>
          </a:p>
          <a:p>
            <a:pPr marL="514350" indent="-514350">
              <a:buAutoNum type="arabicPeriod"/>
            </a:pPr>
            <a:r>
              <a:rPr lang="en-US" dirty="0" err="1" smtClean="0"/>
              <a:t>Lập</a:t>
            </a:r>
            <a:r>
              <a:rPr lang="en-US" dirty="0" smtClean="0"/>
              <a:t> </a:t>
            </a:r>
            <a:r>
              <a:rPr lang="en-US" dirty="0" err="1" smtClean="0"/>
              <a:t>trình</a:t>
            </a:r>
            <a:r>
              <a:rPr lang="en-US" dirty="0" smtClean="0"/>
              <a:t> </a:t>
            </a:r>
            <a:r>
              <a:rPr lang="en-US" dirty="0" err="1" smtClean="0"/>
              <a:t>đảm</a:t>
            </a:r>
            <a:r>
              <a:rPr lang="en-US" dirty="0" smtClean="0"/>
              <a:t> </a:t>
            </a:r>
            <a:r>
              <a:rPr lang="en-US" dirty="0" err="1" smtClean="0"/>
              <a:t>bảo</a:t>
            </a:r>
            <a:r>
              <a:rPr lang="en-US" dirty="0" smtClean="0"/>
              <a:t> </a:t>
            </a:r>
            <a:r>
              <a:rPr lang="en-US" dirty="0" err="1" smtClean="0"/>
              <a:t>và</a:t>
            </a:r>
            <a:r>
              <a:rPr lang="en-US" dirty="0" smtClean="0"/>
              <a:t> </a:t>
            </a:r>
            <a:r>
              <a:rPr lang="en-US" dirty="0" err="1" smtClean="0"/>
              <a:t>Kỹ</a:t>
            </a:r>
            <a:r>
              <a:rPr lang="en-US" dirty="0" smtClean="0"/>
              <a:t> </a:t>
            </a:r>
            <a:r>
              <a:rPr lang="en-US" dirty="0" err="1" smtClean="0"/>
              <a:t>thuật</a:t>
            </a:r>
            <a:r>
              <a:rPr lang="en-US" dirty="0" smtClean="0"/>
              <a:t> </a:t>
            </a:r>
            <a:r>
              <a:rPr lang="en-US" dirty="0" err="1" smtClean="0"/>
              <a:t>gỡ</a:t>
            </a:r>
            <a:r>
              <a:rPr lang="en-US" dirty="0" smtClean="0"/>
              <a:t> </a:t>
            </a:r>
            <a:r>
              <a:rPr lang="en-US" dirty="0" err="1" smtClean="0"/>
              <a:t>rối</a:t>
            </a:r>
            <a:r>
              <a:rPr lang="en-US" dirty="0" smtClean="0"/>
              <a:t> (Debug)</a:t>
            </a:r>
          </a:p>
          <a:p>
            <a:pPr marL="514350" indent="-514350">
              <a:buAutoNum type="arabicPeriod"/>
            </a:pPr>
            <a:r>
              <a:rPr lang="en-US" dirty="0" err="1" smtClean="0"/>
              <a:t>Kiểm</a:t>
            </a:r>
            <a:r>
              <a:rPr lang="en-US" dirty="0" smtClean="0"/>
              <a:t> </a:t>
            </a:r>
            <a:r>
              <a:rPr lang="en-US" dirty="0" err="1" smtClean="0"/>
              <a:t>thử</a:t>
            </a:r>
            <a:r>
              <a:rPr lang="en-US" dirty="0" smtClean="0"/>
              <a:t> (Testing)</a:t>
            </a:r>
          </a:p>
          <a:p>
            <a:pPr marL="514350" indent="-514350">
              <a:buAutoNum type="arabicPeriod"/>
            </a:pPr>
            <a:endParaRPr lang="en-US" dirty="0" smtClean="0"/>
          </a:p>
          <a:p>
            <a:pPr marL="514350" indent="-514350">
              <a:buAutoNum type="arabicPeriod"/>
            </a:pPr>
            <a:endParaRPr lang="en-US" dirty="0" smtClean="0"/>
          </a:p>
          <a:p>
            <a:endParaRPr lang="en-US" dirty="0"/>
          </a:p>
        </p:txBody>
      </p:sp>
      <p:sp>
        <p:nvSpPr>
          <p:cNvPr id="4" name="Title 3"/>
          <p:cNvSpPr>
            <a:spLocks noGrp="1"/>
          </p:cNvSpPr>
          <p:nvPr>
            <p:ph type="title"/>
          </p:nvPr>
        </p:nvSpPr>
        <p:spPr/>
        <p:txBody>
          <a:bodyPr/>
          <a:lstStyle/>
          <a:p>
            <a:r>
              <a:rPr lang="en-US" dirty="0" err="1" smtClean="0"/>
              <a:t>Nội</a:t>
            </a:r>
            <a:r>
              <a:rPr lang="en-US" dirty="0" smtClean="0"/>
              <a:t> dung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err="1" smtClean="0"/>
              <a:t>Gỡ</a:t>
            </a:r>
            <a:r>
              <a:rPr lang="en-US" dirty="0" smtClean="0"/>
              <a:t> </a:t>
            </a:r>
            <a:r>
              <a:rPr lang="en-US" dirty="0" err="1" smtClean="0"/>
              <a:t>rối</a:t>
            </a:r>
            <a:r>
              <a:rPr lang="en-US" dirty="0" smtClean="0"/>
              <a:t> </a:t>
            </a:r>
            <a:r>
              <a:rPr lang="en-US" dirty="0" err="1" smtClean="0"/>
              <a:t>là</a:t>
            </a:r>
            <a:r>
              <a:rPr lang="en-US" dirty="0" smtClean="0"/>
              <a:t> </a:t>
            </a:r>
            <a:r>
              <a:rPr lang="en-US" dirty="0" err="1" smtClean="0"/>
              <a:t>gì</a:t>
            </a:r>
            <a:r>
              <a:rPr lang="en-US" dirty="0" smtClean="0"/>
              <a:t>? </a:t>
            </a:r>
            <a:endParaRPr lang="en-US" dirty="0" smtClean="0"/>
          </a:p>
          <a:p>
            <a:pPr lvl="1"/>
            <a:r>
              <a:rPr lang="vi-VN" sz="2000" dirty="0" smtClean="0"/>
              <a:t>Khi </a:t>
            </a:r>
            <a:r>
              <a:rPr lang="vi-VN" sz="2000" dirty="0" smtClean="0"/>
              <a:t>chương trình bị lỗi, gỡ rối là các công việc cần làm để làm cho chương trình dịch thông, chạy thông </a:t>
            </a:r>
            <a:endParaRPr lang="en-US" sz="2000" dirty="0" smtClean="0"/>
          </a:p>
          <a:p>
            <a:pPr lvl="1"/>
            <a:r>
              <a:rPr lang="en-US" sz="2000" dirty="0" err="1" smtClean="0"/>
              <a:t>Thật</a:t>
            </a:r>
            <a:r>
              <a:rPr lang="en-US" sz="2000" dirty="0" smtClean="0"/>
              <a:t> </a:t>
            </a:r>
            <a:r>
              <a:rPr lang="en-US" sz="2000" dirty="0" err="1" smtClean="0"/>
              <a:t>không</a:t>
            </a:r>
            <a:r>
              <a:rPr lang="en-US" sz="2000" dirty="0" smtClean="0"/>
              <a:t> may, </a:t>
            </a:r>
            <a:r>
              <a:rPr lang="en-US" sz="2000" dirty="0" err="1" smtClean="0"/>
              <a:t>gỡ</a:t>
            </a:r>
            <a:r>
              <a:rPr lang="en-US" sz="2000" dirty="0" smtClean="0"/>
              <a:t> </a:t>
            </a:r>
            <a:r>
              <a:rPr lang="en-US" sz="2000" dirty="0" err="1" smtClean="0"/>
              <a:t>rối</a:t>
            </a:r>
            <a:r>
              <a:rPr lang="en-US" sz="2000" dirty="0" smtClean="0"/>
              <a:t> </a:t>
            </a:r>
            <a:r>
              <a:rPr lang="en-US" sz="2000" dirty="0" err="1" smtClean="0"/>
              <a:t>luôn</a:t>
            </a:r>
            <a:r>
              <a:rPr lang="en-US" sz="2000" dirty="0" smtClean="0"/>
              <a:t> </a:t>
            </a:r>
            <a:r>
              <a:rPr lang="en-US" sz="2000" dirty="0" err="1" smtClean="0"/>
              <a:t>là</a:t>
            </a:r>
            <a:r>
              <a:rPr lang="en-US" sz="2000" dirty="0" smtClean="0"/>
              <a:t> </a:t>
            </a:r>
            <a:r>
              <a:rPr lang="en-US" sz="2000" dirty="0" err="1" smtClean="0"/>
              <a:t>thao</a:t>
            </a:r>
            <a:r>
              <a:rPr lang="en-US" sz="2000" dirty="0" smtClean="0"/>
              <a:t> </a:t>
            </a:r>
            <a:r>
              <a:rPr lang="en-US" sz="2000" dirty="0" err="1" smtClean="0"/>
              <a:t>tác</a:t>
            </a:r>
            <a:r>
              <a:rPr lang="en-US" sz="2000" dirty="0" smtClean="0"/>
              <a:t> </a:t>
            </a:r>
            <a:r>
              <a:rPr lang="en-US" sz="2000" dirty="0" err="1" smtClean="0"/>
              <a:t>phải</a:t>
            </a:r>
            <a:r>
              <a:rPr lang="en-US" sz="2000" dirty="0" smtClean="0"/>
              <a:t> </a:t>
            </a:r>
            <a:r>
              <a:rPr lang="en-US" sz="2000" dirty="0" err="1" smtClean="0"/>
              <a:t>làm</a:t>
            </a:r>
            <a:r>
              <a:rPr lang="en-US" sz="2000" dirty="0" smtClean="0"/>
              <a:t> </a:t>
            </a:r>
            <a:r>
              <a:rPr lang="en-US" sz="2000" dirty="0" err="1" smtClean="0"/>
              <a:t>khi</a:t>
            </a:r>
            <a:r>
              <a:rPr lang="en-US" sz="2000" dirty="0" smtClean="0"/>
              <a:t> </a:t>
            </a:r>
            <a:r>
              <a:rPr lang="en-US" sz="2000" dirty="0" err="1" smtClean="0"/>
              <a:t>lập</a:t>
            </a:r>
            <a:r>
              <a:rPr lang="en-US" sz="2000" dirty="0" smtClean="0"/>
              <a:t> </a:t>
            </a:r>
            <a:r>
              <a:rPr lang="en-US" sz="2000" dirty="0" err="1" smtClean="0"/>
              <a:t>trình</a:t>
            </a:r>
            <a:r>
              <a:rPr lang="en-US" sz="2000" dirty="0" smtClean="0"/>
              <a:t>, </a:t>
            </a:r>
            <a:r>
              <a:rPr lang="en-US" sz="2000" dirty="0" err="1" smtClean="0"/>
              <a:t>thao</a:t>
            </a:r>
            <a:r>
              <a:rPr lang="en-US" sz="2000" dirty="0" smtClean="0"/>
              <a:t> </a:t>
            </a:r>
            <a:r>
              <a:rPr lang="en-US" sz="2000" dirty="0" err="1" smtClean="0"/>
              <a:t>tác</a:t>
            </a:r>
            <a:r>
              <a:rPr lang="en-US" sz="2000" dirty="0" smtClean="0"/>
              <a:t> </a:t>
            </a:r>
            <a:r>
              <a:rPr lang="en-US" sz="2000" dirty="0" err="1" smtClean="0"/>
              <a:t>này</a:t>
            </a:r>
            <a:r>
              <a:rPr lang="en-US" sz="2000" dirty="0" smtClean="0"/>
              <a:t> </a:t>
            </a:r>
            <a:r>
              <a:rPr lang="en-US" sz="2000" dirty="0" err="1" smtClean="0"/>
              <a:t>rất</a:t>
            </a:r>
            <a:r>
              <a:rPr lang="en-US" sz="2000" dirty="0" smtClean="0"/>
              <a:t> </a:t>
            </a:r>
            <a:r>
              <a:rPr lang="en-US" sz="2000" dirty="0" err="1" smtClean="0"/>
              <a:t>tốn</a:t>
            </a:r>
            <a:r>
              <a:rPr lang="en-US" sz="2000" dirty="0" smtClean="0"/>
              <a:t> </a:t>
            </a:r>
            <a:r>
              <a:rPr lang="en-US" sz="2000" dirty="0" err="1" smtClean="0"/>
              <a:t>kém</a:t>
            </a:r>
            <a:r>
              <a:rPr lang="en-US" sz="2000" dirty="0" smtClean="0"/>
              <a:t> </a:t>
            </a:r>
            <a:endParaRPr lang="en-US" sz="2000" dirty="0" smtClean="0"/>
          </a:p>
          <a:p>
            <a:r>
              <a:rPr lang="en-US" sz="2400" dirty="0" err="1" smtClean="0"/>
              <a:t>Cách</a:t>
            </a:r>
            <a:r>
              <a:rPr lang="en-US" sz="2400" dirty="0" smtClean="0"/>
              <a:t> </a:t>
            </a:r>
            <a:r>
              <a:rPr lang="en-US" sz="2400" dirty="0" err="1" smtClean="0"/>
              <a:t>tốt</a:t>
            </a:r>
            <a:r>
              <a:rPr lang="en-US" sz="2400" dirty="0" smtClean="0"/>
              <a:t> </a:t>
            </a:r>
            <a:r>
              <a:rPr lang="en-US" sz="2400" dirty="0" err="1" smtClean="0"/>
              <a:t>nhất</a:t>
            </a:r>
            <a:r>
              <a:rPr lang="en-US" sz="2400" dirty="0" smtClean="0"/>
              <a:t> </a:t>
            </a:r>
            <a:r>
              <a:rPr lang="en-US" sz="2400" dirty="0" err="1" smtClean="0"/>
              <a:t>vẫn</a:t>
            </a:r>
            <a:r>
              <a:rPr lang="en-US" sz="2400" dirty="0" smtClean="0"/>
              <a:t> </a:t>
            </a:r>
            <a:r>
              <a:rPr lang="en-US" sz="2400" dirty="0" err="1" smtClean="0"/>
              <a:t>là</a:t>
            </a:r>
            <a:r>
              <a:rPr lang="en-US" sz="2400" dirty="0" smtClean="0"/>
              <a:t> </a:t>
            </a:r>
            <a:r>
              <a:rPr lang="en-US" sz="2400" dirty="0" err="1" smtClean="0"/>
              <a:t>phòng</a:t>
            </a:r>
            <a:r>
              <a:rPr lang="en-US" sz="2400" dirty="0" smtClean="0"/>
              <a:t> </a:t>
            </a:r>
            <a:r>
              <a:rPr lang="en-US" sz="2400" dirty="0" err="1" smtClean="0"/>
              <a:t>ngừa</a:t>
            </a:r>
            <a:r>
              <a:rPr lang="en-US" sz="2400" dirty="0" smtClean="0"/>
              <a:t> </a:t>
            </a:r>
            <a:endParaRPr lang="en-US" sz="2400" dirty="0" smtClean="0"/>
          </a:p>
          <a:p>
            <a:pPr lvl="1"/>
            <a:r>
              <a:rPr lang="vi-VN" sz="2000" dirty="0" smtClean="0"/>
              <a:t>Khi </a:t>
            </a:r>
            <a:r>
              <a:rPr lang="vi-VN" sz="2000" dirty="0" smtClean="0"/>
              <a:t>bắt đầu gỡ rối chương trình, bạn đã biết là chương trình không chạy. </a:t>
            </a:r>
            <a:endParaRPr lang="en-US" sz="2000" dirty="0" smtClean="0"/>
          </a:p>
          <a:p>
            <a:pPr lvl="1"/>
            <a:r>
              <a:rPr lang="en-US" sz="2000" dirty="0" smtClean="0"/>
              <a:t>N</a:t>
            </a:r>
            <a:r>
              <a:rPr lang="vi-VN" sz="2000" dirty="0" smtClean="0"/>
              <a:t>ếu </a:t>
            </a:r>
            <a:r>
              <a:rPr lang="vi-VN" sz="2000" dirty="0" smtClean="0"/>
              <a:t>bạn biết lý do tại sao chương trình không chạy, bạn có thể sửa được chương trình cho nó chạy </a:t>
            </a:r>
            <a:endParaRPr lang="en-US" sz="2000" dirty="0" smtClean="0"/>
          </a:p>
          <a:p>
            <a:pPr lvl="1"/>
            <a:r>
              <a:rPr lang="vi-VN" sz="2000" dirty="0" smtClean="0"/>
              <a:t>Nếu </a:t>
            </a:r>
            <a:r>
              <a:rPr lang="vi-VN" sz="2000" dirty="0" smtClean="0"/>
              <a:t>bạn hiểu chương trình của bạn, bạn sẽ có ít sai lầm và dễ dàng sửa chữa sai sót hơn. Bí quyết là viết mã đơn giản, hiệu quả, chú thích hợp lý </a:t>
            </a:r>
          </a:p>
          <a:p>
            <a:pPr lvl="1"/>
            <a:endParaRPr lang="en-US" sz="2800" i="1" dirty="0" smtClean="0"/>
          </a:p>
          <a:p>
            <a:pPr lvl="1"/>
            <a:endParaRPr lang="vi-VN" sz="2800" i="1" dirty="0" smtClean="0"/>
          </a:p>
          <a:p>
            <a:pPr lvl="1"/>
            <a:endParaRPr lang="vi-VN" sz="2500" i="1" dirty="0" smtClean="0"/>
          </a:p>
          <a:p>
            <a:pPr lvl="1"/>
            <a:endParaRPr lang="en-US" sz="2500" dirty="0" smtClean="0"/>
          </a:p>
          <a:p>
            <a:endParaRPr lang="en-US" sz="2800" i="1" dirty="0" smtClean="0"/>
          </a:p>
          <a:p>
            <a:pPr lvl="1"/>
            <a:endParaRPr lang="vi-VN" sz="2500" i="1"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3.2. </a:t>
            </a:r>
            <a:r>
              <a:rPr lang="en-US" dirty="0" err="1" smtClean="0"/>
              <a:t>Gỡ</a:t>
            </a:r>
            <a:r>
              <a:rPr lang="en-US" dirty="0" smtClean="0"/>
              <a:t> </a:t>
            </a:r>
            <a:r>
              <a:rPr lang="en-US" dirty="0" err="1" smtClean="0"/>
              <a:t>rối</a:t>
            </a:r>
            <a:r>
              <a:rPr lang="en-US" dirty="0" smtClean="0"/>
              <a:t> (</a:t>
            </a:r>
            <a:r>
              <a:rPr lang="en-US" dirty="0" err="1" smtClean="0"/>
              <a:t>Gỡ</a:t>
            </a:r>
            <a:r>
              <a:rPr lang="en-US" dirty="0" smtClean="0"/>
              <a:t> </a:t>
            </a:r>
            <a:r>
              <a:rPr lang="en-US" dirty="0" err="1" smtClean="0"/>
              <a:t>lỗi</a:t>
            </a:r>
            <a:r>
              <a:rPr lang="en-US" dirty="0" smtClean="0"/>
              <a:t>) </a:t>
            </a:r>
            <a:r>
              <a:rPr lang="en-US" dirty="0" err="1" smtClean="0"/>
              <a:t>chương</a:t>
            </a:r>
            <a:r>
              <a:rPr lang="en-US" dirty="0" smtClean="0"/>
              <a:t> </a:t>
            </a:r>
            <a:r>
              <a:rPr lang="en-US" dirty="0" err="1" smtClean="0"/>
              <a:t>trình</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err="1" smtClean="0"/>
              <a:t>Quá</a:t>
            </a:r>
            <a:r>
              <a:rPr lang="en-US" dirty="0" smtClean="0"/>
              <a:t> </a:t>
            </a:r>
            <a:r>
              <a:rPr lang="en-US" dirty="0" err="1" smtClean="0"/>
              <a:t>trình</a:t>
            </a:r>
            <a:r>
              <a:rPr lang="en-US" dirty="0" smtClean="0"/>
              <a:t> </a:t>
            </a:r>
            <a:r>
              <a:rPr lang="en-US" dirty="0" err="1" smtClean="0"/>
              <a:t>gỡ</a:t>
            </a:r>
            <a:r>
              <a:rPr lang="en-US" dirty="0" smtClean="0"/>
              <a:t> </a:t>
            </a:r>
            <a:r>
              <a:rPr lang="en-US" dirty="0" err="1" smtClean="0"/>
              <a:t>rối</a:t>
            </a:r>
            <a:r>
              <a:rPr lang="en-US" dirty="0" smtClean="0"/>
              <a:t> </a:t>
            </a:r>
            <a:r>
              <a:rPr lang="en-US" dirty="0" err="1" smtClean="0"/>
              <a:t>là</a:t>
            </a:r>
            <a:r>
              <a:rPr lang="en-US" dirty="0" smtClean="0"/>
              <a:t> </a:t>
            </a:r>
            <a:r>
              <a:rPr lang="en-US" dirty="0" err="1" smtClean="0"/>
              <a:t>tìm</a:t>
            </a:r>
            <a:r>
              <a:rPr lang="en-US" dirty="0" smtClean="0"/>
              <a:t> </a:t>
            </a:r>
            <a:r>
              <a:rPr lang="en-US" dirty="0" err="1" smtClean="0"/>
              <a:t>hiểu</a:t>
            </a:r>
            <a:endParaRPr lang="en-US" dirty="0" smtClean="0"/>
          </a:p>
          <a:p>
            <a:pPr lvl="1"/>
            <a:r>
              <a:rPr lang="vi-VN" sz="2500" dirty="0" smtClean="0"/>
              <a:t>Lỗi </a:t>
            </a:r>
            <a:r>
              <a:rPr lang="vi-VN" sz="2500" dirty="0" smtClean="0"/>
              <a:t>xảy ra ở đâu? Hầu hết các lỗi thường đơn giản và dễ tìm. Hãy khảo sát các đầu mối và cố gắng xác định được đoạn mã nguồn gây lỗi </a:t>
            </a:r>
            <a:endParaRPr lang="en-US" sz="2500" dirty="0" smtClean="0"/>
          </a:p>
          <a:p>
            <a:pPr lvl="1"/>
            <a:r>
              <a:rPr lang="vi-VN" sz="2500" dirty="0" smtClean="0"/>
              <a:t>Lỗi xảy ra như thế nào? Khi đã có một số thông tin về lỗi và nơi xảy ra lỗi, hãy suy nghĩ xem lỗi xảy ra như thế nào </a:t>
            </a:r>
            <a:endParaRPr lang="en-US" sz="2500" dirty="0" smtClean="0"/>
          </a:p>
          <a:p>
            <a:pPr lvl="1"/>
            <a:r>
              <a:rPr lang="vi-VN" sz="2500" dirty="0" smtClean="0"/>
              <a:t>Đâu là nguyên nhân gây lỗi? Suy luận ngược trở lại trạng thái của chương trình để xác định nguyên nhân gây ra lỗi </a:t>
            </a:r>
          </a:p>
          <a:p>
            <a:pPr lvl="1"/>
            <a:endParaRPr lang="vi-VN" sz="2800" i="1" dirty="0" smtClean="0"/>
          </a:p>
          <a:p>
            <a:pPr lvl="1"/>
            <a:endParaRPr lang="vi-VN" sz="2500" dirty="0" smtClean="0"/>
          </a:p>
          <a:p>
            <a:pPr lvl="1"/>
            <a:endParaRPr lang="en-US" dirty="0"/>
          </a:p>
        </p:txBody>
      </p:sp>
      <p:sp>
        <p:nvSpPr>
          <p:cNvPr id="3" name="Title 2"/>
          <p:cNvSpPr>
            <a:spLocks noGrp="1"/>
          </p:cNvSpPr>
          <p:nvPr>
            <p:ph type="title"/>
          </p:nvPr>
        </p:nvSpPr>
        <p:spPr/>
        <p:txBody>
          <a:bodyPr/>
          <a:lstStyle/>
          <a:p>
            <a:r>
              <a:rPr lang="en-US" dirty="0" err="1" smtClean="0"/>
              <a:t>Gỡ</a:t>
            </a:r>
            <a:r>
              <a:rPr lang="en-US" dirty="0" smtClean="0"/>
              <a:t> </a:t>
            </a:r>
            <a:r>
              <a:rPr lang="en-US" dirty="0" err="1" smtClean="0"/>
              <a:t>rối</a:t>
            </a:r>
            <a:r>
              <a:rPr lang="en-US" dirty="0" smtClean="0"/>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Quá</a:t>
            </a:r>
            <a:r>
              <a:rPr lang="en-US" dirty="0" smtClean="0"/>
              <a:t> </a:t>
            </a:r>
            <a:r>
              <a:rPr lang="en-US" dirty="0" err="1" smtClean="0"/>
              <a:t>trình</a:t>
            </a:r>
            <a:r>
              <a:rPr lang="en-US" dirty="0" smtClean="0"/>
              <a:t> </a:t>
            </a:r>
            <a:r>
              <a:rPr lang="en-US" dirty="0" err="1" smtClean="0"/>
              <a:t>gỡ</a:t>
            </a:r>
            <a:r>
              <a:rPr lang="en-US" dirty="0" smtClean="0"/>
              <a:t> </a:t>
            </a:r>
            <a:r>
              <a:rPr lang="en-US" dirty="0" err="1" smtClean="0"/>
              <a:t>rối</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57200" y="1447800"/>
            <a:ext cx="8382000" cy="444793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Gỡ </a:t>
            </a:r>
            <a:r>
              <a:rPr lang="vi-VN" dirty="0" smtClean="0"/>
              <a:t>rối khi dịch (build-time) chương trình dễ hơn gỡ rối khi chạy chương trình nếu LTV hiểu được các thông báo lỗi </a:t>
            </a:r>
          </a:p>
          <a:p>
            <a:endParaRPr lang="en-US" dirty="0"/>
          </a:p>
        </p:txBody>
      </p:sp>
      <p:sp>
        <p:nvSpPr>
          <p:cNvPr id="3" name="Title 2"/>
          <p:cNvSpPr>
            <a:spLocks noGrp="1"/>
          </p:cNvSpPr>
          <p:nvPr>
            <p:ph type="title"/>
          </p:nvPr>
        </p:nvSpPr>
        <p:spPr/>
        <p:txBody>
          <a:bodyPr/>
          <a:lstStyle/>
          <a:p>
            <a:r>
              <a:rPr lang="en-US" dirty="0" err="1" smtClean="0"/>
              <a:t>Hiểu</a:t>
            </a:r>
            <a:r>
              <a:rPr lang="en-US" dirty="0" smtClean="0"/>
              <a:t> </a:t>
            </a:r>
            <a:r>
              <a:rPr lang="en-US" dirty="0" err="1" smtClean="0"/>
              <a:t>các</a:t>
            </a:r>
            <a:r>
              <a:rPr lang="en-US" dirty="0" smtClean="0"/>
              <a:t> </a:t>
            </a:r>
            <a:r>
              <a:rPr lang="en-US" dirty="0" err="1" smtClean="0"/>
              <a:t>thông</a:t>
            </a:r>
            <a:r>
              <a:rPr lang="en-US" dirty="0" smtClean="0"/>
              <a:t> </a:t>
            </a:r>
            <a:r>
              <a:rPr lang="en-US" dirty="0" err="1" smtClean="0"/>
              <a:t>báo</a:t>
            </a:r>
            <a:r>
              <a:rPr lang="en-US" dirty="0" smtClean="0"/>
              <a:t> </a:t>
            </a:r>
            <a:r>
              <a:rPr lang="en-US" dirty="0" err="1" smtClean="0"/>
              <a:t>lỗi</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533400" y="2667000"/>
            <a:ext cx="8324850" cy="366541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err="1" smtClean="0"/>
              <a:t>Một</a:t>
            </a:r>
            <a:r>
              <a:rPr lang="en-US" dirty="0" smtClean="0"/>
              <a:t> </a:t>
            </a:r>
            <a:r>
              <a:rPr lang="en-US" dirty="0" err="1" smtClean="0"/>
              <a:t>số</a:t>
            </a:r>
            <a:r>
              <a:rPr lang="en-US" dirty="0" smtClean="0"/>
              <a:t> </a:t>
            </a:r>
            <a:r>
              <a:rPr lang="en-US" dirty="0" err="1" smtClean="0"/>
              <a:t>thông</a:t>
            </a:r>
            <a:r>
              <a:rPr lang="en-US" dirty="0" smtClean="0"/>
              <a:t> </a:t>
            </a:r>
            <a:r>
              <a:rPr lang="en-US" dirty="0" err="1" smtClean="0"/>
              <a:t>báo</a:t>
            </a:r>
            <a:r>
              <a:rPr lang="en-US" dirty="0" smtClean="0"/>
              <a:t> </a:t>
            </a:r>
            <a:r>
              <a:rPr lang="en-US" dirty="0" err="1" smtClean="0"/>
              <a:t>lỗi</a:t>
            </a:r>
            <a:r>
              <a:rPr lang="en-US" dirty="0" smtClean="0"/>
              <a:t> </a:t>
            </a:r>
            <a:r>
              <a:rPr lang="en-US" dirty="0" err="1" smtClean="0"/>
              <a:t>đến</a:t>
            </a:r>
            <a:r>
              <a:rPr lang="en-US" dirty="0" smtClean="0"/>
              <a:t> </a:t>
            </a:r>
            <a:r>
              <a:rPr lang="en-US" dirty="0" err="1" smtClean="0"/>
              <a:t>từ</a:t>
            </a:r>
            <a:r>
              <a:rPr lang="en-US" dirty="0" smtClean="0"/>
              <a:t> </a:t>
            </a:r>
            <a:r>
              <a:rPr lang="en-US" dirty="0" err="1" smtClean="0"/>
              <a:t>biên</a:t>
            </a:r>
            <a:r>
              <a:rPr lang="en-US" dirty="0" smtClean="0"/>
              <a:t> </a:t>
            </a:r>
            <a:r>
              <a:rPr lang="en-US" dirty="0" err="1" smtClean="0"/>
              <a:t>dịch</a:t>
            </a:r>
            <a:r>
              <a:rPr lang="en-US" dirty="0" smtClean="0"/>
              <a:t> (Compiler)</a:t>
            </a:r>
            <a:endParaRPr lang="en-US" dirty="0"/>
          </a:p>
        </p:txBody>
      </p:sp>
      <p:sp>
        <p:nvSpPr>
          <p:cNvPr id="3" name="Title 2"/>
          <p:cNvSpPr>
            <a:spLocks noGrp="1"/>
          </p:cNvSpPr>
          <p:nvPr>
            <p:ph type="title"/>
          </p:nvPr>
        </p:nvSpPr>
        <p:spPr/>
        <p:txBody>
          <a:bodyPr/>
          <a:lstStyle/>
          <a:p>
            <a:r>
              <a:rPr lang="en-US" dirty="0" err="1" smtClean="0"/>
              <a:t>Hiểu</a:t>
            </a:r>
            <a:r>
              <a:rPr lang="en-US" dirty="0" smtClean="0"/>
              <a:t> </a:t>
            </a:r>
            <a:r>
              <a:rPr lang="en-US" dirty="0" err="1" smtClean="0"/>
              <a:t>các</a:t>
            </a:r>
            <a:r>
              <a:rPr lang="en-US" dirty="0" smtClean="0"/>
              <a:t> </a:t>
            </a:r>
            <a:r>
              <a:rPr lang="en-US" dirty="0" err="1" smtClean="0"/>
              <a:t>thông</a:t>
            </a:r>
            <a:r>
              <a:rPr lang="en-US" dirty="0" smtClean="0"/>
              <a:t> </a:t>
            </a:r>
            <a:r>
              <a:rPr lang="en-US" dirty="0" err="1" smtClean="0"/>
              <a:t>báo</a:t>
            </a:r>
            <a:r>
              <a:rPr lang="en-US" dirty="0" smtClean="0"/>
              <a:t> </a:t>
            </a:r>
            <a:r>
              <a:rPr lang="en-US" dirty="0" err="1" smtClean="0"/>
              <a:t>lỗi</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76200" y="1752600"/>
            <a:ext cx="8982075" cy="44291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Hiểu</a:t>
            </a:r>
            <a:r>
              <a:rPr lang="en-US" dirty="0" smtClean="0"/>
              <a:t> </a:t>
            </a:r>
            <a:r>
              <a:rPr lang="en-US" dirty="0" err="1" smtClean="0"/>
              <a:t>các</a:t>
            </a:r>
            <a:r>
              <a:rPr lang="en-US" dirty="0" smtClean="0"/>
              <a:t> </a:t>
            </a:r>
            <a:r>
              <a:rPr lang="en-US" dirty="0" err="1" smtClean="0"/>
              <a:t>thông</a:t>
            </a:r>
            <a:r>
              <a:rPr lang="en-US" dirty="0" smtClean="0"/>
              <a:t> </a:t>
            </a:r>
            <a:r>
              <a:rPr lang="en-US" dirty="0" err="1" smtClean="0"/>
              <a:t>báo</a:t>
            </a:r>
            <a:r>
              <a:rPr lang="en-US" dirty="0" smtClean="0"/>
              <a:t> </a:t>
            </a:r>
            <a:r>
              <a:rPr lang="en-US" dirty="0" err="1" smtClean="0"/>
              <a:t>lỗi</a:t>
            </a:r>
            <a:endParaRPr lang="en-US" dirty="0"/>
          </a:p>
        </p:txBody>
      </p:sp>
      <p:pic>
        <p:nvPicPr>
          <p:cNvPr id="9218" name="Picture 2"/>
          <p:cNvPicPr>
            <a:picLocks noChangeAspect="1" noChangeArrowheads="1"/>
          </p:cNvPicPr>
          <p:nvPr/>
        </p:nvPicPr>
        <p:blipFill>
          <a:blip r:embed="rId2" cstate="print"/>
          <a:srcRect l="1724" r="859"/>
          <a:stretch>
            <a:fillRect/>
          </a:stretch>
        </p:blipFill>
        <p:spPr bwMode="auto">
          <a:xfrm>
            <a:off x="304800" y="1524000"/>
            <a:ext cx="8610600" cy="4038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Tìm</a:t>
            </a:r>
            <a:r>
              <a:rPr lang="en-US" dirty="0" smtClean="0"/>
              <a:t> </a:t>
            </a:r>
            <a:r>
              <a:rPr lang="en-US" dirty="0" err="1" smtClean="0"/>
              <a:t>các</a:t>
            </a:r>
            <a:r>
              <a:rPr lang="en-US" dirty="0" smtClean="0"/>
              <a:t> </a:t>
            </a:r>
            <a:r>
              <a:rPr lang="en-US" dirty="0" err="1" smtClean="0"/>
              <a:t>lỗi</a:t>
            </a:r>
            <a:r>
              <a:rPr lang="en-US" dirty="0" smtClean="0"/>
              <a:t> hay </a:t>
            </a:r>
            <a:r>
              <a:rPr lang="en-US" dirty="0" err="1" smtClean="0"/>
              <a:t>xảy</a:t>
            </a:r>
            <a:r>
              <a:rPr lang="en-US" dirty="0" smtClean="0"/>
              <a:t> </a:t>
            </a:r>
            <a:r>
              <a:rPr lang="en-US" dirty="0" err="1" smtClean="0"/>
              <a:t>ra</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228600" y="1295400"/>
            <a:ext cx="8686800" cy="506285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Tìm</a:t>
            </a:r>
            <a:r>
              <a:rPr lang="en-US" dirty="0" smtClean="0"/>
              <a:t> </a:t>
            </a:r>
            <a:r>
              <a:rPr lang="en-US" dirty="0" err="1" smtClean="0"/>
              <a:t>các</a:t>
            </a:r>
            <a:r>
              <a:rPr lang="en-US" dirty="0" smtClean="0"/>
              <a:t> </a:t>
            </a:r>
            <a:r>
              <a:rPr lang="en-US" dirty="0" err="1" smtClean="0"/>
              <a:t>lỗi</a:t>
            </a:r>
            <a:r>
              <a:rPr lang="en-US" dirty="0" smtClean="0"/>
              <a:t> hay </a:t>
            </a:r>
            <a:r>
              <a:rPr lang="en-US" dirty="0" err="1" smtClean="0"/>
              <a:t>xảy</a:t>
            </a:r>
            <a:r>
              <a:rPr lang="en-US" dirty="0" smtClean="0"/>
              <a:t> </a:t>
            </a:r>
            <a:r>
              <a:rPr lang="en-US" dirty="0" err="1" smtClean="0"/>
              <a:t>ra</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361950" y="1295400"/>
            <a:ext cx="8401050" cy="489631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Thu </a:t>
            </a:r>
            <a:r>
              <a:rPr lang="en-US" dirty="0" err="1" smtClean="0"/>
              <a:t>hẹp</a:t>
            </a:r>
            <a:r>
              <a:rPr lang="en-US" dirty="0" smtClean="0"/>
              <a:t> </a:t>
            </a:r>
            <a:r>
              <a:rPr lang="en-US" dirty="0" err="1" smtClean="0"/>
              <a:t>phạm</a:t>
            </a:r>
            <a:r>
              <a:rPr lang="en-US" dirty="0" smtClean="0"/>
              <a:t> vi </a:t>
            </a:r>
            <a:r>
              <a:rPr lang="en-US" dirty="0" err="1" smtClean="0"/>
              <a:t>và</a:t>
            </a:r>
            <a:r>
              <a:rPr lang="en-US" dirty="0" smtClean="0"/>
              <a:t> </a:t>
            </a:r>
            <a:r>
              <a:rPr lang="en-US" dirty="0" err="1" smtClean="0"/>
              <a:t>Tập</a:t>
            </a:r>
            <a:r>
              <a:rPr lang="en-US" dirty="0" smtClean="0"/>
              <a:t> </a:t>
            </a:r>
            <a:r>
              <a:rPr lang="en-US" dirty="0" err="1" smtClean="0"/>
              <a:t>trung</a:t>
            </a:r>
            <a:r>
              <a:rPr lang="en-US" dirty="0" smtClean="0"/>
              <a:t> </a:t>
            </a:r>
            <a:r>
              <a:rPr lang="en-US" dirty="0" err="1" smtClean="0"/>
              <a:t>vào</a:t>
            </a:r>
            <a:r>
              <a:rPr lang="en-US" dirty="0" smtClean="0"/>
              <a:t> </a:t>
            </a:r>
            <a:r>
              <a:rPr lang="en-US" dirty="0" err="1" smtClean="0"/>
              <a:t>dữ</a:t>
            </a:r>
            <a:r>
              <a:rPr lang="en-US" dirty="0" smtClean="0"/>
              <a:t> </a:t>
            </a:r>
            <a:r>
              <a:rPr lang="en-US" dirty="0" err="1" smtClean="0"/>
              <a:t>liệu</a:t>
            </a:r>
            <a:r>
              <a:rPr lang="en-US" dirty="0" smtClean="0"/>
              <a:t> </a:t>
            </a:r>
            <a:r>
              <a:rPr lang="en-US" dirty="0" err="1" smtClean="0"/>
              <a:t>gây</a:t>
            </a:r>
            <a:r>
              <a:rPr lang="en-US" dirty="0" smtClean="0"/>
              <a:t> </a:t>
            </a:r>
            <a:r>
              <a:rPr lang="en-US" dirty="0" err="1" smtClean="0"/>
              <a:t>lỗi</a:t>
            </a:r>
            <a:endParaRPr lang="en-US" dirty="0" smtClean="0"/>
          </a:p>
          <a:p>
            <a:r>
              <a:rPr lang="vi-VN" sz="2500" dirty="0" smtClean="0"/>
              <a:t>Khử </a:t>
            </a:r>
            <a:r>
              <a:rPr lang="vi-VN" sz="2500" dirty="0" smtClean="0"/>
              <a:t>đầu vào </a:t>
            </a:r>
            <a:r>
              <a:rPr lang="en-US" sz="2500" dirty="0" smtClean="0"/>
              <a:t>: </a:t>
            </a:r>
            <a:r>
              <a:rPr lang="vi-VN" sz="2000" dirty="0" smtClean="0"/>
              <a:t>Thử </a:t>
            </a:r>
            <a:r>
              <a:rPr lang="vi-VN" sz="2000" dirty="0" smtClean="0"/>
              <a:t>chương trình với các tham số đầu vào từ đơn giản đến phức tạp, từ nhỏ đến lớn để tìm lỗi </a:t>
            </a:r>
            <a:endParaRPr lang="en-US" sz="2000" dirty="0" smtClean="0"/>
          </a:p>
          <a:p>
            <a:r>
              <a:rPr lang="en-US" sz="2000" dirty="0" err="1" smtClean="0"/>
              <a:t>Khử</a:t>
            </a:r>
            <a:r>
              <a:rPr lang="en-US" sz="2000" dirty="0" smtClean="0"/>
              <a:t> </a:t>
            </a:r>
            <a:r>
              <a:rPr lang="en-US" sz="2000" dirty="0" err="1" smtClean="0"/>
              <a:t>mã</a:t>
            </a:r>
            <a:r>
              <a:rPr lang="en-US" sz="2000" dirty="0" smtClean="0"/>
              <a:t> </a:t>
            </a:r>
            <a:r>
              <a:rPr lang="en-US" sz="2000" dirty="0" err="1" smtClean="0"/>
              <a:t>nguồn</a:t>
            </a:r>
            <a:r>
              <a:rPr lang="en-US" sz="2000" dirty="0" smtClean="0"/>
              <a:t> </a:t>
            </a:r>
            <a:r>
              <a:rPr lang="en-US" sz="2000" dirty="0" smtClean="0"/>
              <a:t>: </a:t>
            </a:r>
            <a:r>
              <a:rPr lang="vi-VN" sz="2000" i="1" dirty="0" smtClean="0"/>
              <a:t>Thử </a:t>
            </a:r>
            <a:r>
              <a:rPr lang="vi-VN" sz="2000" i="1" dirty="0" smtClean="0"/>
              <a:t>chương trình với các đoạn mã nguồn từ ngắn đến dài để tìm lỗi </a:t>
            </a:r>
            <a:endParaRPr lang="en-US" sz="2000" i="1" dirty="0" smtClean="0"/>
          </a:p>
          <a:p>
            <a:r>
              <a:rPr lang="vi-VN" sz="2000" dirty="0" smtClean="0"/>
              <a:t>Dùng </a:t>
            </a:r>
            <a:r>
              <a:rPr lang="vi-VN" sz="2000" dirty="0" smtClean="0"/>
              <a:t>internal test để khử lỗi trong chương trình và giảm nhẹ công việc tìm kiếm lỗi </a:t>
            </a:r>
            <a:endParaRPr lang="en-US" sz="2000" dirty="0" smtClean="0"/>
          </a:p>
          <a:p>
            <a:r>
              <a:rPr lang="vi-VN" sz="2000" dirty="0" smtClean="0"/>
              <a:t>Dùng </a:t>
            </a:r>
            <a:r>
              <a:rPr lang="vi-VN" sz="2000" dirty="0" smtClean="0"/>
              <a:t>assertion để nhận dạng các lỗi có trong chương trình </a:t>
            </a:r>
          </a:p>
          <a:p>
            <a:endParaRPr lang="vi-VN" sz="2000" dirty="0" smtClean="0"/>
          </a:p>
          <a:p>
            <a:endParaRPr lang="vi-VN" sz="2000" i="1" dirty="0" smtClean="0"/>
          </a:p>
          <a:p>
            <a:endParaRPr lang="en-US" sz="2000" dirty="0" smtClean="0"/>
          </a:p>
          <a:p>
            <a:endParaRPr lang="vi-VN" sz="2000" dirty="0" smtClean="0"/>
          </a:p>
          <a:p>
            <a:pPr lvl="1"/>
            <a:endParaRPr lang="vi-VN" sz="2500" dirty="0" smtClean="0"/>
          </a:p>
          <a:p>
            <a:pPr lvl="1"/>
            <a:endParaRPr lang="en-US" dirty="0"/>
          </a:p>
        </p:txBody>
      </p:sp>
      <p:sp>
        <p:nvSpPr>
          <p:cNvPr id="3" name="Title 2"/>
          <p:cNvSpPr>
            <a:spLocks noGrp="1"/>
          </p:cNvSpPr>
          <p:nvPr>
            <p:ph type="title"/>
          </p:nvPr>
        </p:nvSpPr>
        <p:spPr/>
        <p:txBody>
          <a:bodyPr/>
          <a:lstStyle/>
          <a:p>
            <a:r>
              <a:rPr lang="en-US" dirty="0" err="1" smtClean="0"/>
              <a:t>Chiến</a:t>
            </a:r>
            <a:r>
              <a:rPr lang="en-US" dirty="0" smtClean="0"/>
              <a:t> </a:t>
            </a:r>
            <a:r>
              <a:rPr lang="en-US" dirty="0" err="1" smtClean="0"/>
              <a:t>lược</a:t>
            </a:r>
            <a:r>
              <a:rPr lang="en-US" dirty="0" smtClean="0"/>
              <a:t> </a:t>
            </a:r>
            <a:r>
              <a:rPr lang="en-US" dirty="0" err="1" smtClean="0"/>
              <a:t>Chia-để-trị</a:t>
            </a:r>
            <a:r>
              <a:rPr lang="en-US" dirty="0" smtClean="0"/>
              <a:t> (Divide and Conquer)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Viết</a:t>
            </a:r>
            <a:r>
              <a:rPr lang="en-US" dirty="0" smtClean="0"/>
              <a:t> </a:t>
            </a:r>
            <a:r>
              <a:rPr lang="en-US" dirty="0" err="1" smtClean="0"/>
              <a:t>thêm</a:t>
            </a:r>
            <a:r>
              <a:rPr lang="en-US" dirty="0" smtClean="0"/>
              <a:t> </a:t>
            </a:r>
            <a:r>
              <a:rPr lang="en-US" dirty="0" err="1" smtClean="0"/>
              <a:t>mã</a:t>
            </a:r>
            <a:r>
              <a:rPr lang="en-US" dirty="0" smtClean="0"/>
              <a:t> </a:t>
            </a:r>
            <a:r>
              <a:rPr lang="en-US" dirty="0" err="1" smtClean="0"/>
              <a:t>kiểm</a:t>
            </a:r>
            <a:r>
              <a:rPr lang="en-US" dirty="0" smtClean="0"/>
              <a:t> </a:t>
            </a:r>
            <a:r>
              <a:rPr lang="en-US" dirty="0" err="1" smtClean="0"/>
              <a:t>tra</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293884" y="1447800"/>
            <a:ext cx="8469116" cy="47767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err="1" smtClean="0"/>
              <a:t>Khi</a:t>
            </a:r>
            <a:r>
              <a:rPr lang="en-US" dirty="0" smtClean="0"/>
              <a:t> </a:t>
            </a:r>
            <a:r>
              <a:rPr lang="en-US" dirty="0" err="1" smtClean="0"/>
              <a:t>lập</a:t>
            </a:r>
            <a:r>
              <a:rPr lang="en-US" dirty="0" smtClean="0"/>
              <a:t> </a:t>
            </a:r>
            <a:r>
              <a:rPr lang="en-US" dirty="0" err="1" smtClean="0"/>
              <a:t>trình</a:t>
            </a:r>
            <a:r>
              <a:rPr lang="en-US" dirty="0" smtClean="0"/>
              <a:t>, </a:t>
            </a:r>
            <a:r>
              <a:rPr lang="en-US" dirty="0" err="1" smtClean="0"/>
              <a:t>việc</a:t>
            </a:r>
            <a:r>
              <a:rPr lang="en-US" dirty="0" smtClean="0"/>
              <a:t> </a:t>
            </a:r>
            <a:r>
              <a:rPr lang="en-US" dirty="0" err="1" smtClean="0"/>
              <a:t>gặp</a:t>
            </a:r>
            <a:r>
              <a:rPr lang="en-US" dirty="0" smtClean="0"/>
              <a:t> </a:t>
            </a:r>
            <a:r>
              <a:rPr lang="en-US" dirty="0" err="1" smtClean="0"/>
              <a:t>lỗi</a:t>
            </a:r>
            <a:r>
              <a:rPr lang="en-US" dirty="0" smtClean="0"/>
              <a:t> </a:t>
            </a:r>
            <a:r>
              <a:rPr lang="en-US" dirty="0" err="1" smtClean="0"/>
              <a:t>là</a:t>
            </a:r>
            <a:r>
              <a:rPr lang="en-US" dirty="0" smtClean="0"/>
              <a:t> </a:t>
            </a:r>
            <a:r>
              <a:rPr lang="en-US" dirty="0" err="1" smtClean="0"/>
              <a:t>không</a:t>
            </a:r>
            <a:r>
              <a:rPr lang="en-US" dirty="0" smtClean="0"/>
              <a:t> </a:t>
            </a:r>
            <a:r>
              <a:rPr lang="en-US" dirty="0" err="1" smtClean="0"/>
              <a:t>tránh</a:t>
            </a:r>
            <a:r>
              <a:rPr lang="en-US" dirty="0" smtClean="0"/>
              <a:t> </a:t>
            </a:r>
            <a:r>
              <a:rPr lang="en-US" dirty="0" err="1" smtClean="0"/>
              <a:t>khỏi</a:t>
            </a:r>
            <a:endParaRPr lang="en-US" dirty="0" smtClean="0"/>
          </a:p>
          <a:p>
            <a:r>
              <a:rPr lang="vi-VN" dirty="0" smtClean="0"/>
              <a:t>Lỗi liên quan đến phần </a:t>
            </a:r>
            <a:r>
              <a:rPr lang="vi-VN" dirty="0" smtClean="0"/>
              <a:t>cứng</a:t>
            </a:r>
            <a:endParaRPr lang="en-US" dirty="0" smtClean="0"/>
          </a:p>
          <a:p>
            <a:pPr lvl="1"/>
            <a:r>
              <a:rPr lang="vi-VN" sz="2000" dirty="0" smtClean="0"/>
              <a:t>Đảm bảo các lỗi như buffer overflows hay divide by zero được kiểm </a:t>
            </a:r>
            <a:r>
              <a:rPr lang="vi-VN" sz="2000" dirty="0" smtClean="0"/>
              <a:t>soát</a:t>
            </a:r>
            <a:endParaRPr lang="en-US" sz="2000" dirty="0" smtClean="0"/>
          </a:p>
          <a:p>
            <a:r>
              <a:rPr lang="vi-VN" dirty="0" smtClean="0"/>
              <a:t>Lỗi liên quan đến chương </a:t>
            </a:r>
            <a:r>
              <a:rPr lang="vi-VN" dirty="0" smtClean="0"/>
              <a:t>trình</a:t>
            </a:r>
            <a:r>
              <a:rPr lang="en-US" dirty="0" smtClean="0"/>
              <a:t> </a:t>
            </a:r>
            <a:r>
              <a:rPr lang="en-US" dirty="0" smtClean="0">
                <a:sym typeface="Wingdings" pitchFamily="2" charset="2"/>
              </a:rPr>
              <a:t> </a:t>
            </a:r>
            <a:r>
              <a:rPr lang="en-US" b="1" dirty="0" smtClean="0">
                <a:solidFill>
                  <a:srgbClr val="FF0000"/>
                </a:solidFill>
                <a:sym typeface="Wingdings" pitchFamily="2" charset="2"/>
              </a:rPr>
              <a:t>Debug</a:t>
            </a:r>
            <a:endParaRPr lang="en-US" b="1" dirty="0" smtClean="0">
              <a:solidFill>
                <a:srgbClr val="FF0000"/>
              </a:solidFill>
            </a:endParaRPr>
          </a:p>
          <a:p>
            <a:pPr lvl="1"/>
            <a:r>
              <a:rPr lang="en-US" sz="2000" dirty="0" err="1" smtClean="0"/>
              <a:t>Đảm</a:t>
            </a:r>
            <a:r>
              <a:rPr lang="en-US" sz="2000" dirty="0" smtClean="0"/>
              <a:t> </a:t>
            </a:r>
            <a:r>
              <a:rPr lang="en-US" sz="2000" dirty="0" err="1" smtClean="0"/>
              <a:t>bảo</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gán</a:t>
            </a:r>
            <a:r>
              <a:rPr lang="en-US" sz="2000" dirty="0" smtClean="0"/>
              <a:t> </a:t>
            </a:r>
            <a:r>
              <a:rPr lang="en-US" sz="2000" dirty="0" err="1" smtClean="0"/>
              <a:t>cho</a:t>
            </a:r>
            <a:r>
              <a:rPr lang="en-US" sz="2000" dirty="0" smtClean="0"/>
              <a:t> </a:t>
            </a:r>
            <a:r>
              <a:rPr lang="en-US" sz="2000" dirty="0" err="1" smtClean="0"/>
              <a:t>các</a:t>
            </a:r>
            <a:r>
              <a:rPr lang="en-US" sz="2000" dirty="0" smtClean="0"/>
              <a:t> </a:t>
            </a:r>
            <a:r>
              <a:rPr lang="en-US" sz="2000" dirty="0" err="1" smtClean="0"/>
              <a:t>biến</a:t>
            </a:r>
            <a:r>
              <a:rPr lang="en-US" sz="2000" dirty="0" smtClean="0"/>
              <a:t> </a:t>
            </a:r>
            <a:r>
              <a:rPr lang="en-US" sz="2000" dirty="0" err="1" smtClean="0"/>
              <a:t>luôn</a:t>
            </a:r>
            <a:r>
              <a:rPr lang="en-US" sz="2000" dirty="0" smtClean="0"/>
              <a:t> </a:t>
            </a:r>
            <a:r>
              <a:rPr lang="en-US" sz="2000" dirty="0" err="1" smtClean="0"/>
              <a:t>nằm</a:t>
            </a:r>
            <a:r>
              <a:rPr lang="en-US" sz="2000" dirty="0" smtClean="0"/>
              <a:t> </a:t>
            </a:r>
            <a:r>
              <a:rPr lang="en-US" sz="2000" dirty="0" err="1" smtClean="0"/>
              <a:t>trong</a:t>
            </a:r>
            <a:r>
              <a:rPr lang="en-US" sz="2000" dirty="0" smtClean="0"/>
              <a:t> </a:t>
            </a:r>
            <a:r>
              <a:rPr lang="en-US" sz="2000" dirty="0" err="1" smtClean="0"/>
              <a:t>vùng</a:t>
            </a:r>
            <a:r>
              <a:rPr lang="en-US" sz="2000" dirty="0" smtClean="0"/>
              <a:t> </a:t>
            </a:r>
            <a:r>
              <a:rPr lang="en-US" sz="2000" dirty="0" err="1" smtClean="0"/>
              <a:t>kiểm</a:t>
            </a:r>
            <a:r>
              <a:rPr lang="en-US" sz="2000" dirty="0" smtClean="0"/>
              <a:t> </a:t>
            </a:r>
            <a:r>
              <a:rPr lang="en-US" sz="2000" dirty="0" err="1" smtClean="0"/>
              <a:t>soát</a:t>
            </a:r>
            <a:endParaRPr lang="en-US" sz="2000" dirty="0" smtClean="0"/>
          </a:p>
          <a:p>
            <a:r>
              <a:rPr lang="vi-VN" sz="2400" dirty="0" smtClean="0"/>
              <a:t>L</a:t>
            </a:r>
            <a:r>
              <a:rPr lang="vi-VN" dirty="0" smtClean="0"/>
              <a:t>ỗi liên quan đến người </a:t>
            </a:r>
            <a:r>
              <a:rPr lang="vi-VN" dirty="0" smtClean="0"/>
              <a:t>dùng</a:t>
            </a:r>
            <a:r>
              <a:rPr lang="en-US" dirty="0" smtClean="0"/>
              <a:t> </a:t>
            </a:r>
            <a:r>
              <a:rPr lang="en-US" dirty="0" smtClean="0">
                <a:sym typeface="Wingdings" pitchFamily="2" charset="2"/>
              </a:rPr>
              <a:t> </a:t>
            </a:r>
            <a:r>
              <a:rPr lang="en-US" b="1" dirty="0" err="1" smtClean="0">
                <a:solidFill>
                  <a:srgbClr val="FF0000"/>
                </a:solidFill>
                <a:sym typeface="Wingdings" pitchFamily="2" charset="2"/>
              </a:rPr>
              <a:t>Kiểm</a:t>
            </a:r>
            <a:r>
              <a:rPr lang="en-US" b="1" dirty="0" smtClean="0">
                <a:solidFill>
                  <a:srgbClr val="FF0000"/>
                </a:solidFill>
                <a:sym typeface="Wingdings" pitchFamily="2" charset="2"/>
              </a:rPr>
              <a:t> </a:t>
            </a:r>
            <a:r>
              <a:rPr lang="en-US" b="1" dirty="0" err="1" smtClean="0">
                <a:solidFill>
                  <a:srgbClr val="FF0000"/>
                </a:solidFill>
                <a:sym typeface="Wingdings" pitchFamily="2" charset="2"/>
              </a:rPr>
              <a:t>thử</a:t>
            </a:r>
            <a:endParaRPr lang="en-US" b="1" dirty="0" smtClean="0">
              <a:solidFill>
                <a:srgbClr val="FF0000"/>
              </a:solidFill>
            </a:endParaRPr>
          </a:p>
          <a:p>
            <a:pPr lvl="1"/>
            <a:r>
              <a:rPr lang="vi-VN" sz="2000" dirty="0" smtClean="0"/>
              <a:t>Đừng cho rằng người dùng luôn thực hiện đúng các thao tác theo chỉ dẫn, hãy kiểm tra mọi thao tác của </a:t>
            </a:r>
            <a:r>
              <a:rPr lang="vi-VN" sz="2000" dirty="0" smtClean="0"/>
              <a:t>họ</a:t>
            </a:r>
            <a:endParaRPr lang="en-US" sz="2000" dirty="0" smtClean="0"/>
          </a:p>
          <a:p>
            <a:r>
              <a:rPr lang="vi-VN" dirty="0" smtClean="0"/>
              <a:t>Lỗi liên quan đến các </a:t>
            </a:r>
            <a:r>
              <a:rPr lang="en-US" dirty="0" smtClean="0"/>
              <a:t>KT</a:t>
            </a:r>
            <a:r>
              <a:rPr lang="vi-VN" dirty="0" smtClean="0"/>
              <a:t> </a:t>
            </a:r>
            <a:r>
              <a:rPr lang="vi-VN" dirty="0" smtClean="0"/>
              <a:t>phòng ngừa</a:t>
            </a:r>
            <a:r>
              <a:rPr lang="vi-VN" dirty="0" smtClean="0"/>
              <a:t>!</a:t>
            </a:r>
            <a:r>
              <a:rPr lang="en-US" dirty="0" smtClean="0"/>
              <a:t> </a:t>
            </a:r>
            <a:r>
              <a:rPr lang="en-US" dirty="0" smtClean="0">
                <a:sym typeface="Wingdings" pitchFamily="2" charset="2"/>
              </a:rPr>
              <a:t> </a:t>
            </a:r>
            <a:r>
              <a:rPr lang="en-US" b="1" dirty="0" err="1" smtClean="0">
                <a:solidFill>
                  <a:srgbClr val="FF0000"/>
                </a:solidFill>
                <a:sym typeface="Wingdings" pitchFamily="2" charset="2"/>
              </a:rPr>
              <a:t>Kiểm</a:t>
            </a:r>
            <a:r>
              <a:rPr lang="en-US" b="1" dirty="0" smtClean="0">
                <a:solidFill>
                  <a:srgbClr val="FF0000"/>
                </a:solidFill>
                <a:sym typeface="Wingdings" pitchFamily="2" charset="2"/>
              </a:rPr>
              <a:t> </a:t>
            </a:r>
            <a:r>
              <a:rPr lang="en-US" b="1" dirty="0" err="1" smtClean="0">
                <a:solidFill>
                  <a:srgbClr val="FF0000"/>
                </a:solidFill>
                <a:sym typeface="Wingdings" pitchFamily="2" charset="2"/>
              </a:rPr>
              <a:t>thử</a:t>
            </a:r>
            <a:endParaRPr lang="en-US" b="1" dirty="0" smtClean="0">
              <a:solidFill>
                <a:srgbClr val="FF0000"/>
              </a:solidFill>
            </a:endParaRPr>
          </a:p>
          <a:p>
            <a:pPr lvl="1"/>
            <a:r>
              <a:rPr lang="vi-VN" sz="2000" dirty="0" smtClean="0"/>
              <a:t>Mã nguồn cài đặt các kỹ thuật phòng ngừa cũng có khả năng gây lỗi, kiểm tra kỹ phần này</a:t>
            </a:r>
            <a:endParaRPr lang="en-US" sz="2000" dirty="0" smtClean="0"/>
          </a:p>
          <a:p>
            <a:endParaRPr lang="en-US" dirty="0"/>
          </a:p>
        </p:txBody>
      </p:sp>
      <p:sp>
        <p:nvSpPr>
          <p:cNvPr id="3" name="Title 2"/>
          <p:cNvSpPr>
            <a:spLocks noGrp="1"/>
          </p:cNvSpPr>
          <p:nvPr>
            <p:ph type="title"/>
          </p:nvPr>
        </p:nvSpPr>
        <p:spPr/>
        <p:txBody>
          <a:bodyPr/>
          <a:lstStyle/>
          <a:p>
            <a:r>
              <a:rPr lang="en-US" dirty="0" smtClean="0"/>
              <a:t>1. </a:t>
            </a:r>
            <a:r>
              <a:rPr lang="en-US" dirty="0" err="1" smtClean="0"/>
              <a:t>Mở</a:t>
            </a:r>
            <a:r>
              <a:rPr lang="en-US" dirty="0" smtClean="0"/>
              <a:t> </a:t>
            </a:r>
            <a:r>
              <a:rPr lang="en-US" dirty="0" err="1" smtClean="0"/>
              <a:t>đầu</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Hiển</a:t>
            </a:r>
            <a:r>
              <a:rPr lang="en-US" dirty="0" smtClean="0"/>
              <a:t> </a:t>
            </a:r>
            <a:r>
              <a:rPr lang="en-US" dirty="0" err="1" smtClean="0"/>
              <a:t>thị</a:t>
            </a:r>
            <a:r>
              <a:rPr lang="en-US" dirty="0" smtClean="0"/>
              <a:t> </a:t>
            </a:r>
            <a:r>
              <a:rPr lang="en-US" dirty="0" err="1" smtClean="0"/>
              <a:t>đầu</a:t>
            </a:r>
            <a:r>
              <a:rPr lang="en-US" dirty="0" smtClean="0"/>
              <a:t> </a:t>
            </a:r>
            <a:r>
              <a:rPr lang="en-US" dirty="0" err="1" smtClean="0"/>
              <a:t>ra</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152400" y="1371600"/>
            <a:ext cx="8610600" cy="462498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Hiển</a:t>
            </a:r>
            <a:r>
              <a:rPr lang="en-US" dirty="0" smtClean="0"/>
              <a:t> </a:t>
            </a:r>
            <a:r>
              <a:rPr lang="en-US" dirty="0" err="1" smtClean="0"/>
              <a:t>thị</a:t>
            </a:r>
            <a:r>
              <a:rPr lang="en-US" dirty="0" smtClean="0"/>
              <a:t> </a:t>
            </a:r>
            <a:r>
              <a:rPr lang="en-US" dirty="0" err="1" smtClean="0"/>
              <a:t>đầu</a:t>
            </a:r>
            <a:r>
              <a:rPr lang="en-US" dirty="0" smtClean="0"/>
              <a:t> </a:t>
            </a:r>
            <a:r>
              <a:rPr lang="en-US" dirty="0" err="1" smtClean="0"/>
              <a:t>ra</a:t>
            </a:r>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0" y="1447800"/>
            <a:ext cx="9010616" cy="4648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Lỗi </a:t>
            </a:r>
            <a:r>
              <a:rPr lang="vi-VN" dirty="0" smtClean="0"/>
              <a:t>thường xảy ra ở những đoạn chương trình mới được bổ sung </a:t>
            </a:r>
            <a:endParaRPr lang="en-US" dirty="0" smtClean="0"/>
          </a:p>
          <a:p>
            <a:r>
              <a:rPr lang="vi-VN" dirty="0" smtClean="0"/>
              <a:t>Nếu </a:t>
            </a:r>
            <a:r>
              <a:rPr lang="vi-VN" dirty="0" smtClean="0"/>
              <a:t>phiên bản cũ OK, phiên bản mới có lỗi =&gt; lỗi chắc chắn nằm ở những đoạn chương trình mới </a:t>
            </a:r>
            <a:endParaRPr lang="en-US" dirty="0" smtClean="0"/>
          </a:p>
          <a:p>
            <a:r>
              <a:rPr lang="vi-VN" dirty="0" smtClean="0"/>
              <a:t>Lưu </a:t>
            </a:r>
            <a:r>
              <a:rPr lang="vi-VN" dirty="0" smtClean="0"/>
              <a:t>ý, khi sửa đổi, nâng cấp : hãy giữ lại phiên bản cũ – đơn giản là comment lại đoạn mã cũ </a:t>
            </a:r>
            <a:endParaRPr lang="en-US" dirty="0" smtClean="0"/>
          </a:p>
          <a:p>
            <a:r>
              <a:rPr lang="vi-VN" dirty="0" smtClean="0"/>
              <a:t>Đặc </a:t>
            </a:r>
            <a:r>
              <a:rPr lang="vi-VN" dirty="0" smtClean="0"/>
              <a:t>biệt, với các hệ thống lớn, làm việc nhóm thì việc sử dụng các hệ thống quản lý phiên bản mã nguồn và các cơ chế lưu lại quá trình sửa đổi là vô cùng hữu ích ( source safe ) </a:t>
            </a:r>
          </a:p>
          <a:p>
            <a:endParaRPr lang="vi-VN" dirty="0" smtClean="0"/>
          </a:p>
          <a:p>
            <a:endParaRPr lang="vi-VN" dirty="0" smtClean="0"/>
          </a:p>
          <a:p>
            <a:endParaRPr lang="vi-VN" dirty="0" smtClean="0"/>
          </a:p>
          <a:p>
            <a:endParaRPr lang="en-US" dirty="0"/>
          </a:p>
        </p:txBody>
      </p:sp>
      <p:sp>
        <p:nvSpPr>
          <p:cNvPr id="3" name="Title 2"/>
          <p:cNvSpPr>
            <a:spLocks noGrp="1"/>
          </p:cNvSpPr>
          <p:nvPr>
            <p:ph type="title"/>
          </p:nvPr>
        </p:nvSpPr>
        <p:spPr/>
        <p:txBody>
          <a:bodyPr/>
          <a:lstStyle/>
          <a:p>
            <a:r>
              <a:rPr lang="en-US" dirty="0" err="1" smtClean="0"/>
              <a:t>Tập</a:t>
            </a:r>
            <a:r>
              <a:rPr lang="en-US" dirty="0" smtClean="0"/>
              <a:t> </a:t>
            </a:r>
            <a:r>
              <a:rPr lang="en-US" dirty="0" err="1" smtClean="0"/>
              <a:t>trung</a:t>
            </a:r>
            <a:r>
              <a:rPr lang="en-US" dirty="0" smtClean="0"/>
              <a:t> </a:t>
            </a:r>
            <a:r>
              <a:rPr lang="en-US" dirty="0" err="1" smtClean="0"/>
              <a:t>vào</a:t>
            </a:r>
            <a:r>
              <a:rPr lang="en-US" dirty="0" smtClean="0"/>
              <a:t> </a:t>
            </a:r>
            <a:r>
              <a:rPr lang="en-US" dirty="0" err="1" smtClean="0"/>
              <a:t>các</a:t>
            </a:r>
            <a:r>
              <a:rPr lang="en-US" dirty="0" smtClean="0"/>
              <a:t> </a:t>
            </a:r>
            <a:r>
              <a:rPr lang="en-US" dirty="0" err="1" smtClean="0"/>
              <a:t>thay</a:t>
            </a:r>
            <a:r>
              <a:rPr lang="en-US" dirty="0" smtClean="0"/>
              <a:t> </a:t>
            </a:r>
            <a:r>
              <a:rPr lang="en-US" dirty="0" err="1" smtClean="0"/>
              <a:t>đổi</a:t>
            </a:r>
            <a:r>
              <a:rPr lang="en-US" dirty="0" smtClean="0"/>
              <a:t> </a:t>
            </a:r>
            <a:r>
              <a:rPr lang="en-US" dirty="0" err="1" smtClean="0"/>
              <a:t>mới</a:t>
            </a:r>
            <a:r>
              <a:rPr lang="en-US" dirty="0" smtClean="0"/>
              <a:t> </a:t>
            </a:r>
            <a:r>
              <a:rPr lang="en-US" dirty="0" err="1" smtClean="0"/>
              <a:t>nhất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Các </a:t>
            </a:r>
            <a:r>
              <a:rPr lang="vi-VN" dirty="0" smtClean="0"/>
              <a:t>lỗi xuất hiện thất thường: </a:t>
            </a:r>
          </a:p>
          <a:p>
            <a:pPr lvl="1"/>
            <a:r>
              <a:rPr lang="en-US" sz="2400" dirty="0" err="1" smtClean="0"/>
              <a:t>Lỗi</a:t>
            </a:r>
            <a:r>
              <a:rPr lang="en-US" sz="2400" dirty="0" smtClean="0"/>
              <a:t> </a:t>
            </a:r>
            <a:r>
              <a:rPr lang="en-US" sz="2400" dirty="0" err="1" smtClean="0"/>
              <a:t>cấp</a:t>
            </a:r>
            <a:r>
              <a:rPr lang="en-US" sz="2400" dirty="0" smtClean="0"/>
              <a:t> </a:t>
            </a:r>
            <a:r>
              <a:rPr lang="en-US" sz="2400" dirty="0" err="1" smtClean="0"/>
              <a:t>phát</a:t>
            </a:r>
            <a:r>
              <a:rPr lang="en-US" sz="2400" dirty="0" smtClean="0"/>
              <a:t> </a:t>
            </a:r>
            <a:r>
              <a:rPr lang="en-US" sz="2400" dirty="0" err="1" smtClean="0"/>
              <a:t>bộ</a:t>
            </a:r>
            <a:r>
              <a:rPr lang="en-US" sz="2400" dirty="0" smtClean="0"/>
              <a:t> </a:t>
            </a:r>
            <a:r>
              <a:rPr lang="en-US" sz="2400" dirty="0" err="1" smtClean="0"/>
              <a:t>nhớ</a:t>
            </a:r>
            <a:r>
              <a:rPr lang="en-US" sz="2400" dirty="0" smtClean="0"/>
              <a:t>? </a:t>
            </a:r>
            <a:r>
              <a:rPr lang="en-US" sz="2400" dirty="0" err="1" smtClean="0"/>
              <a:t>Ví</a:t>
            </a:r>
            <a:r>
              <a:rPr lang="en-US" sz="2400" dirty="0" smtClean="0"/>
              <a:t> </a:t>
            </a:r>
            <a:r>
              <a:rPr lang="en-US" sz="2400" dirty="0" err="1" smtClean="0"/>
              <a:t>dụ</a:t>
            </a:r>
            <a:r>
              <a:rPr lang="en-US" sz="2400" dirty="0" smtClean="0"/>
              <a:t> </a:t>
            </a:r>
            <a:endParaRPr lang="en-US" sz="2400" dirty="0" smtClean="0"/>
          </a:p>
          <a:p>
            <a:pPr lvl="1"/>
            <a:endParaRPr lang="en-US" sz="2500" i="1" dirty="0" smtClean="0"/>
          </a:p>
          <a:p>
            <a:pPr lvl="1"/>
            <a:endParaRPr lang="en-US" sz="2500" i="1" dirty="0" smtClean="0"/>
          </a:p>
          <a:p>
            <a:pPr lvl="1"/>
            <a:endParaRPr lang="en-US" sz="2500" i="1" dirty="0" smtClean="0"/>
          </a:p>
          <a:p>
            <a:pPr lvl="1"/>
            <a:endParaRPr lang="en-US" sz="2500" i="1" dirty="0" smtClean="0"/>
          </a:p>
          <a:p>
            <a:pPr lvl="1"/>
            <a:r>
              <a:rPr lang="vi-VN" sz="2400" dirty="0" smtClean="0"/>
              <a:t>Giải </a:t>
            </a:r>
            <a:r>
              <a:rPr lang="vi-VN" sz="2400" dirty="0" smtClean="0"/>
              <a:t>phóng bộ nhớ động ? </a:t>
            </a:r>
            <a:endParaRPr lang="en-US" sz="2400" dirty="0" smtClean="0"/>
          </a:p>
          <a:p>
            <a:pPr lvl="1"/>
            <a:r>
              <a:rPr lang="vi-VN" sz="2400" dirty="0" smtClean="0"/>
              <a:t>Các </a:t>
            </a:r>
            <a:r>
              <a:rPr lang="vi-VN" sz="2400" dirty="0" smtClean="0"/>
              <a:t>biến đã đc khởi tạo hết chưa? </a:t>
            </a:r>
            <a:endParaRPr lang="en-US" sz="2400" dirty="0" smtClean="0"/>
          </a:p>
          <a:p>
            <a:r>
              <a:rPr lang="en-US" dirty="0" err="1" smtClean="0"/>
              <a:t>Thường</a:t>
            </a:r>
            <a:r>
              <a:rPr lang="en-US" dirty="0" smtClean="0"/>
              <a:t> d</a:t>
            </a:r>
            <a:r>
              <a:rPr lang="vi-VN" dirty="0" smtClean="0"/>
              <a:t>o </a:t>
            </a:r>
            <a:r>
              <a:rPr lang="vi-VN" dirty="0" smtClean="0"/>
              <a:t>thông tin của chính chương trình: không phải do thuật toán, mà do thông tin bị thay đổi qua mỗi lần chạy </a:t>
            </a:r>
          </a:p>
          <a:p>
            <a:endParaRPr lang="vi-VN" sz="2800" i="1" dirty="0" smtClean="0"/>
          </a:p>
          <a:p>
            <a:pPr lvl="1"/>
            <a:endParaRPr lang="vi-VN" sz="2500" dirty="0" smtClean="0"/>
          </a:p>
          <a:p>
            <a:pPr lvl="1"/>
            <a:endParaRPr lang="en-US" sz="2500" i="1" dirty="0" smtClean="0"/>
          </a:p>
          <a:p>
            <a:pPr lvl="1"/>
            <a:endParaRPr lang="en-US" sz="2500" i="1" dirty="0" smtClean="0"/>
          </a:p>
          <a:p>
            <a:pPr lvl="1"/>
            <a:endParaRPr lang="en-US" dirty="0"/>
          </a:p>
        </p:txBody>
      </p:sp>
      <p:sp>
        <p:nvSpPr>
          <p:cNvPr id="3" name="Title 2"/>
          <p:cNvSpPr>
            <a:spLocks noGrp="1"/>
          </p:cNvSpPr>
          <p:nvPr>
            <p:ph type="title"/>
          </p:nvPr>
        </p:nvSpPr>
        <p:spPr/>
        <p:txBody>
          <a:bodyPr/>
          <a:lstStyle/>
          <a:p>
            <a:r>
              <a:rPr lang="en-US" dirty="0" err="1" smtClean="0"/>
              <a:t>Tập</a:t>
            </a:r>
            <a:r>
              <a:rPr lang="en-US" dirty="0" smtClean="0"/>
              <a:t> </a:t>
            </a:r>
            <a:r>
              <a:rPr lang="en-US" dirty="0" err="1" smtClean="0"/>
              <a:t>trung</a:t>
            </a:r>
            <a:r>
              <a:rPr lang="en-US" dirty="0" smtClean="0"/>
              <a:t> </a:t>
            </a:r>
            <a:r>
              <a:rPr lang="en-US" dirty="0" err="1" smtClean="0"/>
              <a:t>vào</a:t>
            </a:r>
            <a:r>
              <a:rPr lang="en-US" dirty="0" smtClean="0"/>
              <a:t> </a:t>
            </a:r>
            <a:r>
              <a:rPr lang="en-US" dirty="0" err="1" smtClean="0"/>
              <a:t>các</a:t>
            </a:r>
            <a:r>
              <a:rPr lang="en-US" dirty="0" smtClean="0"/>
              <a:t> </a:t>
            </a:r>
            <a:r>
              <a:rPr lang="en-US" dirty="0" err="1" smtClean="0"/>
              <a:t>thay</a:t>
            </a:r>
            <a:r>
              <a:rPr lang="en-US" dirty="0" smtClean="0"/>
              <a:t> </a:t>
            </a:r>
            <a:r>
              <a:rPr lang="en-US" dirty="0" err="1" smtClean="0"/>
              <a:t>đổi</a:t>
            </a:r>
            <a:r>
              <a:rPr lang="en-US" dirty="0" smtClean="0"/>
              <a:t> </a:t>
            </a:r>
            <a:r>
              <a:rPr lang="en-US" dirty="0" err="1" smtClean="0"/>
              <a:t>mới</a:t>
            </a:r>
            <a:r>
              <a:rPr lang="en-US" dirty="0" smtClean="0"/>
              <a:t> </a:t>
            </a:r>
            <a:r>
              <a:rPr lang="en-US" dirty="0" err="1" smtClean="0"/>
              <a:t>nhất</a:t>
            </a:r>
            <a:endParaRPr lang="en-US" dirty="0"/>
          </a:p>
        </p:txBody>
      </p:sp>
      <p:pic>
        <p:nvPicPr>
          <p:cNvPr id="15363" name="Picture 3"/>
          <p:cNvPicPr>
            <a:picLocks noChangeAspect="1" noChangeArrowheads="1"/>
          </p:cNvPicPr>
          <p:nvPr/>
        </p:nvPicPr>
        <p:blipFill>
          <a:blip r:embed="rId2" cstate="print"/>
          <a:srcRect/>
          <a:stretch>
            <a:fillRect/>
          </a:stretch>
        </p:blipFill>
        <p:spPr bwMode="auto">
          <a:xfrm>
            <a:off x="1828800" y="2286000"/>
            <a:ext cx="5534025" cy="14573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b="1" dirty="0" smtClean="0"/>
              <a:t>Giữ </a:t>
            </a:r>
            <a:r>
              <a:rPr lang="vi-VN" b="1" dirty="0" smtClean="0"/>
              <a:t>lại </a:t>
            </a:r>
            <a:r>
              <a:rPr lang="vi-VN" b="1" dirty="0" smtClean="0"/>
              <a:t>các </a:t>
            </a:r>
            <a:r>
              <a:rPr lang="vi-VN" b="1" dirty="0" smtClean="0"/>
              <a:t>thay đổi trước </a:t>
            </a:r>
            <a:r>
              <a:rPr lang="vi-VN" b="1" dirty="0" smtClean="0"/>
              <a:t>đó</a:t>
            </a:r>
            <a:endParaRPr lang="en-US" b="1" dirty="0" smtClean="0"/>
          </a:p>
          <a:p>
            <a:pPr lvl="1"/>
            <a:r>
              <a:rPr lang="vi-VN" sz="2500" dirty="0" smtClean="0"/>
              <a:t>Cách </a:t>
            </a:r>
            <a:r>
              <a:rPr lang="vi-VN" sz="2500" dirty="0" smtClean="0"/>
              <a:t>1: Sao chép bằng tay vào một thư mục </a:t>
            </a:r>
            <a:endParaRPr lang="en-US" sz="2500" dirty="0" smtClean="0"/>
          </a:p>
          <a:p>
            <a:pPr lvl="1"/>
            <a:endParaRPr lang="vi-VN" sz="2500"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sz="2800" dirty="0" smtClean="0"/>
          </a:p>
          <a:p>
            <a:pPr lvl="1"/>
            <a:r>
              <a:rPr lang="en-US" sz="2500" dirty="0" err="1" smtClean="0"/>
              <a:t>Cách</a:t>
            </a:r>
            <a:r>
              <a:rPr lang="en-US" sz="2500" dirty="0" smtClean="0"/>
              <a:t> </a:t>
            </a:r>
            <a:r>
              <a:rPr lang="en-US" sz="2500" dirty="0" smtClean="0"/>
              <a:t>2: </a:t>
            </a:r>
            <a:r>
              <a:rPr lang="en-US" sz="2500" dirty="0" err="1" smtClean="0"/>
              <a:t>dùng</a:t>
            </a:r>
            <a:r>
              <a:rPr lang="en-US" sz="2500" dirty="0" smtClean="0"/>
              <a:t> </a:t>
            </a:r>
            <a:r>
              <a:rPr lang="en-US" sz="2500" dirty="0" err="1" smtClean="0"/>
              <a:t>công</a:t>
            </a:r>
            <a:r>
              <a:rPr lang="en-US" sz="2500" dirty="0" smtClean="0"/>
              <a:t> </a:t>
            </a:r>
            <a:r>
              <a:rPr lang="en-US" sz="2500" dirty="0" err="1" smtClean="0"/>
              <a:t>cụ</a:t>
            </a:r>
            <a:r>
              <a:rPr lang="en-US" sz="2500" dirty="0" smtClean="0"/>
              <a:t> </a:t>
            </a:r>
            <a:r>
              <a:rPr lang="en-US" sz="2500" dirty="0" err="1" smtClean="0"/>
              <a:t>quản</a:t>
            </a:r>
            <a:r>
              <a:rPr lang="en-US" sz="2500" dirty="0" smtClean="0"/>
              <a:t> </a:t>
            </a:r>
            <a:r>
              <a:rPr lang="en-US" sz="2500" dirty="0" err="1" smtClean="0"/>
              <a:t>lý</a:t>
            </a:r>
            <a:r>
              <a:rPr lang="en-US" sz="2500" dirty="0" smtClean="0"/>
              <a:t> </a:t>
            </a:r>
            <a:r>
              <a:rPr lang="en-US" sz="2500" dirty="0" err="1" smtClean="0"/>
              <a:t>phiên</a:t>
            </a:r>
            <a:r>
              <a:rPr lang="en-US" sz="2500" dirty="0" smtClean="0"/>
              <a:t> </a:t>
            </a:r>
            <a:r>
              <a:rPr lang="en-US" sz="2500" dirty="0" err="1" smtClean="0"/>
              <a:t>bản</a:t>
            </a:r>
            <a:r>
              <a:rPr lang="en-US" sz="2500" dirty="0" smtClean="0"/>
              <a:t> </a:t>
            </a:r>
          </a:p>
          <a:p>
            <a:pPr lvl="1"/>
            <a:endParaRPr lang="en-US" dirty="0"/>
          </a:p>
        </p:txBody>
      </p:sp>
      <p:sp>
        <p:nvSpPr>
          <p:cNvPr id="3" name="Title 2"/>
          <p:cNvSpPr>
            <a:spLocks noGrp="1"/>
          </p:cNvSpPr>
          <p:nvPr>
            <p:ph type="title"/>
          </p:nvPr>
        </p:nvSpPr>
        <p:spPr/>
        <p:txBody>
          <a:bodyPr/>
          <a:lstStyle/>
          <a:p>
            <a:r>
              <a:rPr lang="en-US" dirty="0" err="1" smtClean="0"/>
              <a:t>Tập</a:t>
            </a:r>
            <a:r>
              <a:rPr lang="en-US" dirty="0" smtClean="0"/>
              <a:t> </a:t>
            </a:r>
            <a:r>
              <a:rPr lang="en-US" dirty="0" err="1" smtClean="0"/>
              <a:t>trung</a:t>
            </a:r>
            <a:r>
              <a:rPr lang="en-US" dirty="0" smtClean="0"/>
              <a:t> </a:t>
            </a:r>
            <a:r>
              <a:rPr lang="en-US" dirty="0" err="1" smtClean="0"/>
              <a:t>vào</a:t>
            </a:r>
            <a:r>
              <a:rPr lang="en-US" dirty="0" smtClean="0"/>
              <a:t> </a:t>
            </a:r>
            <a:r>
              <a:rPr lang="en-US" dirty="0" err="1" smtClean="0"/>
              <a:t>các</a:t>
            </a:r>
            <a:r>
              <a:rPr lang="en-US" dirty="0" smtClean="0"/>
              <a:t> </a:t>
            </a:r>
            <a:r>
              <a:rPr lang="en-US" dirty="0" err="1" smtClean="0"/>
              <a:t>thay</a:t>
            </a:r>
            <a:r>
              <a:rPr lang="en-US" dirty="0" smtClean="0"/>
              <a:t> </a:t>
            </a:r>
            <a:r>
              <a:rPr lang="en-US" dirty="0" err="1" smtClean="0"/>
              <a:t>đổi</a:t>
            </a:r>
            <a:r>
              <a:rPr lang="en-US" dirty="0" smtClean="0"/>
              <a:t> </a:t>
            </a:r>
            <a:r>
              <a:rPr lang="en-US" dirty="0" err="1" smtClean="0"/>
              <a:t>mới</a:t>
            </a:r>
            <a:r>
              <a:rPr lang="en-US" dirty="0" smtClean="0"/>
              <a:t> </a:t>
            </a:r>
            <a:r>
              <a:rPr lang="en-US" dirty="0" err="1" smtClean="0"/>
              <a:t>nhất</a:t>
            </a:r>
            <a:endParaRPr lang="en-US" dirty="0"/>
          </a:p>
        </p:txBody>
      </p:sp>
      <p:pic>
        <p:nvPicPr>
          <p:cNvPr id="16386" name="Picture 2"/>
          <p:cNvPicPr>
            <a:picLocks noChangeAspect="1" noChangeArrowheads="1"/>
          </p:cNvPicPr>
          <p:nvPr/>
        </p:nvPicPr>
        <p:blipFill>
          <a:blip r:embed="rId2" cstate="print"/>
          <a:srcRect t="4614"/>
          <a:stretch>
            <a:fillRect/>
          </a:stretch>
        </p:blipFill>
        <p:spPr bwMode="auto">
          <a:xfrm>
            <a:off x="914400" y="2209800"/>
            <a:ext cx="7848600" cy="315048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IDE </a:t>
            </a:r>
            <a:r>
              <a:rPr lang="en-US" dirty="0" smtClean="0"/>
              <a:t>: </a:t>
            </a:r>
            <a:r>
              <a:rPr lang="en-US" dirty="0" err="1" smtClean="0"/>
              <a:t>kết</a:t>
            </a:r>
            <a:r>
              <a:rPr lang="en-US" dirty="0" smtClean="0"/>
              <a:t> </a:t>
            </a:r>
            <a:r>
              <a:rPr lang="en-US" dirty="0" err="1" smtClean="0"/>
              <a:t>hợp</a:t>
            </a:r>
            <a:r>
              <a:rPr lang="en-US" dirty="0" smtClean="0"/>
              <a:t> </a:t>
            </a:r>
            <a:r>
              <a:rPr lang="en-US" dirty="0" err="1" smtClean="0"/>
              <a:t>soạn</a:t>
            </a:r>
            <a:r>
              <a:rPr lang="en-US" dirty="0" smtClean="0"/>
              <a:t> </a:t>
            </a:r>
            <a:r>
              <a:rPr lang="en-US" dirty="0" err="1" smtClean="0"/>
              <a:t>thảo</a:t>
            </a:r>
            <a:r>
              <a:rPr lang="en-US" dirty="0" smtClean="0"/>
              <a:t>, </a:t>
            </a:r>
            <a:r>
              <a:rPr lang="en-US" dirty="0" err="1" smtClean="0"/>
              <a:t>biên</a:t>
            </a:r>
            <a:r>
              <a:rPr lang="en-US" dirty="0" smtClean="0"/>
              <a:t> </a:t>
            </a:r>
            <a:r>
              <a:rPr lang="en-US" dirty="0" err="1" smtClean="0"/>
              <a:t>dịch</a:t>
            </a:r>
            <a:r>
              <a:rPr lang="en-US" dirty="0" smtClean="0"/>
              <a:t>, </a:t>
            </a:r>
            <a:r>
              <a:rPr lang="en-US" dirty="0" err="1" smtClean="0"/>
              <a:t>gỡ</a:t>
            </a:r>
            <a:r>
              <a:rPr lang="en-US" dirty="0" smtClean="0"/>
              <a:t> </a:t>
            </a:r>
            <a:r>
              <a:rPr lang="en-US" dirty="0" err="1" smtClean="0"/>
              <a:t>rối</a:t>
            </a:r>
            <a:r>
              <a:rPr lang="en-US" dirty="0" smtClean="0"/>
              <a:t> … </a:t>
            </a:r>
            <a:endParaRPr lang="en-US" dirty="0" smtClean="0"/>
          </a:p>
          <a:p>
            <a:r>
              <a:rPr lang="vi-VN" dirty="0" smtClean="0"/>
              <a:t>Các </a:t>
            </a:r>
            <a:r>
              <a:rPr lang="vi-VN" dirty="0" smtClean="0"/>
              <a:t>trình gỡ rối với giao diện đồ họa cho phép chạy chương trình từng bước qua từng lệnh hoặc từng hàm, dừng ở những dòng lệnh đặc biệt hay khi xuất hiện những đk đặc biệt, bên canh đó có các công cụ cho phép định dạng và hiển thị giá trị các biến, biểu thức </a:t>
            </a:r>
            <a:endParaRPr lang="en-US" dirty="0" smtClean="0"/>
          </a:p>
          <a:p>
            <a:r>
              <a:rPr lang="vi-VN" dirty="0" smtClean="0"/>
              <a:t>Trình </a:t>
            </a:r>
            <a:r>
              <a:rPr lang="vi-VN" dirty="0" smtClean="0"/>
              <a:t>gỡ rối có thể được kích hoạt trực tiếp khi có lỗi hoặc gắn vào chương trình đang chạy </a:t>
            </a:r>
            <a:endParaRPr lang="en-US" dirty="0" smtClean="0"/>
          </a:p>
          <a:p>
            <a:r>
              <a:rPr lang="vi-VN" dirty="0" smtClean="0"/>
              <a:t>Thường </a:t>
            </a:r>
            <a:r>
              <a:rPr lang="vi-VN" dirty="0" smtClean="0"/>
              <a:t>để tìm ra lỗi , ta phải xem xét thứ tự các hàm đã đc kích hoạt ( theo vết) và hiển thị các giá trị các biến liên quan </a:t>
            </a:r>
          </a:p>
          <a:p>
            <a:endParaRPr lang="vi-VN" dirty="0" smtClean="0"/>
          </a:p>
          <a:p>
            <a:endParaRPr lang="vi-VN" dirty="0" smtClean="0"/>
          </a:p>
          <a:p>
            <a:endParaRPr lang="en-US" dirty="0" smtClean="0"/>
          </a:p>
          <a:p>
            <a:endParaRPr lang="en-US" dirty="0"/>
          </a:p>
        </p:txBody>
      </p:sp>
      <p:sp>
        <p:nvSpPr>
          <p:cNvPr id="3" name="Title 2"/>
          <p:cNvSpPr>
            <a:spLocks noGrp="1"/>
          </p:cNvSpPr>
          <p:nvPr>
            <p:ph type="title"/>
          </p:nvPr>
        </p:nvSpPr>
        <p:spPr/>
        <p:txBody>
          <a:bodyPr/>
          <a:lstStyle/>
          <a:p>
            <a:r>
              <a:rPr lang="en-US" dirty="0" err="1" smtClean="0"/>
              <a:t>Sử</a:t>
            </a:r>
            <a:r>
              <a:rPr lang="en-US" dirty="0" smtClean="0"/>
              <a:t> </a:t>
            </a:r>
            <a:r>
              <a:rPr lang="en-US" dirty="0" err="1" smtClean="0"/>
              <a:t>dụng</a:t>
            </a:r>
            <a:r>
              <a:rPr lang="en-US" dirty="0" smtClean="0"/>
              <a:t> </a:t>
            </a:r>
            <a:r>
              <a:rPr lang="en-US" dirty="0" err="1" smtClean="0"/>
              <a:t>bộ</a:t>
            </a:r>
            <a:r>
              <a:rPr lang="en-US" dirty="0" smtClean="0"/>
              <a:t> </a:t>
            </a:r>
            <a:r>
              <a:rPr lang="en-US" dirty="0" err="1" smtClean="0"/>
              <a:t>công</a:t>
            </a:r>
            <a:r>
              <a:rPr lang="en-US" dirty="0" smtClean="0"/>
              <a:t> </a:t>
            </a:r>
            <a:r>
              <a:rPr lang="en-US" dirty="0" err="1" smtClean="0"/>
              <a:t>cụ</a:t>
            </a:r>
            <a:r>
              <a:rPr lang="en-US" dirty="0" smtClean="0"/>
              <a:t> </a:t>
            </a:r>
            <a:r>
              <a:rPr lang="en-US" dirty="0" err="1" smtClean="0"/>
              <a:t>gỡ</a:t>
            </a:r>
            <a:r>
              <a:rPr lang="en-US" dirty="0" smtClean="0"/>
              <a:t> </a:t>
            </a:r>
            <a:r>
              <a:rPr lang="en-US" dirty="0" err="1" smtClean="0"/>
              <a:t>rồi</a:t>
            </a:r>
            <a:r>
              <a:rPr lang="en-US" dirty="0" smtClean="0"/>
              <a:t> (Debugger)</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Nếu </a:t>
            </a:r>
            <a:r>
              <a:rPr lang="vi-VN" dirty="0" smtClean="0"/>
              <a:t>vẫn không phát hiện đc lỗi: dùng các BreakPoint hoạc chạy từng bước – step by step </a:t>
            </a:r>
            <a:endParaRPr lang="en-US" dirty="0" smtClean="0"/>
          </a:p>
          <a:p>
            <a:endParaRPr lang="en-US" dirty="0" smtClean="0"/>
          </a:p>
          <a:p>
            <a:r>
              <a:rPr lang="vi-VN" dirty="0" smtClean="0"/>
              <a:t>Nhiều </a:t>
            </a:r>
            <a:r>
              <a:rPr lang="vi-VN" dirty="0" smtClean="0"/>
              <a:t>khi các công cụ không thể giúp dễ dàng tìm lỗi, nếu đưa ra một câu hỏi sai, trình gỡ rối sẽ cho một câu trả lời, nhưng ta có thể không biết là nó đang bị sai </a:t>
            </a:r>
            <a:endParaRPr lang="en-US" dirty="0" smtClean="0"/>
          </a:p>
          <a:p>
            <a:r>
              <a:rPr lang="en-US" dirty="0" err="1" smtClean="0"/>
              <a:t>Một</a:t>
            </a:r>
            <a:r>
              <a:rPr lang="en-US" dirty="0" smtClean="0"/>
              <a:t> </a:t>
            </a:r>
            <a:r>
              <a:rPr lang="en-US" dirty="0" err="1" smtClean="0"/>
              <a:t>số</a:t>
            </a:r>
            <a:r>
              <a:rPr lang="en-US" dirty="0" smtClean="0"/>
              <a:t> </a:t>
            </a:r>
            <a:r>
              <a:rPr lang="en-US" dirty="0" err="1" smtClean="0"/>
              <a:t>loại</a:t>
            </a:r>
            <a:r>
              <a:rPr lang="en-US" dirty="0" smtClean="0"/>
              <a:t> </a:t>
            </a:r>
            <a:r>
              <a:rPr lang="en-US" dirty="0" err="1" smtClean="0"/>
              <a:t>lỗi</a:t>
            </a:r>
            <a:r>
              <a:rPr lang="en-US" dirty="0" smtClean="0"/>
              <a:t> </a:t>
            </a:r>
            <a:r>
              <a:rPr lang="en-US" dirty="0" err="1" smtClean="0"/>
              <a:t>có</a:t>
            </a:r>
            <a:r>
              <a:rPr lang="en-US" dirty="0" smtClean="0"/>
              <a:t> </a:t>
            </a:r>
            <a:r>
              <a:rPr lang="en-US" dirty="0" err="1" smtClean="0"/>
              <a:t>nguyên</a:t>
            </a:r>
            <a:r>
              <a:rPr lang="en-US" dirty="0" smtClean="0"/>
              <a:t> </a:t>
            </a:r>
            <a:r>
              <a:rPr lang="en-US" dirty="0" err="1" smtClean="0"/>
              <a:t>nhân</a:t>
            </a:r>
            <a:r>
              <a:rPr lang="en-US" dirty="0" smtClean="0"/>
              <a:t> </a:t>
            </a:r>
            <a:r>
              <a:rPr lang="en-US" dirty="0" err="1" smtClean="0"/>
              <a:t>khách</a:t>
            </a:r>
            <a:r>
              <a:rPr lang="en-US" dirty="0" smtClean="0"/>
              <a:t> </a:t>
            </a:r>
            <a:r>
              <a:rPr lang="en-US" dirty="0" err="1" smtClean="0"/>
              <a:t>quan</a:t>
            </a:r>
            <a:r>
              <a:rPr lang="en-US" dirty="0" smtClean="0"/>
              <a:t>: </a:t>
            </a:r>
          </a:p>
          <a:p>
            <a:pPr lvl="1"/>
            <a:r>
              <a:rPr lang="vi-VN" dirty="0" smtClean="0"/>
              <a:t>Trình </a:t>
            </a:r>
            <a:r>
              <a:rPr lang="vi-VN" dirty="0" smtClean="0"/>
              <a:t>biên dịch, thư viện hay hệ điều hành, hoặc lỗi phần </a:t>
            </a:r>
            <a:r>
              <a:rPr lang="vi-VN" dirty="0" smtClean="0"/>
              <a:t>cứng</a:t>
            </a:r>
            <a:r>
              <a:rPr lang="en-US" dirty="0" smtClean="0"/>
              <a:t> </a:t>
            </a:r>
            <a:r>
              <a:rPr lang="vi-VN" dirty="0" smtClean="0"/>
              <a:t>lỗi </a:t>
            </a:r>
            <a:r>
              <a:rPr lang="vi-VN" dirty="0" smtClean="0"/>
              <a:t>xử lý dấu chấm độngng trong bộ xử lý Pentium </a:t>
            </a:r>
            <a:endParaRPr lang="en-US" dirty="0" smtClean="0"/>
          </a:p>
          <a:p>
            <a:pPr lvl="1"/>
            <a:r>
              <a:rPr lang="en-US" dirty="0" err="1" smtClean="0"/>
              <a:t>Các</a:t>
            </a:r>
            <a:r>
              <a:rPr lang="en-US" dirty="0" smtClean="0"/>
              <a:t> </a:t>
            </a:r>
            <a:r>
              <a:rPr lang="en-US" dirty="0" err="1" smtClean="0"/>
              <a:t>toán</a:t>
            </a:r>
            <a:r>
              <a:rPr lang="en-US" dirty="0" smtClean="0"/>
              <a:t> </a:t>
            </a:r>
            <a:r>
              <a:rPr lang="en-US" dirty="0" err="1" smtClean="0"/>
              <a:t>tử</a:t>
            </a:r>
            <a:r>
              <a:rPr lang="en-US" dirty="0" smtClean="0"/>
              <a:t> so </a:t>
            </a:r>
            <a:r>
              <a:rPr lang="en-US" dirty="0" err="1" smtClean="0"/>
              <a:t>sánh</a:t>
            </a:r>
            <a:r>
              <a:rPr lang="en-US" dirty="0" smtClean="0"/>
              <a:t> </a:t>
            </a:r>
            <a:r>
              <a:rPr lang="en-US" dirty="0" err="1" smtClean="0"/>
              <a:t>có</a:t>
            </a:r>
            <a:r>
              <a:rPr lang="en-US" dirty="0" smtClean="0"/>
              <a:t> </a:t>
            </a:r>
            <a:r>
              <a:rPr lang="en-US" dirty="0" err="1" smtClean="0"/>
              <a:t>độ</a:t>
            </a:r>
            <a:r>
              <a:rPr lang="en-US" dirty="0" smtClean="0"/>
              <a:t> </a:t>
            </a:r>
            <a:r>
              <a:rPr lang="en-US" dirty="0" err="1" smtClean="0"/>
              <a:t>ưu</a:t>
            </a:r>
            <a:r>
              <a:rPr lang="en-US" dirty="0" smtClean="0"/>
              <a:t> </a:t>
            </a:r>
            <a:r>
              <a:rPr lang="en-US" dirty="0" err="1" smtClean="0"/>
              <a:t>tiên</a:t>
            </a:r>
            <a:r>
              <a:rPr lang="en-US" dirty="0" smtClean="0"/>
              <a:t> </a:t>
            </a:r>
            <a:r>
              <a:rPr lang="en-US" dirty="0" err="1" smtClean="0"/>
              <a:t>khác</a:t>
            </a:r>
            <a:r>
              <a:rPr lang="en-US" dirty="0" smtClean="0"/>
              <a:t> </a:t>
            </a:r>
            <a:r>
              <a:rPr lang="en-US" dirty="0" err="1" smtClean="0"/>
              <a:t>nhau</a:t>
            </a:r>
            <a:r>
              <a:rPr lang="en-US" dirty="0" smtClean="0"/>
              <a:t> </a:t>
            </a:r>
            <a:r>
              <a:rPr lang="en-US" dirty="0" err="1" smtClean="0"/>
              <a:t>giữa</a:t>
            </a:r>
            <a:r>
              <a:rPr lang="en-US" dirty="0" smtClean="0"/>
              <a:t> </a:t>
            </a:r>
            <a:r>
              <a:rPr lang="en-US" dirty="0" err="1" smtClean="0"/>
              <a:t>các</a:t>
            </a:r>
            <a:r>
              <a:rPr lang="en-US" dirty="0" smtClean="0"/>
              <a:t> </a:t>
            </a:r>
            <a:r>
              <a:rPr lang="en-US" dirty="0" err="1" smtClean="0"/>
              <a:t>ngôn</a:t>
            </a:r>
            <a:r>
              <a:rPr lang="en-US" dirty="0" smtClean="0"/>
              <a:t> </a:t>
            </a:r>
            <a:r>
              <a:rPr lang="en-US" dirty="0" err="1" smtClean="0"/>
              <a:t>ngữ</a:t>
            </a:r>
            <a:r>
              <a:rPr lang="en-US" dirty="0" smtClean="0"/>
              <a:t> </a:t>
            </a:r>
            <a:r>
              <a:rPr lang="en-US" dirty="0" err="1" smtClean="0"/>
              <a:t>lập</a:t>
            </a:r>
            <a:r>
              <a:rPr lang="en-US" dirty="0" smtClean="0"/>
              <a:t> </a:t>
            </a:r>
            <a:r>
              <a:rPr lang="en-US" dirty="0" err="1" smtClean="0"/>
              <a:t>trình</a:t>
            </a:r>
            <a:endParaRPr lang="en-US" dirty="0" smtClean="0"/>
          </a:p>
          <a:p>
            <a:pPr lvl="1"/>
            <a:endParaRPr lang="vi-VN" dirty="0" smtClean="0"/>
          </a:p>
          <a:p>
            <a:endParaRPr lang="en-US" dirty="0" smtClean="0"/>
          </a:p>
          <a:p>
            <a:endParaRPr lang="vi-VN" dirty="0" smtClean="0"/>
          </a:p>
          <a:p>
            <a:endParaRPr lang="vi-VN" dirty="0" smtClean="0"/>
          </a:p>
          <a:p>
            <a:endParaRPr lang="en-US" dirty="0"/>
          </a:p>
        </p:txBody>
      </p:sp>
      <p:sp>
        <p:nvSpPr>
          <p:cNvPr id="3" name="Title 2"/>
          <p:cNvSpPr>
            <a:spLocks noGrp="1"/>
          </p:cNvSpPr>
          <p:nvPr>
            <p:ph type="title"/>
          </p:nvPr>
        </p:nvSpPr>
        <p:spPr/>
        <p:txBody>
          <a:bodyPr/>
          <a:lstStyle/>
          <a:p>
            <a:r>
              <a:rPr lang="en-US" dirty="0" err="1" smtClean="0"/>
              <a:t>Sử</a:t>
            </a:r>
            <a:r>
              <a:rPr lang="en-US" dirty="0" smtClean="0"/>
              <a:t> </a:t>
            </a:r>
            <a:r>
              <a:rPr lang="en-US" dirty="0" err="1" smtClean="0"/>
              <a:t>dụng</a:t>
            </a:r>
            <a:r>
              <a:rPr lang="en-US" dirty="0" smtClean="0"/>
              <a:t> </a:t>
            </a:r>
            <a:r>
              <a:rPr lang="en-US" dirty="0" err="1" smtClean="0"/>
              <a:t>công</a:t>
            </a:r>
            <a:r>
              <a:rPr lang="en-US" dirty="0" smtClean="0"/>
              <a:t> </a:t>
            </a:r>
            <a:r>
              <a:rPr lang="en-US" dirty="0" err="1" smtClean="0"/>
              <a:t>cụ</a:t>
            </a:r>
            <a:r>
              <a:rPr lang="en-US" dirty="0" smtClean="0"/>
              <a:t> </a:t>
            </a:r>
            <a:r>
              <a:rPr lang="en-US" dirty="0" err="1" smtClean="0"/>
              <a:t>gỡ</a:t>
            </a:r>
            <a:r>
              <a:rPr lang="en-US" dirty="0" smtClean="0"/>
              <a:t> </a:t>
            </a:r>
            <a:r>
              <a:rPr lang="en-US" dirty="0" err="1" smtClean="0"/>
              <a:t>rối</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sz="2400" dirty="0" err="1" smtClean="0"/>
              <a:t>GDB</a:t>
            </a:r>
            <a:r>
              <a:rPr lang="en-US" sz="2400" dirty="0" smtClean="0"/>
              <a:t> </a:t>
            </a:r>
            <a:r>
              <a:rPr lang="en-US" sz="2400" dirty="0" err="1" smtClean="0"/>
              <a:t>là</a:t>
            </a:r>
            <a:r>
              <a:rPr lang="en-US" sz="2400" dirty="0" smtClean="0"/>
              <a:t>  </a:t>
            </a:r>
            <a:r>
              <a:rPr lang="en-US" sz="2400" dirty="0" err="1" smtClean="0"/>
              <a:t>công</a:t>
            </a:r>
            <a:r>
              <a:rPr lang="en-US" sz="2400" dirty="0" smtClean="0"/>
              <a:t> </a:t>
            </a:r>
            <a:r>
              <a:rPr lang="en-US" sz="2400" dirty="0" err="1" smtClean="0"/>
              <a:t>cụ</a:t>
            </a:r>
            <a:r>
              <a:rPr lang="en-US" sz="2400" dirty="0" smtClean="0"/>
              <a:t> </a:t>
            </a:r>
            <a:r>
              <a:rPr lang="en-US" sz="2400" dirty="0" err="1" smtClean="0"/>
              <a:t>gỡ</a:t>
            </a:r>
            <a:r>
              <a:rPr lang="en-US" sz="2400" dirty="0" smtClean="0"/>
              <a:t> </a:t>
            </a:r>
            <a:r>
              <a:rPr lang="en-US" sz="2400" dirty="0" err="1" smtClean="0"/>
              <a:t>rối</a:t>
            </a:r>
            <a:r>
              <a:rPr lang="en-US" sz="2400" dirty="0" smtClean="0"/>
              <a:t> </a:t>
            </a:r>
            <a:r>
              <a:rPr lang="en-US" sz="2400" dirty="0" err="1" smtClean="0"/>
              <a:t>ngoài</a:t>
            </a:r>
            <a:r>
              <a:rPr lang="en-US" sz="2400" dirty="0" smtClean="0"/>
              <a:t> </a:t>
            </a:r>
          </a:p>
          <a:p>
            <a:r>
              <a:rPr lang="vi-VN" sz="2400" dirty="0" smtClean="0"/>
              <a:t>Gỡ </a:t>
            </a:r>
            <a:r>
              <a:rPr lang="vi-VN" sz="2400" dirty="0" smtClean="0"/>
              <a:t>rối được các chương trình viết bằng Ada, C, C++, Objective-C, Pascal, v.v., chạy trên cùng máy cài đặt GDB hay trên máy khác </a:t>
            </a:r>
            <a:endParaRPr lang="en-US" sz="2400" dirty="0" smtClean="0"/>
          </a:p>
          <a:p>
            <a:r>
              <a:rPr lang="vi-VN" sz="2400" dirty="0" smtClean="0"/>
              <a:t>Hoạt </a:t>
            </a:r>
            <a:r>
              <a:rPr lang="vi-VN" sz="2400" dirty="0" smtClean="0"/>
              <a:t>động trên nền UNIX và Microsoft Windows </a:t>
            </a:r>
            <a:endParaRPr lang="en-US" sz="2400" dirty="0" smtClean="0"/>
          </a:p>
          <a:p>
            <a:r>
              <a:rPr lang="vi-VN" sz="2400" dirty="0" smtClean="0"/>
              <a:t>Các </a:t>
            </a:r>
            <a:r>
              <a:rPr lang="vi-VN" sz="2400" dirty="0" smtClean="0"/>
              <a:t>chức năng hỗ trợ: </a:t>
            </a:r>
            <a:endParaRPr lang="en-US" sz="2400" dirty="0" smtClean="0"/>
          </a:p>
          <a:p>
            <a:pPr lvl="1"/>
            <a:r>
              <a:rPr lang="vi-VN" sz="2200" dirty="0" smtClean="0"/>
              <a:t>Bắt </a:t>
            </a:r>
            <a:r>
              <a:rPr lang="vi-VN" sz="2200" dirty="0" smtClean="0"/>
              <a:t>đầu chương trình, xác định những yếu tố làm ảnh hưởng đến hoạt động của chương trình </a:t>
            </a:r>
            <a:endParaRPr lang="en-US" sz="2200" dirty="0" smtClean="0"/>
          </a:p>
          <a:p>
            <a:pPr lvl="1"/>
            <a:r>
              <a:rPr lang="vi-VN" sz="2200" dirty="0" smtClean="0"/>
              <a:t>Dừng </a:t>
            </a:r>
            <a:r>
              <a:rPr lang="vi-VN" sz="2200" dirty="0" smtClean="0"/>
              <a:t>chương trình với điều kiện biết trước </a:t>
            </a:r>
            <a:endParaRPr lang="en-US" sz="2200" dirty="0" smtClean="0"/>
          </a:p>
          <a:p>
            <a:pPr lvl="1"/>
            <a:r>
              <a:rPr lang="vi-VN" sz="2200" dirty="0" smtClean="0"/>
              <a:t>Khi </a:t>
            </a:r>
            <a:r>
              <a:rPr lang="vi-VN" sz="2200" dirty="0" smtClean="0"/>
              <a:t>chương trình bị dừng, kiểm tra những gì đã xảy ra </a:t>
            </a:r>
            <a:endParaRPr lang="en-US" sz="2200" dirty="0" smtClean="0"/>
          </a:p>
          <a:p>
            <a:pPr lvl="1"/>
            <a:r>
              <a:rPr lang="vi-VN" sz="2200" dirty="0" smtClean="0"/>
              <a:t>Thay </a:t>
            </a:r>
            <a:r>
              <a:rPr lang="vi-VN" sz="2200" dirty="0" smtClean="0"/>
              <a:t>đổi các lệnh trong chương trình để LTV có thể thử nghiệm gỡ rối từng lỗi một </a:t>
            </a:r>
          </a:p>
          <a:p>
            <a:pPr lvl="1"/>
            <a:endParaRPr lang="vi-VN" sz="2800" i="1" dirty="0" smtClean="0"/>
          </a:p>
          <a:p>
            <a:pPr lvl="1"/>
            <a:endParaRPr lang="vi-VN" sz="2800" i="1" dirty="0" smtClean="0"/>
          </a:p>
          <a:p>
            <a:pPr lvl="1"/>
            <a:endParaRPr lang="vi-VN" sz="2500" i="1" dirty="0" smtClean="0"/>
          </a:p>
          <a:p>
            <a:pPr lvl="1"/>
            <a:endParaRPr lang="vi-VN" dirty="0" smtClean="0"/>
          </a:p>
          <a:p>
            <a:endParaRPr lang="vi-VN" dirty="0" smtClean="0"/>
          </a:p>
          <a:p>
            <a:endParaRPr lang="vi-VN" dirty="0" smtClean="0"/>
          </a:p>
          <a:p>
            <a:endParaRPr lang="en-US" dirty="0"/>
          </a:p>
        </p:txBody>
      </p:sp>
      <p:sp>
        <p:nvSpPr>
          <p:cNvPr id="3" name="Title 2"/>
          <p:cNvSpPr>
            <a:spLocks noGrp="1"/>
          </p:cNvSpPr>
          <p:nvPr>
            <p:ph type="title"/>
          </p:nvPr>
        </p:nvSpPr>
        <p:spPr/>
        <p:txBody>
          <a:bodyPr/>
          <a:lstStyle/>
          <a:p>
            <a:r>
              <a:rPr lang="en-US" dirty="0" err="1" smtClean="0"/>
              <a:t>Sử</a:t>
            </a:r>
            <a:r>
              <a:rPr lang="en-US" dirty="0" smtClean="0"/>
              <a:t> </a:t>
            </a:r>
            <a:r>
              <a:rPr lang="en-US" dirty="0" err="1" smtClean="0"/>
              <a:t>dụng</a:t>
            </a:r>
            <a:r>
              <a:rPr lang="en-US" dirty="0" smtClean="0"/>
              <a:t> </a:t>
            </a:r>
            <a:r>
              <a:rPr lang="en-US" dirty="0" err="1" smtClean="0"/>
              <a:t>công</a:t>
            </a:r>
            <a:r>
              <a:rPr lang="en-US" dirty="0" smtClean="0"/>
              <a:t> </a:t>
            </a:r>
            <a:r>
              <a:rPr lang="en-US" dirty="0" err="1" smtClean="0"/>
              <a:t>cụ</a:t>
            </a:r>
            <a:r>
              <a:rPr lang="en-US" dirty="0" smtClean="0"/>
              <a:t> </a:t>
            </a:r>
            <a:r>
              <a:rPr lang="en-US" dirty="0" err="1" smtClean="0"/>
              <a:t>gỡ</a:t>
            </a:r>
            <a:r>
              <a:rPr lang="en-US" dirty="0" smtClean="0"/>
              <a:t> </a:t>
            </a:r>
            <a:r>
              <a:rPr lang="en-US" dirty="0" err="1" smtClean="0"/>
              <a:t>rối</a:t>
            </a:r>
            <a:r>
              <a:rPr lang="en-US" dirty="0" smtClean="0"/>
              <a:t> </a:t>
            </a:r>
            <a:r>
              <a:rPr lang="en-US" dirty="0" err="1" smtClean="0"/>
              <a:t>GDB</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err="1" smtClean="0"/>
              <a:t>Kiểm</a:t>
            </a:r>
            <a:r>
              <a:rPr lang="en-US" dirty="0" smtClean="0"/>
              <a:t> </a:t>
            </a:r>
            <a:r>
              <a:rPr lang="en-US" dirty="0" err="1" smtClean="0"/>
              <a:t>thử</a:t>
            </a:r>
            <a:r>
              <a:rPr lang="en-US" dirty="0" smtClean="0"/>
              <a:t> (Testing): </a:t>
            </a:r>
            <a:r>
              <a:rPr lang="vi-VN" dirty="0" smtClean="0"/>
              <a:t>chỉ </a:t>
            </a:r>
            <a:r>
              <a:rPr lang="vi-VN" dirty="0" smtClean="0"/>
              <a:t>ra các vấn đề làm chương trình không chạy </a:t>
            </a:r>
            <a:endParaRPr lang="en-US" dirty="0" smtClean="0"/>
          </a:p>
          <a:p>
            <a:r>
              <a:rPr lang="vi-VN" dirty="0" smtClean="0"/>
              <a:t>Kiểm </a:t>
            </a:r>
            <a:r>
              <a:rPr lang="vi-VN" dirty="0" smtClean="0"/>
              <a:t>tra theo cấu trúc của chương trình: Kiểm tra việc thực hiện các nhiệm vụ đặt ra cho từng phần chương trình </a:t>
            </a:r>
          </a:p>
          <a:p>
            <a:r>
              <a:rPr lang="vi-VN" dirty="0" smtClean="0"/>
              <a:t>Nếu </a:t>
            </a:r>
            <a:r>
              <a:rPr lang="vi-VN" dirty="0" smtClean="0"/>
              <a:t>chương trình không có tham số đầu vào, mà chỉ thực thi nhiệm vụ và sinh ra kết quả thì không cần kiểm tra nhiều. </a:t>
            </a:r>
            <a:endParaRPr lang="en-US" dirty="0" smtClean="0"/>
          </a:p>
          <a:p>
            <a:pPr lvl="1"/>
            <a:r>
              <a:rPr lang="vi-VN" dirty="0" smtClean="0"/>
              <a:t>Hầu </a:t>
            </a:r>
            <a:r>
              <a:rPr lang="vi-VN" dirty="0" smtClean="0"/>
              <a:t>hết chương trình đều không như vậy </a:t>
            </a:r>
            <a:endParaRPr lang="en-US" dirty="0" smtClean="0"/>
          </a:p>
          <a:p>
            <a:endParaRPr lang="vi-VN" dirty="0" smtClean="0"/>
          </a:p>
          <a:p>
            <a:endParaRPr lang="en-US" dirty="0"/>
          </a:p>
        </p:txBody>
      </p:sp>
      <p:sp>
        <p:nvSpPr>
          <p:cNvPr id="3" name="Title 2"/>
          <p:cNvSpPr>
            <a:spLocks noGrp="1"/>
          </p:cNvSpPr>
          <p:nvPr>
            <p:ph type="title"/>
          </p:nvPr>
        </p:nvSpPr>
        <p:spPr/>
        <p:txBody>
          <a:bodyPr/>
          <a:lstStyle/>
          <a:p>
            <a:r>
              <a:rPr lang="en-US" dirty="0" smtClean="0"/>
              <a:t>3. </a:t>
            </a:r>
            <a:r>
              <a:rPr lang="en-US" dirty="0" err="1" smtClean="0"/>
              <a:t>Kiểm</a:t>
            </a:r>
            <a:r>
              <a:rPr lang="en-US" dirty="0" smtClean="0"/>
              <a:t> </a:t>
            </a:r>
            <a:r>
              <a:rPr lang="en-US" dirty="0" err="1" smtClean="0"/>
              <a:t>thử</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Testing </a:t>
            </a:r>
            <a:r>
              <a:rPr lang="vi-VN" dirty="0" smtClean="0"/>
              <a:t>tìm error; debug định vị và sửa chúng. </a:t>
            </a:r>
            <a:endParaRPr lang="en-US" dirty="0" smtClean="0"/>
          </a:p>
          <a:p>
            <a:r>
              <a:rPr lang="en-US" dirty="0" smtClean="0"/>
              <a:t>Ta </a:t>
            </a:r>
            <a:r>
              <a:rPr lang="en-US" dirty="0" err="1" smtClean="0"/>
              <a:t>có</a:t>
            </a:r>
            <a:r>
              <a:rPr lang="en-US" dirty="0" smtClean="0"/>
              <a:t> </a:t>
            </a:r>
            <a:r>
              <a:rPr lang="en-US" dirty="0" err="1" smtClean="0"/>
              <a:t>mô</a:t>
            </a:r>
            <a:r>
              <a:rPr lang="en-US" dirty="0" smtClean="0"/>
              <a:t> </a:t>
            </a:r>
            <a:r>
              <a:rPr lang="en-US" dirty="0" err="1" smtClean="0"/>
              <a:t>hình</a:t>
            </a:r>
            <a:r>
              <a:rPr lang="en-US" dirty="0" smtClean="0"/>
              <a:t> “testing/debugging cycle”: Ta test, </a:t>
            </a:r>
            <a:r>
              <a:rPr lang="en-US" dirty="0" err="1" smtClean="0"/>
              <a:t>rồi</a:t>
            </a:r>
            <a:r>
              <a:rPr lang="en-US" dirty="0" smtClean="0"/>
              <a:t> debug, </a:t>
            </a:r>
            <a:r>
              <a:rPr lang="en-US" dirty="0" err="1" smtClean="0"/>
              <a:t>rồi</a:t>
            </a:r>
            <a:r>
              <a:rPr lang="en-US" dirty="0" smtClean="0"/>
              <a:t> </a:t>
            </a:r>
            <a:r>
              <a:rPr lang="en-US" dirty="0" err="1" smtClean="0"/>
              <a:t>lặp</a:t>
            </a:r>
            <a:r>
              <a:rPr lang="en-US" dirty="0" smtClean="0"/>
              <a:t> </a:t>
            </a:r>
            <a:r>
              <a:rPr lang="en-US" dirty="0" err="1" smtClean="0"/>
              <a:t>lại</a:t>
            </a:r>
            <a:r>
              <a:rPr lang="en-US" dirty="0" smtClean="0"/>
              <a:t>. </a:t>
            </a:r>
            <a:endParaRPr lang="en-US" dirty="0" smtClean="0"/>
          </a:p>
          <a:p>
            <a:r>
              <a:rPr lang="vi-VN" dirty="0" smtClean="0"/>
              <a:t>Bất </a:t>
            </a:r>
            <a:r>
              <a:rPr lang="vi-VN" dirty="0" smtClean="0"/>
              <a:t>kỳ 1 debugging nào nên được tiếp theo là 1 sự áp dụng lại của hàng loạt các test liên quan, đặc biệt là các bài test hồi quy. Điều này giúp tránh nảy sinh các lỗi mới khi debug. </a:t>
            </a:r>
            <a:endParaRPr lang="en-US" dirty="0" smtClean="0"/>
          </a:p>
          <a:p>
            <a:r>
              <a:rPr lang="vi-VN" dirty="0" smtClean="0"/>
              <a:t>Test </a:t>
            </a:r>
            <a:r>
              <a:rPr lang="vi-VN" dirty="0" smtClean="0"/>
              <a:t>&amp; debug không nên được thực hiện bởi cùng 1 người. </a:t>
            </a:r>
          </a:p>
          <a:p>
            <a:endParaRPr lang="vi-VN" dirty="0" smtClean="0"/>
          </a:p>
          <a:p>
            <a:endParaRPr lang="en-US" dirty="0" smtClean="0"/>
          </a:p>
          <a:p>
            <a:endParaRPr lang="vi-VN" dirty="0" smtClean="0"/>
          </a:p>
          <a:p>
            <a:endParaRPr lang="en-US" dirty="0"/>
          </a:p>
        </p:txBody>
      </p:sp>
      <p:sp>
        <p:nvSpPr>
          <p:cNvPr id="3" name="Title 2"/>
          <p:cNvSpPr>
            <a:spLocks noGrp="1"/>
          </p:cNvSpPr>
          <p:nvPr>
            <p:ph type="title"/>
          </p:nvPr>
        </p:nvSpPr>
        <p:spPr/>
        <p:txBody>
          <a:bodyPr/>
          <a:lstStyle/>
          <a:p>
            <a:r>
              <a:rPr lang="en-US" dirty="0" err="1" smtClean="0"/>
              <a:t>Kiểm</a:t>
            </a:r>
            <a:r>
              <a:rPr lang="en-US" dirty="0" smtClean="0"/>
              <a:t> </a:t>
            </a:r>
            <a:r>
              <a:rPr lang="en-US" dirty="0" err="1" smtClean="0"/>
              <a:t>thử</a:t>
            </a:r>
            <a:r>
              <a:rPr lang="en-US" dirty="0" smtClean="0"/>
              <a:t> </a:t>
            </a:r>
            <a:r>
              <a:rPr lang="en-US" dirty="0" err="1" smtClean="0"/>
              <a:t>và</a:t>
            </a:r>
            <a:r>
              <a:rPr lang="en-US" dirty="0" smtClean="0"/>
              <a:t> </a:t>
            </a:r>
            <a:r>
              <a:rPr lang="en-US" dirty="0" err="1" smtClean="0"/>
              <a:t>gỡ</a:t>
            </a:r>
            <a:r>
              <a:rPr lang="en-US" dirty="0" smtClean="0"/>
              <a:t> </a:t>
            </a:r>
            <a:r>
              <a:rPr lang="en-US" dirty="0" err="1" smtClean="0"/>
              <a:t>rối</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err="1" smtClean="0"/>
              <a:t>Hạn</a:t>
            </a:r>
            <a:r>
              <a:rPr lang="en-US" dirty="0" smtClean="0"/>
              <a:t> </a:t>
            </a:r>
            <a:r>
              <a:rPr lang="en-US" dirty="0" err="1" smtClean="0"/>
              <a:t>chế</a:t>
            </a:r>
            <a:r>
              <a:rPr lang="en-US" dirty="0" smtClean="0"/>
              <a:t> </a:t>
            </a:r>
            <a:r>
              <a:rPr lang="en-US" dirty="0" err="1" smtClean="0"/>
              <a:t>tối</a:t>
            </a:r>
            <a:r>
              <a:rPr lang="en-US" dirty="0" smtClean="0"/>
              <a:t> </a:t>
            </a:r>
            <a:r>
              <a:rPr lang="en-US" dirty="0" err="1" smtClean="0"/>
              <a:t>thiểu</a:t>
            </a:r>
            <a:r>
              <a:rPr lang="en-US" dirty="0" smtClean="0"/>
              <a:t> </a:t>
            </a:r>
            <a:r>
              <a:rPr lang="en-US" dirty="0" err="1" smtClean="0"/>
              <a:t>lỗi</a:t>
            </a:r>
            <a:r>
              <a:rPr lang="en-US" dirty="0" smtClean="0"/>
              <a:t> </a:t>
            </a:r>
            <a:r>
              <a:rPr lang="en-US" dirty="0" err="1" smtClean="0"/>
              <a:t>bằng</a:t>
            </a:r>
            <a:r>
              <a:rPr lang="en-US" dirty="0" smtClean="0"/>
              <a:t> </a:t>
            </a:r>
            <a:r>
              <a:rPr lang="en-US" dirty="0" err="1" smtClean="0">
                <a:solidFill>
                  <a:srgbClr val="FF0000"/>
                </a:solidFill>
              </a:rPr>
              <a:t>lập</a:t>
            </a:r>
            <a:r>
              <a:rPr lang="en-US" dirty="0" smtClean="0">
                <a:solidFill>
                  <a:srgbClr val="FF0000"/>
                </a:solidFill>
              </a:rPr>
              <a:t> </a:t>
            </a:r>
            <a:r>
              <a:rPr lang="en-US" dirty="0" err="1" smtClean="0">
                <a:solidFill>
                  <a:srgbClr val="FF0000"/>
                </a:solidFill>
              </a:rPr>
              <a:t>trình</a:t>
            </a:r>
            <a:r>
              <a:rPr lang="en-US" dirty="0" smtClean="0">
                <a:solidFill>
                  <a:srgbClr val="FF0000"/>
                </a:solidFill>
              </a:rPr>
              <a:t> </a:t>
            </a:r>
            <a:r>
              <a:rPr lang="en-US" dirty="0" err="1" smtClean="0">
                <a:solidFill>
                  <a:srgbClr val="FF0000"/>
                </a:solidFill>
              </a:rPr>
              <a:t>phòng</a:t>
            </a:r>
            <a:r>
              <a:rPr lang="en-US" dirty="0" smtClean="0">
                <a:solidFill>
                  <a:srgbClr val="FF0000"/>
                </a:solidFill>
              </a:rPr>
              <a:t> </a:t>
            </a:r>
            <a:r>
              <a:rPr lang="en-US" dirty="0" err="1" smtClean="0">
                <a:solidFill>
                  <a:srgbClr val="FF0000"/>
                </a:solidFill>
              </a:rPr>
              <a:t>ngừa</a:t>
            </a:r>
            <a:r>
              <a:rPr lang="en-US" dirty="0" smtClean="0">
                <a:solidFill>
                  <a:srgbClr val="FF0000"/>
                </a:solidFill>
              </a:rPr>
              <a:t>:</a:t>
            </a:r>
          </a:p>
          <a:p>
            <a:r>
              <a:rPr lang="en-US" sz="2500" dirty="0" err="1" smtClean="0"/>
              <a:t>Lập</a:t>
            </a:r>
            <a:r>
              <a:rPr lang="en-US" sz="2500" dirty="0" smtClean="0"/>
              <a:t> </a:t>
            </a:r>
            <a:r>
              <a:rPr lang="en-US" sz="2500" dirty="0" err="1" smtClean="0"/>
              <a:t>kế</a:t>
            </a:r>
            <a:r>
              <a:rPr lang="en-US" sz="2500" dirty="0" smtClean="0"/>
              <a:t> </a:t>
            </a:r>
            <a:r>
              <a:rPr lang="en-US" sz="2500" dirty="0" err="1" smtClean="0"/>
              <a:t>hoạch</a:t>
            </a:r>
            <a:r>
              <a:rPr lang="en-US" sz="2500" dirty="0" smtClean="0"/>
              <a:t> </a:t>
            </a:r>
            <a:r>
              <a:rPr lang="en-US" sz="2500" dirty="0" err="1" smtClean="0"/>
              <a:t>thực</a:t>
            </a:r>
            <a:r>
              <a:rPr lang="en-US" sz="2500" dirty="0" smtClean="0"/>
              <a:t> </a:t>
            </a:r>
            <a:r>
              <a:rPr lang="en-US" sz="2500" dirty="0" err="1" smtClean="0"/>
              <a:t>hiện</a:t>
            </a:r>
            <a:r>
              <a:rPr lang="en-US" sz="2500" dirty="0" smtClean="0"/>
              <a:t> </a:t>
            </a:r>
            <a:r>
              <a:rPr lang="en-US" sz="2500" dirty="0" err="1" smtClean="0"/>
              <a:t>công</a:t>
            </a:r>
            <a:r>
              <a:rPr lang="en-US" sz="2500" dirty="0" smtClean="0"/>
              <a:t> </a:t>
            </a:r>
            <a:r>
              <a:rPr lang="en-US" sz="2500" dirty="0" err="1" smtClean="0"/>
              <a:t>việc</a:t>
            </a:r>
            <a:r>
              <a:rPr lang="en-US" sz="2500" dirty="0" smtClean="0"/>
              <a:t>: </a:t>
            </a:r>
          </a:p>
          <a:p>
            <a:pPr lvl="1"/>
            <a:r>
              <a:rPr lang="vi-VN" sz="2000" dirty="0" smtClean="0"/>
              <a:t>Dành thời gian để kiểm tra và gỡ rối chương trình cẩn </a:t>
            </a:r>
            <a:r>
              <a:rPr lang="vi-VN" sz="2000" dirty="0" smtClean="0"/>
              <a:t>thận</a:t>
            </a:r>
            <a:endParaRPr lang="en-US" sz="2000" dirty="0" smtClean="0"/>
          </a:p>
          <a:p>
            <a:r>
              <a:rPr lang="vi-VN" dirty="0" smtClean="0"/>
              <a:t>Thiết </a:t>
            </a:r>
            <a:r>
              <a:rPr lang="vi-VN" dirty="0" smtClean="0"/>
              <a:t>kế chương trình: </a:t>
            </a:r>
            <a:endParaRPr lang="en-US" dirty="0" smtClean="0"/>
          </a:p>
          <a:p>
            <a:pPr lvl="1"/>
            <a:r>
              <a:rPr lang="en-US" sz="2000" dirty="0" err="1" smtClean="0"/>
              <a:t>Thi</a:t>
            </a:r>
            <a:r>
              <a:rPr lang="vi-VN" sz="2000" dirty="0" smtClean="0"/>
              <a:t>ết </a:t>
            </a:r>
            <a:r>
              <a:rPr lang="vi-VN" sz="2000" dirty="0" smtClean="0"/>
              <a:t>kế giải thuật trước khi viết bằng ngôn ngữ lập trình cụ thể </a:t>
            </a:r>
            <a:endParaRPr lang="en-US" sz="2000" dirty="0" smtClean="0"/>
          </a:p>
          <a:p>
            <a:r>
              <a:rPr lang="vi-VN" dirty="0" smtClean="0"/>
              <a:t>Giữ </a:t>
            </a:r>
            <a:r>
              <a:rPr lang="vi-VN" dirty="0" smtClean="0"/>
              <a:t>vững cấu trúc chương trình </a:t>
            </a:r>
          </a:p>
          <a:p>
            <a:pPr lvl="1"/>
            <a:r>
              <a:rPr lang="vi-VN" sz="2000" dirty="0" smtClean="0"/>
              <a:t>Viết và kiểm thử từng phần chương trình: phần chương trình nào dùng để làm gì </a:t>
            </a:r>
            <a:endParaRPr lang="en-US" sz="2000" dirty="0" smtClean="0"/>
          </a:p>
          <a:p>
            <a:pPr lvl="1"/>
            <a:r>
              <a:rPr lang="vi-VN" sz="2000" dirty="0" smtClean="0"/>
              <a:t>Viết và kiểm thử mối liên kết giữa các phần trong chương trình: quy trình nghiệp vụ như thế nào </a:t>
            </a:r>
            <a:endParaRPr lang="en-US" sz="2000" dirty="0" smtClean="0"/>
          </a:p>
          <a:p>
            <a:pPr lvl="1"/>
            <a:r>
              <a:rPr lang="vi-VN" sz="2000" dirty="0" smtClean="0"/>
              <a:t>Phòng ngừa bằng các điều kiện trước và sau khi gọi mỗi phần chương trình: điều gì phải đúng trước khi gọi chương trình, điều gì xảy ra sau khi chương trình thực hiện xong </a:t>
            </a:r>
          </a:p>
          <a:p>
            <a:endParaRPr lang="vi-VN" sz="2800" i="1" dirty="0" smtClean="0"/>
          </a:p>
          <a:p>
            <a:pPr lvl="1"/>
            <a:endParaRPr lang="vi-VN" sz="1700" dirty="0" smtClean="0"/>
          </a:p>
          <a:p>
            <a:pPr lvl="1"/>
            <a:endParaRPr lang="vi-VN" dirty="0" smtClean="0"/>
          </a:p>
          <a:p>
            <a:endParaRPr lang="vi-VN" dirty="0" smtClean="0"/>
          </a:p>
          <a:p>
            <a:pPr lvl="1"/>
            <a:endParaRPr lang="en-US" sz="2500" dirty="0" smtClean="0"/>
          </a:p>
          <a:p>
            <a:pPr lvl="1"/>
            <a:endParaRPr lang="en-US" dirty="0">
              <a:solidFill>
                <a:srgbClr val="FF0000"/>
              </a:solidFill>
            </a:endParaRPr>
          </a:p>
        </p:txBody>
      </p:sp>
      <p:sp>
        <p:nvSpPr>
          <p:cNvPr id="3" name="Title 2"/>
          <p:cNvSpPr>
            <a:spLocks noGrp="1"/>
          </p:cNvSpPr>
          <p:nvPr>
            <p:ph type="title"/>
          </p:nvPr>
        </p:nvSpPr>
        <p:spPr/>
        <p:txBody>
          <a:bodyPr/>
          <a:lstStyle/>
          <a:p>
            <a:r>
              <a:rPr lang="en-US" dirty="0" smtClean="0"/>
              <a:t>2. </a:t>
            </a:r>
            <a:r>
              <a:rPr lang="en-US" dirty="0" err="1" smtClean="0"/>
              <a:t>Lập</a:t>
            </a:r>
            <a:r>
              <a:rPr lang="en-US" dirty="0" smtClean="0"/>
              <a:t> </a:t>
            </a:r>
            <a:r>
              <a:rPr lang="en-US" dirty="0" err="1" smtClean="0"/>
              <a:t>trình</a:t>
            </a:r>
            <a:r>
              <a:rPr lang="en-US" dirty="0" smtClean="0"/>
              <a:t> </a:t>
            </a:r>
            <a:r>
              <a:rPr lang="en-US" dirty="0" err="1" smtClean="0"/>
              <a:t>phòng</a:t>
            </a:r>
            <a:r>
              <a:rPr lang="en-US" dirty="0" smtClean="0"/>
              <a:t> </a:t>
            </a:r>
            <a:r>
              <a:rPr lang="en-US" dirty="0" err="1" smtClean="0"/>
              <a:t>ngừa</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External testing </a:t>
            </a:r>
          </a:p>
          <a:p>
            <a:pPr lvl="1"/>
            <a:r>
              <a:rPr lang="vi-VN" sz="2500" dirty="0" smtClean="0"/>
              <a:t>Thiết </a:t>
            </a:r>
            <a:r>
              <a:rPr lang="vi-VN" sz="2500" dirty="0" smtClean="0"/>
              <a:t>kế dữ liệu để test chương trình </a:t>
            </a:r>
            <a:endParaRPr lang="en-US" sz="2500" dirty="0" smtClean="0"/>
          </a:p>
          <a:p>
            <a:pPr lvl="1"/>
            <a:endParaRPr lang="en-US" sz="2500" dirty="0" smtClean="0"/>
          </a:p>
          <a:p>
            <a:r>
              <a:rPr lang="en-US" sz="2800" dirty="0" smtClean="0"/>
              <a:t>Internal testing</a:t>
            </a:r>
          </a:p>
          <a:p>
            <a:pPr lvl="1"/>
            <a:r>
              <a:rPr lang="vi-VN" sz="2500" dirty="0" smtClean="0"/>
              <a:t>Thiết </a:t>
            </a:r>
            <a:r>
              <a:rPr lang="vi-VN" sz="2500" dirty="0" smtClean="0"/>
              <a:t>kế </a:t>
            </a:r>
            <a:r>
              <a:rPr lang="en-US" sz="2500" dirty="0" err="1" smtClean="0"/>
              <a:t>chương</a:t>
            </a:r>
            <a:r>
              <a:rPr lang="en-US" sz="2500" dirty="0" smtClean="0"/>
              <a:t> </a:t>
            </a:r>
            <a:r>
              <a:rPr lang="en-US" sz="2500" dirty="0" err="1" smtClean="0"/>
              <a:t>trình</a:t>
            </a:r>
            <a:r>
              <a:rPr lang="en-US" sz="2500" dirty="0" smtClean="0"/>
              <a:t> </a:t>
            </a:r>
            <a:r>
              <a:rPr lang="vi-VN" sz="2500" dirty="0" smtClean="0"/>
              <a:t>để </a:t>
            </a:r>
            <a:r>
              <a:rPr lang="vi-VN" sz="2500" dirty="0" smtClean="0"/>
              <a:t>chương trình tự test </a:t>
            </a:r>
            <a:endParaRPr lang="en-US" sz="2500" dirty="0" smtClean="0"/>
          </a:p>
          <a:p>
            <a:pPr lvl="1"/>
            <a:endParaRPr lang="en-US" sz="2500" dirty="0" smtClean="0"/>
          </a:p>
          <a:p>
            <a:endParaRPr lang="vi-VN" sz="2800" dirty="0" smtClean="0"/>
          </a:p>
          <a:p>
            <a:pPr lvl="1"/>
            <a:endParaRPr lang="vi-VN" sz="2500" dirty="0" smtClean="0"/>
          </a:p>
          <a:p>
            <a:pPr lvl="1"/>
            <a:endParaRPr lang="en-US" dirty="0"/>
          </a:p>
        </p:txBody>
      </p:sp>
      <p:sp>
        <p:nvSpPr>
          <p:cNvPr id="3" name="Title 2"/>
          <p:cNvSpPr>
            <a:spLocks noGrp="1"/>
          </p:cNvSpPr>
          <p:nvPr>
            <p:ph type="title"/>
          </p:nvPr>
        </p:nvSpPr>
        <p:spPr/>
        <p:txBody>
          <a:bodyPr/>
          <a:lstStyle/>
          <a:p>
            <a:r>
              <a:rPr lang="en-US" dirty="0" err="1" smtClean="0"/>
              <a:t>Phân</a:t>
            </a:r>
            <a:r>
              <a:rPr lang="en-US" dirty="0" smtClean="0"/>
              <a:t> </a:t>
            </a:r>
            <a:r>
              <a:rPr lang="en-US" dirty="0" err="1" smtClean="0"/>
              <a:t>loại</a:t>
            </a:r>
            <a:r>
              <a:rPr lang="en-US" dirty="0" smtClean="0"/>
              <a:t> </a:t>
            </a:r>
            <a:r>
              <a:rPr lang="en-US" dirty="0" err="1" smtClean="0"/>
              <a:t>kiểm</a:t>
            </a:r>
            <a:r>
              <a:rPr lang="en-US" dirty="0" smtClean="0"/>
              <a:t> </a:t>
            </a:r>
            <a:r>
              <a:rPr lang="en-US" dirty="0" err="1" smtClean="0"/>
              <a:t>thử</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dirty="0" smtClean="0"/>
          </a:p>
          <a:p>
            <a:r>
              <a:rPr lang="sv-SE" b="1" i="1" dirty="0" smtClean="0"/>
              <a:t>(1) Kiểm tra bất biến - Testing invariants </a:t>
            </a:r>
          </a:p>
          <a:p>
            <a:r>
              <a:rPr lang="vi-VN" b="1" i="1" dirty="0" smtClean="0"/>
              <a:t>(2) Kiểm tra các thuộc tính lưu trữ -Verifying conservation properties </a:t>
            </a:r>
          </a:p>
          <a:p>
            <a:r>
              <a:rPr lang="en-US" b="1" i="1" dirty="0" smtClean="0"/>
              <a:t>(3) </a:t>
            </a:r>
            <a:r>
              <a:rPr lang="en-US" b="1" i="1" dirty="0" err="1" smtClean="0"/>
              <a:t>Kiểm</a:t>
            </a:r>
            <a:r>
              <a:rPr lang="en-US" b="1" i="1" dirty="0" smtClean="0"/>
              <a:t> </a:t>
            </a:r>
            <a:r>
              <a:rPr lang="en-US" b="1" i="1" dirty="0" err="1" smtClean="0"/>
              <a:t>tra</a:t>
            </a:r>
            <a:r>
              <a:rPr lang="en-US" b="1" i="1" dirty="0" smtClean="0"/>
              <a:t> </a:t>
            </a:r>
            <a:r>
              <a:rPr lang="en-US" b="1" i="1" dirty="0" err="1" smtClean="0"/>
              <a:t>các</a:t>
            </a:r>
            <a:r>
              <a:rPr lang="en-US" b="1" i="1" dirty="0" smtClean="0"/>
              <a:t> </a:t>
            </a:r>
            <a:r>
              <a:rPr lang="en-US" b="1" i="1" dirty="0" err="1" smtClean="0"/>
              <a:t>giá</a:t>
            </a:r>
            <a:r>
              <a:rPr lang="en-US" b="1" i="1" dirty="0" smtClean="0"/>
              <a:t> </a:t>
            </a:r>
            <a:r>
              <a:rPr lang="en-US" b="1" i="1" dirty="0" err="1" smtClean="0"/>
              <a:t>trị</a:t>
            </a:r>
            <a:r>
              <a:rPr lang="en-US" b="1" i="1" dirty="0" smtClean="0"/>
              <a:t> </a:t>
            </a:r>
            <a:r>
              <a:rPr lang="en-US" b="1" i="1" dirty="0" err="1" smtClean="0"/>
              <a:t>trả</a:t>
            </a:r>
            <a:r>
              <a:rPr lang="en-US" b="1" i="1" dirty="0" smtClean="0"/>
              <a:t> </a:t>
            </a:r>
            <a:r>
              <a:rPr lang="en-US" b="1" i="1" dirty="0" err="1" smtClean="0"/>
              <a:t>về</a:t>
            </a:r>
            <a:r>
              <a:rPr lang="en-US" b="1" i="1" dirty="0" smtClean="0"/>
              <a:t> - Checking function return values </a:t>
            </a:r>
          </a:p>
          <a:p>
            <a:r>
              <a:rPr lang="en-US" b="1" i="1" dirty="0" smtClean="0"/>
              <a:t>(4) </a:t>
            </a:r>
            <a:r>
              <a:rPr lang="en-US" b="1" i="1" dirty="0" err="1" smtClean="0"/>
              <a:t>Tạm</a:t>
            </a:r>
            <a:r>
              <a:rPr lang="en-US" b="1" i="1" dirty="0" smtClean="0"/>
              <a:t> </a:t>
            </a:r>
            <a:r>
              <a:rPr lang="en-US" b="1" i="1" dirty="0" err="1" smtClean="0"/>
              <a:t>thay</a:t>
            </a:r>
            <a:r>
              <a:rPr lang="en-US" b="1" i="1" dirty="0" smtClean="0"/>
              <a:t> </a:t>
            </a:r>
            <a:r>
              <a:rPr lang="en-US" b="1" i="1" dirty="0" err="1" smtClean="0"/>
              <a:t>đổi</a:t>
            </a:r>
            <a:r>
              <a:rPr lang="en-US" b="1" i="1" dirty="0" smtClean="0"/>
              <a:t> code - Changing code temporarily </a:t>
            </a:r>
          </a:p>
          <a:p>
            <a:r>
              <a:rPr lang="en-US" b="1" i="1" dirty="0" smtClean="0"/>
              <a:t>(5) </a:t>
            </a:r>
            <a:r>
              <a:rPr lang="en-US" b="1" i="1" dirty="0" err="1" smtClean="0"/>
              <a:t>Giữ</a:t>
            </a:r>
            <a:r>
              <a:rPr lang="en-US" b="1" i="1" dirty="0" smtClean="0"/>
              <a:t> </a:t>
            </a:r>
            <a:r>
              <a:rPr lang="en-US" b="1" i="1" dirty="0" err="1" smtClean="0"/>
              <a:t>nguyên</a:t>
            </a:r>
            <a:r>
              <a:rPr lang="en-US" b="1" i="1" dirty="0" smtClean="0"/>
              <a:t> </a:t>
            </a:r>
            <a:r>
              <a:rPr lang="en-US" b="1" i="1" dirty="0" err="1" smtClean="0"/>
              <a:t>mã</a:t>
            </a:r>
            <a:r>
              <a:rPr lang="en-US" b="1" i="1" dirty="0" smtClean="0"/>
              <a:t> </a:t>
            </a:r>
            <a:r>
              <a:rPr lang="en-US" b="1" i="1" dirty="0" err="1" smtClean="0"/>
              <a:t>thử</a:t>
            </a:r>
            <a:r>
              <a:rPr lang="en-US" b="1" i="1" dirty="0" smtClean="0"/>
              <a:t> </a:t>
            </a:r>
            <a:r>
              <a:rPr lang="en-US" b="1" i="1" dirty="0" err="1" smtClean="0"/>
              <a:t>nghiệm</a:t>
            </a:r>
            <a:r>
              <a:rPr lang="en-US" b="1" i="1" dirty="0" smtClean="0"/>
              <a:t> - Leaving testing code intact</a:t>
            </a:r>
            <a:endParaRPr lang="en-US" dirty="0"/>
          </a:p>
        </p:txBody>
      </p:sp>
      <p:sp>
        <p:nvSpPr>
          <p:cNvPr id="3" name="Title 2"/>
          <p:cNvSpPr>
            <a:spLocks noGrp="1"/>
          </p:cNvSpPr>
          <p:nvPr>
            <p:ph type="title"/>
          </p:nvPr>
        </p:nvSpPr>
        <p:spPr/>
        <p:txBody>
          <a:bodyPr/>
          <a:lstStyle/>
          <a:p>
            <a:r>
              <a:rPr lang="en-US" dirty="0" err="1" smtClean="0"/>
              <a:t>Kiểm</a:t>
            </a:r>
            <a:r>
              <a:rPr lang="en-US" dirty="0" smtClean="0"/>
              <a:t> </a:t>
            </a:r>
            <a:r>
              <a:rPr lang="en-US" dirty="0" err="1" smtClean="0"/>
              <a:t>thử</a:t>
            </a:r>
            <a:r>
              <a:rPr lang="en-US" dirty="0" smtClean="0"/>
              <a:t> </a:t>
            </a:r>
            <a:r>
              <a:rPr lang="en-US" dirty="0" err="1" smtClean="0"/>
              <a:t>trong</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T</a:t>
            </a:r>
            <a:r>
              <a:rPr lang="vi-VN" dirty="0" smtClean="0"/>
              <a:t>hử </a:t>
            </a:r>
            <a:r>
              <a:rPr lang="vi-VN" dirty="0" smtClean="0"/>
              <a:t>nghiệm các đk trước và sau </a:t>
            </a:r>
          </a:p>
          <a:p>
            <a:r>
              <a:rPr lang="en-US" dirty="0" err="1" smtClean="0"/>
              <a:t>Các</a:t>
            </a:r>
            <a:r>
              <a:rPr lang="en-US" dirty="0" smtClean="0"/>
              <a:t> k</a:t>
            </a:r>
            <a:r>
              <a:rPr lang="vi-VN" dirty="0" smtClean="0"/>
              <a:t>hía </a:t>
            </a:r>
            <a:r>
              <a:rPr lang="vi-VN" dirty="0" smtClean="0"/>
              <a:t>cạnh của cấu trức dữ liệu không đc thay đổi </a:t>
            </a:r>
          </a:p>
          <a:p>
            <a:r>
              <a:rPr lang="en-US" dirty="0" smtClean="0"/>
              <a:t>H</a:t>
            </a:r>
            <a:r>
              <a:rPr lang="vi-VN" dirty="0" smtClean="0"/>
              <a:t>àm </a:t>
            </a:r>
            <a:r>
              <a:rPr lang="vi-VN" dirty="0" smtClean="0"/>
              <a:t>tác động đến cấu trúc dữ liệu phải kiểm tra các bất biến ở đầu và cuối nó </a:t>
            </a:r>
          </a:p>
          <a:p>
            <a:endParaRPr lang="en-US" dirty="0"/>
          </a:p>
        </p:txBody>
      </p:sp>
      <p:sp>
        <p:nvSpPr>
          <p:cNvPr id="3" name="Title 2"/>
          <p:cNvSpPr>
            <a:spLocks noGrp="1"/>
          </p:cNvSpPr>
          <p:nvPr>
            <p:ph type="title"/>
          </p:nvPr>
        </p:nvSpPr>
        <p:spPr/>
        <p:txBody>
          <a:bodyPr/>
          <a:lstStyle/>
          <a:p>
            <a:r>
              <a:rPr lang="en-US" dirty="0" err="1" smtClean="0"/>
              <a:t>Kiểm</a:t>
            </a:r>
            <a:r>
              <a:rPr lang="en-US" dirty="0" smtClean="0"/>
              <a:t> </a:t>
            </a:r>
            <a:r>
              <a:rPr lang="en-US" dirty="0" err="1" smtClean="0"/>
              <a:t>tra</a:t>
            </a:r>
            <a:r>
              <a:rPr lang="en-US" dirty="0" smtClean="0"/>
              <a:t> </a:t>
            </a:r>
            <a:r>
              <a:rPr lang="en-US" dirty="0" err="1" smtClean="0"/>
              <a:t>tính</a:t>
            </a:r>
            <a:r>
              <a:rPr lang="en-US" dirty="0" smtClean="0"/>
              <a:t> </a:t>
            </a:r>
            <a:r>
              <a:rPr lang="en-US" dirty="0" err="1" smtClean="0"/>
              <a:t>bất</a:t>
            </a:r>
            <a:r>
              <a:rPr lang="en-US" dirty="0" smtClean="0"/>
              <a:t> </a:t>
            </a:r>
            <a:r>
              <a:rPr lang="en-US" dirty="0" err="1" smtClean="0"/>
              <a:t>biến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Kiểm</a:t>
            </a:r>
            <a:r>
              <a:rPr lang="en-US" dirty="0" smtClean="0"/>
              <a:t> </a:t>
            </a:r>
            <a:r>
              <a:rPr lang="en-US" dirty="0" err="1" smtClean="0"/>
              <a:t>tra</a:t>
            </a:r>
            <a:r>
              <a:rPr lang="en-US" dirty="0" smtClean="0"/>
              <a:t> </a:t>
            </a:r>
            <a:r>
              <a:rPr lang="en-US" dirty="0" err="1" smtClean="0"/>
              <a:t>tính</a:t>
            </a:r>
            <a:r>
              <a:rPr lang="en-US" dirty="0" smtClean="0"/>
              <a:t> </a:t>
            </a:r>
            <a:r>
              <a:rPr lang="en-US" dirty="0" err="1" smtClean="0"/>
              <a:t>bất</a:t>
            </a:r>
            <a:r>
              <a:rPr lang="en-US" dirty="0" smtClean="0"/>
              <a:t> </a:t>
            </a:r>
            <a:r>
              <a:rPr lang="en-US" dirty="0" err="1" smtClean="0"/>
              <a:t>biến</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81000" y="1524000"/>
            <a:ext cx="8153400" cy="4432916"/>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err="1" smtClean="0"/>
              <a:t>Một</a:t>
            </a:r>
            <a:r>
              <a:rPr lang="vi-VN" i="1" dirty="0" smtClean="0"/>
              <a:t> </a:t>
            </a:r>
            <a:r>
              <a:rPr lang="vi-VN" dirty="0" smtClean="0"/>
              <a:t>hàm cần kiểm tra các cấu trúc dữ liệu bị tác động tại các điểm đầu và cuối </a:t>
            </a:r>
          </a:p>
          <a:p>
            <a:r>
              <a:rPr lang="en-US" i="1" dirty="0" smtClean="0"/>
              <a:t>VD</a:t>
            </a:r>
            <a:r>
              <a:rPr lang="en-US" i="1" dirty="0" smtClean="0"/>
              <a:t>: </a:t>
            </a:r>
            <a:r>
              <a:rPr lang="en-US" i="1" dirty="0" err="1" smtClean="0"/>
              <a:t>hàm</a:t>
            </a:r>
            <a:r>
              <a:rPr lang="en-US" i="1" dirty="0" smtClean="0"/>
              <a:t> </a:t>
            </a:r>
            <a:r>
              <a:rPr lang="en-US" b="1" i="1" dirty="0" err="1" smtClean="0"/>
              <a:t>str_concat</a:t>
            </a:r>
            <a:r>
              <a:rPr lang="en-US" b="1" i="1" dirty="0" smtClean="0"/>
              <a:t>() </a:t>
            </a:r>
          </a:p>
          <a:p>
            <a:pPr lvl="1"/>
            <a:r>
              <a:rPr lang="en-US" dirty="0" smtClean="0"/>
              <a:t>T</a:t>
            </a:r>
            <a:r>
              <a:rPr lang="vi-VN" dirty="0" smtClean="0"/>
              <a:t>ại </a:t>
            </a:r>
            <a:r>
              <a:rPr lang="vi-VN" dirty="0" smtClean="0"/>
              <a:t>điểm đầu, tìm độ dài của 2 xâu đã cho; tính tổng </a:t>
            </a:r>
          </a:p>
          <a:p>
            <a:pPr lvl="1"/>
            <a:r>
              <a:rPr lang="vi-VN" dirty="0" smtClean="0"/>
              <a:t>Tại </a:t>
            </a:r>
            <a:r>
              <a:rPr lang="vi-VN" dirty="0" smtClean="0"/>
              <a:t>điểm cuối, tìm độ dài của xâu kết quả </a:t>
            </a:r>
          </a:p>
          <a:p>
            <a:pPr lvl="1"/>
            <a:r>
              <a:rPr lang="vi-VN" dirty="0" smtClean="0"/>
              <a:t>2 </a:t>
            </a:r>
            <a:r>
              <a:rPr lang="vi-VN" dirty="0" smtClean="0"/>
              <a:t>độ dài có bằng nhau không ? </a:t>
            </a:r>
          </a:p>
          <a:p>
            <a:r>
              <a:rPr lang="en-US" i="1" dirty="0" smtClean="0"/>
              <a:t>VD</a:t>
            </a:r>
            <a:r>
              <a:rPr lang="en-US" i="1" dirty="0" smtClean="0"/>
              <a:t>: </a:t>
            </a:r>
            <a:r>
              <a:rPr lang="en-US" i="1" dirty="0" err="1" smtClean="0"/>
              <a:t>Hàm</a:t>
            </a:r>
            <a:r>
              <a:rPr lang="en-US" i="1" dirty="0" smtClean="0"/>
              <a:t> </a:t>
            </a:r>
            <a:r>
              <a:rPr lang="en-US" i="1" dirty="0" err="1" smtClean="0"/>
              <a:t>chèn</a:t>
            </a:r>
            <a:r>
              <a:rPr lang="en-US" i="1" dirty="0" smtClean="0"/>
              <a:t> </a:t>
            </a:r>
            <a:r>
              <a:rPr lang="en-US" i="1" dirty="0" err="1" smtClean="0"/>
              <a:t>thêm</a:t>
            </a:r>
            <a:r>
              <a:rPr lang="en-US" i="1" dirty="0" smtClean="0"/>
              <a:t> PT </a:t>
            </a:r>
            <a:r>
              <a:rPr lang="en-US" i="1" dirty="0" err="1" smtClean="0"/>
              <a:t>vào</a:t>
            </a:r>
            <a:r>
              <a:rPr lang="en-US" i="1" dirty="0" smtClean="0"/>
              <a:t> </a:t>
            </a:r>
            <a:r>
              <a:rPr lang="en-US" i="1" dirty="0" err="1" smtClean="0"/>
              <a:t>danh</a:t>
            </a:r>
            <a:r>
              <a:rPr lang="en-US" i="1" dirty="0" smtClean="0"/>
              <a:t> </a:t>
            </a:r>
            <a:r>
              <a:rPr lang="en-US" i="1" dirty="0" err="1" smtClean="0"/>
              <a:t>sách</a:t>
            </a:r>
            <a:r>
              <a:rPr lang="en-US" i="1" dirty="0" smtClean="0"/>
              <a:t> -List insertion function </a:t>
            </a:r>
          </a:p>
          <a:p>
            <a:pPr lvl="1"/>
            <a:r>
              <a:rPr lang="vi-VN" dirty="0" smtClean="0"/>
              <a:t>Tại </a:t>
            </a:r>
            <a:r>
              <a:rPr lang="vi-VN" dirty="0" smtClean="0"/>
              <a:t>điểm khởi đầu, tính độ dài ds </a:t>
            </a:r>
          </a:p>
          <a:p>
            <a:pPr lvl="1"/>
            <a:r>
              <a:rPr lang="vi-VN" dirty="0" smtClean="0"/>
              <a:t>Tại </a:t>
            </a:r>
            <a:r>
              <a:rPr lang="vi-VN" dirty="0" smtClean="0"/>
              <a:t>điểm cuối, Tính độ dài mới </a:t>
            </a:r>
          </a:p>
          <a:p>
            <a:pPr lvl="1"/>
            <a:r>
              <a:rPr lang="vi-VN" dirty="0" smtClean="0"/>
              <a:t>Độ </a:t>
            </a:r>
            <a:r>
              <a:rPr lang="vi-VN" dirty="0" smtClean="0"/>
              <a:t>dài mới = độ dài cũ + 1? </a:t>
            </a:r>
          </a:p>
          <a:p>
            <a:endParaRPr lang="en-US" dirty="0"/>
          </a:p>
        </p:txBody>
      </p:sp>
      <p:sp>
        <p:nvSpPr>
          <p:cNvPr id="3" name="Title 2"/>
          <p:cNvSpPr>
            <a:spLocks noGrp="1"/>
          </p:cNvSpPr>
          <p:nvPr>
            <p:ph type="title"/>
          </p:nvPr>
        </p:nvSpPr>
        <p:spPr/>
        <p:txBody>
          <a:bodyPr/>
          <a:lstStyle/>
          <a:p>
            <a:r>
              <a:rPr lang="en-US" dirty="0" err="1" smtClean="0"/>
              <a:t>Kiểm</a:t>
            </a:r>
            <a:r>
              <a:rPr lang="en-US" dirty="0" smtClean="0"/>
              <a:t> </a:t>
            </a:r>
            <a:r>
              <a:rPr lang="en-US" dirty="0" err="1" smtClean="0"/>
              <a:t>tra</a:t>
            </a:r>
            <a:r>
              <a:rPr lang="en-US" dirty="0" smtClean="0"/>
              <a:t> </a:t>
            </a:r>
            <a:r>
              <a:rPr lang="en-US" dirty="0" err="1" smtClean="0"/>
              <a:t>các</a:t>
            </a:r>
            <a:r>
              <a:rPr lang="en-US" dirty="0" smtClean="0"/>
              <a:t> </a:t>
            </a:r>
            <a:r>
              <a:rPr lang="en-US" dirty="0" err="1" smtClean="0"/>
              <a:t>thuộc</a:t>
            </a:r>
            <a:r>
              <a:rPr lang="en-US" dirty="0" smtClean="0"/>
              <a:t> </a:t>
            </a:r>
            <a:r>
              <a:rPr lang="en-US" dirty="0" err="1" smtClean="0"/>
              <a:t>tính</a:t>
            </a:r>
            <a:r>
              <a:rPr lang="en-US" dirty="0" smtClean="0"/>
              <a:t> </a:t>
            </a:r>
            <a:r>
              <a:rPr lang="en-US" dirty="0" err="1" smtClean="0"/>
              <a:t>lưu</a:t>
            </a:r>
            <a:r>
              <a:rPr lang="en-US" dirty="0" smtClean="0"/>
              <a:t> </a:t>
            </a:r>
            <a:r>
              <a:rPr lang="en-US" dirty="0" err="1" smtClean="0"/>
              <a:t>trữ</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Kiểm</a:t>
            </a:r>
            <a:r>
              <a:rPr lang="en-US" dirty="0" smtClean="0"/>
              <a:t> </a:t>
            </a:r>
            <a:r>
              <a:rPr lang="en-US" dirty="0" err="1" smtClean="0"/>
              <a:t>tra</a:t>
            </a:r>
            <a:r>
              <a:rPr lang="en-US" dirty="0" smtClean="0"/>
              <a:t> </a:t>
            </a:r>
            <a:r>
              <a:rPr lang="en-US" dirty="0" err="1" smtClean="0"/>
              <a:t>giá</a:t>
            </a:r>
            <a:r>
              <a:rPr lang="en-US" dirty="0" smtClean="0"/>
              <a:t> </a:t>
            </a:r>
            <a:r>
              <a:rPr lang="en-US" dirty="0" err="1" smtClean="0"/>
              <a:t>trị</a:t>
            </a:r>
            <a:r>
              <a:rPr lang="en-US" dirty="0" smtClean="0"/>
              <a:t> </a:t>
            </a:r>
            <a:r>
              <a:rPr lang="en-US" dirty="0" err="1" smtClean="0"/>
              <a:t>trả</a:t>
            </a:r>
            <a:r>
              <a:rPr lang="en-US" dirty="0" smtClean="0"/>
              <a:t> </a:t>
            </a:r>
            <a:r>
              <a:rPr lang="en-US" dirty="0" err="1" smtClean="0"/>
              <a:t>về</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152400" y="1524000"/>
            <a:ext cx="8820150" cy="459419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err="1" smtClean="0"/>
              <a:t>Lưu</a:t>
            </a:r>
            <a:r>
              <a:rPr lang="en-US" dirty="0" smtClean="0"/>
              <a:t> ý </a:t>
            </a:r>
            <a:r>
              <a:rPr lang="en-US" dirty="0" err="1" smtClean="0"/>
              <a:t>trong</a:t>
            </a:r>
            <a:r>
              <a:rPr lang="en-US" dirty="0" smtClean="0"/>
              <a:t> C</a:t>
            </a:r>
          </a:p>
          <a:p>
            <a:pPr lvl="1"/>
            <a:r>
              <a:rPr lang="vi-VN" sz="2400" dirty="0" smtClean="0"/>
              <a:t>Không </a:t>
            </a:r>
            <a:r>
              <a:rPr lang="vi-VN" sz="2400" dirty="0" smtClean="0"/>
              <a:t>có cơ chế xử lý exception </a:t>
            </a:r>
            <a:endParaRPr lang="en-US" sz="2400" dirty="0" smtClean="0"/>
          </a:p>
          <a:p>
            <a:pPr lvl="1"/>
            <a:r>
              <a:rPr lang="en-US" sz="2400" dirty="0" err="1" smtClean="0"/>
              <a:t>Hàm</a:t>
            </a:r>
            <a:r>
              <a:rPr lang="en-US" sz="2400" dirty="0" smtClean="0"/>
              <a:t> </a:t>
            </a:r>
            <a:r>
              <a:rPr lang="en-US" sz="2400" dirty="0" err="1" smtClean="0"/>
              <a:t>phát</a:t>
            </a:r>
            <a:r>
              <a:rPr lang="en-US" sz="2400" dirty="0" smtClean="0"/>
              <a:t> </a:t>
            </a:r>
            <a:r>
              <a:rPr lang="en-US" sz="2400" dirty="0" err="1" smtClean="0"/>
              <a:t>hiện</a:t>
            </a:r>
            <a:r>
              <a:rPr lang="en-US" sz="2400" dirty="0" smtClean="0"/>
              <a:t> </a:t>
            </a:r>
            <a:r>
              <a:rPr lang="en-US" sz="2400" dirty="0" err="1" smtClean="0"/>
              <a:t>có</a:t>
            </a:r>
            <a:r>
              <a:rPr lang="en-US" sz="2400" dirty="0" smtClean="0"/>
              <a:t> </a:t>
            </a:r>
            <a:r>
              <a:rPr lang="en-US" sz="2400" dirty="0" err="1" smtClean="0"/>
              <a:t>lỗi</a:t>
            </a:r>
            <a:r>
              <a:rPr lang="en-US" sz="2400" dirty="0" smtClean="0"/>
              <a:t> </a:t>
            </a:r>
            <a:r>
              <a:rPr lang="en-US" sz="2400" dirty="0" err="1" smtClean="0"/>
              <a:t>chủ</a:t>
            </a:r>
            <a:r>
              <a:rPr lang="en-US" sz="2400" dirty="0" smtClean="0"/>
              <a:t> </a:t>
            </a:r>
            <a:r>
              <a:rPr lang="en-US" sz="2400" dirty="0" err="1" smtClean="0"/>
              <a:t>yếu</a:t>
            </a:r>
            <a:r>
              <a:rPr lang="en-US" sz="2400" dirty="0" smtClean="0"/>
              <a:t> </a:t>
            </a:r>
            <a:r>
              <a:rPr lang="en-US" sz="2400" dirty="0" err="1" smtClean="0"/>
              <a:t>thông</a:t>
            </a:r>
            <a:r>
              <a:rPr lang="en-US" sz="2400" dirty="0" smtClean="0"/>
              <a:t> qua </a:t>
            </a:r>
            <a:r>
              <a:rPr lang="en-US" sz="2400" dirty="0" err="1" smtClean="0"/>
              <a:t>giá</a:t>
            </a:r>
            <a:r>
              <a:rPr lang="en-US" sz="2400" dirty="0" smtClean="0"/>
              <a:t> </a:t>
            </a:r>
            <a:r>
              <a:rPr lang="en-US" sz="2400" dirty="0" err="1" smtClean="0"/>
              <a:t>trị</a:t>
            </a:r>
            <a:r>
              <a:rPr lang="en-US" sz="2400" dirty="0" smtClean="0"/>
              <a:t> </a:t>
            </a:r>
            <a:r>
              <a:rPr lang="en-US" sz="2400" dirty="0" err="1" smtClean="0"/>
              <a:t>trả</a:t>
            </a:r>
            <a:r>
              <a:rPr lang="en-US" sz="2400" dirty="0" smtClean="0"/>
              <a:t> </a:t>
            </a:r>
            <a:r>
              <a:rPr lang="en-US" sz="2400" dirty="0" err="1" smtClean="0"/>
              <a:t>về</a:t>
            </a:r>
            <a:r>
              <a:rPr lang="en-US" sz="2400" dirty="0" smtClean="0"/>
              <a:t> </a:t>
            </a:r>
            <a:endParaRPr lang="en-US" sz="2400" dirty="0" smtClean="0"/>
          </a:p>
          <a:p>
            <a:pPr lvl="1"/>
            <a:r>
              <a:rPr lang="vi-VN" sz="2400" dirty="0" smtClean="0"/>
              <a:t>Người </a:t>
            </a:r>
            <a:r>
              <a:rPr lang="vi-VN" sz="2400" dirty="0" smtClean="0"/>
              <a:t>LT thường dễ dàng quên kiểm tra GT trả về </a:t>
            </a:r>
            <a:endParaRPr lang="en-US" sz="2400" dirty="0" smtClean="0"/>
          </a:p>
          <a:p>
            <a:r>
              <a:rPr lang="en-US" dirty="0" err="1" smtClean="0"/>
              <a:t>Trong</a:t>
            </a:r>
            <a:r>
              <a:rPr lang="en-US" dirty="0" smtClean="0"/>
              <a:t> C++</a:t>
            </a:r>
          </a:p>
          <a:p>
            <a:pPr lvl="1"/>
            <a:r>
              <a:rPr lang="vi-VN" sz="2500" dirty="0" smtClean="0"/>
              <a:t>Phương </a:t>
            </a:r>
            <a:r>
              <a:rPr lang="vi-VN" sz="2500" dirty="0" smtClean="0"/>
              <a:t>thức bị phát hiện có lỗi có thể tung ra một “checked exception” </a:t>
            </a:r>
            <a:endParaRPr lang="en-US" sz="2500" dirty="0" smtClean="0"/>
          </a:p>
          <a:p>
            <a:pPr lvl="1"/>
            <a:r>
              <a:rPr lang="en-US" sz="2500" dirty="0" err="1" smtClean="0"/>
              <a:t>Có</a:t>
            </a:r>
            <a:r>
              <a:rPr lang="en-US" sz="2500" dirty="0" smtClean="0"/>
              <a:t> </a:t>
            </a:r>
            <a:r>
              <a:rPr lang="en-US" sz="2500" dirty="0" err="1" smtClean="0"/>
              <a:t>xử</a:t>
            </a:r>
            <a:r>
              <a:rPr lang="en-US" sz="2500" dirty="0" smtClean="0"/>
              <a:t> </a:t>
            </a:r>
            <a:r>
              <a:rPr lang="en-US" sz="2500" dirty="0" err="1" smtClean="0"/>
              <a:t>lý</a:t>
            </a:r>
            <a:r>
              <a:rPr lang="en-US" sz="2500" dirty="0" smtClean="0"/>
              <a:t> </a:t>
            </a:r>
            <a:r>
              <a:rPr lang="en-US" sz="2500" dirty="0" err="1" smtClean="0"/>
              <a:t>ngoại</a:t>
            </a:r>
            <a:r>
              <a:rPr lang="en-US" sz="2500" dirty="0" smtClean="0"/>
              <a:t> </a:t>
            </a:r>
            <a:r>
              <a:rPr lang="en-US" sz="2500" dirty="0" err="1" smtClean="0"/>
              <a:t>lệ</a:t>
            </a:r>
            <a:r>
              <a:rPr lang="en-US" sz="2500" dirty="0" smtClean="0"/>
              <a:t> </a:t>
            </a:r>
          </a:p>
          <a:p>
            <a:pPr lvl="1"/>
            <a:endParaRPr lang="vi-VN" sz="2500" i="1" dirty="0" smtClean="0"/>
          </a:p>
          <a:p>
            <a:pPr lvl="1"/>
            <a:endParaRPr lang="vi-VN" sz="2800" i="1" dirty="0" smtClean="0"/>
          </a:p>
          <a:p>
            <a:pPr lvl="1"/>
            <a:endParaRPr lang="en-US" sz="2800" i="1" dirty="0" smtClean="0"/>
          </a:p>
          <a:p>
            <a:pPr lvl="1"/>
            <a:endParaRPr lang="vi-VN" sz="2500" i="1" dirty="0" smtClean="0"/>
          </a:p>
          <a:p>
            <a:pPr lvl="1"/>
            <a:endParaRPr lang="en-US" dirty="0"/>
          </a:p>
        </p:txBody>
      </p:sp>
      <p:sp>
        <p:nvSpPr>
          <p:cNvPr id="3" name="Title 2"/>
          <p:cNvSpPr>
            <a:spLocks noGrp="1"/>
          </p:cNvSpPr>
          <p:nvPr>
            <p:ph type="title"/>
          </p:nvPr>
        </p:nvSpPr>
        <p:spPr/>
        <p:txBody>
          <a:bodyPr/>
          <a:lstStyle/>
          <a:p>
            <a:r>
              <a:rPr lang="en-US" dirty="0" err="1" smtClean="0"/>
              <a:t>Kiểm</a:t>
            </a:r>
            <a:r>
              <a:rPr lang="en-US" dirty="0" smtClean="0"/>
              <a:t> </a:t>
            </a:r>
            <a:r>
              <a:rPr lang="en-US" dirty="0" err="1" smtClean="0"/>
              <a:t>tra</a:t>
            </a:r>
            <a:r>
              <a:rPr lang="en-US" dirty="0" smtClean="0"/>
              <a:t> </a:t>
            </a:r>
            <a:r>
              <a:rPr lang="en-US" dirty="0" err="1" smtClean="0"/>
              <a:t>giá</a:t>
            </a:r>
            <a:r>
              <a:rPr lang="en-US" dirty="0" smtClean="0"/>
              <a:t> </a:t>
            </a:r>
            <a:r>
              <a:rPr lang="en-US" dirty="0" err="1" smtClean="0"/>
              <a:t>trị</a:t>
            </a:r>
            <a:r>
              <a:rPr lang="en-US" dirty="0" smtClean="0"/>
              <a:t> </a:t>
            </a:r>
            <a:r>
              <a:rPr lang="en-US" dirty="0" err="1" smtClean="0"/>
              <a:t>trả</a:t>
            </a:r>
            <a:r>
              <a:rPr lang="en-US" dirty="0" smtClean="0"/>
              <a:t> </a:t>
            </a:r>
            <a:r>
              <a:rPr lang="en-US" dirty="0" err="1" smtClean="0"/>
              <a:t>về</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Black-Box: Testing chỉ dựa trên việc phân tích các yêu cầu - requirements (unit/component specification, user documentation, v.v.). Còn được gọi là functional testing. </a:t>
            </a:r>
          </a:p>
          <a:p>
            <a:endParaRPr lang="en-US" dirty="0" smtClean="0"/>
          </a:p>
          <a:p>
            <a:r>
              <a:rPr lang="vi-VN" dirty="0" smtClean="0"/>
              <a:t>White-Box: Testing dựa trên việc phân tích các logic bên trong - internal logic (design, code, v.v.). (Nhưng kết quả mong đợi vẫn đến từ requirements.) Còn đc gọi là structural testing. </a:t>
            </a:r>
          </a:p>
          <a:p>
            <a:endParaRPr lang="en-US" dirty="0"/>
          </a:p>
        </p:txBody>
      </p:sp>
      <p:sp>
        <p:nvSpPr>
          <p:cNvPr id="3" name="Title 2"/>
          <p:cNvSpPr>
            <a:spLocks noGrp="1"/>
          </p:cNvSpPr>
          <p:nvPr>
            <p:ph type="title"/>
          </p:nvPr>
        </p:nvSpPr>
        <p:spPr/>
        <p:txBody>
          <a:bodyPr/>
          <a:lstStyle/>
          <a:p>
            <a:r>
              <a:rPr lang="en-US" dirty="0" err="1" smtClean="0"/>
              <a:t>Các</a:t>
            </a:r>
            <a:r>
              <a:rPr lang="en-US" dirty="0" smtClean="0"/>
              <a:t> </a:t>
            </a:r>
            <a:r>
              <a:rPr lang="en-US" dirty="0" err="1" smtClean="0"/>
              <a:t>phương</a:t>
            </a:r>
            <a:r>
              <a:rPr lang="en-US" dirty="0" smtClean="0"/>
              <a:t> </a:t>
            </a:r>
            <a:r>
              <a:rPr lang="en-US" dirty="0" err="1" smtClean="0"/>
              <a:t>pháp</a:t>
            </a:r>
            <a:r>
              <a:rPr lang="en-US" dirty="0" smtClean="0"/>
              <a:t> </a:t>
            </a:r>
            <a:r>
              <a:rPr lang="en-US" dirty="0" err="1" smtClean="0"/>
              <a:t>kiểm</a:t>
            </a:r>
            <a:r>
              <a:rPr lang="en-US" dirty="0" smtClean="0"/>
              <a:t> </a:t>
            </a:r>
            <a:r>
              <a:rPr lang="en-US" dirty="0" err="1" smtClean="0"/>
              <a:t>thử</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endParaRPr lang="en-US" dirty="0" smtClean="0"/>
          </a:p>
          <a:p>
            <a:r>
              <a:rPr lang="en-US" dirty="0" smtClean="0"/>
              <a:t>C</a:t>
            </a:r>
            <a:r>
              <a:rPr lang="vi-VN" dirty="0" smtClean="0"/>
              <a:t>òn </a:t>
            </a:r>
            <a:r>
              <a:rPr lang="vi-VN" dirty="0" smtClean="0"/>
              <a:t>được gọi là clear box testing, glass box testing, transparent box testing, or structural testing, thường thiết kế các trường hợp kiểm thử dựa vào cấu trúc bên trong của phần mềm. </a:t>
            </a:r>
          </a:p>
          <a:p>
            <a:endParaRPr lang="en-US" dirty="0" smtClean="0"/>
          </a:p>
          <a:p>
            <a:r>
              <a:rPr lang="vi-VN" dirty="0" smtClean="0"/>
              <a:t>WBT đòi hỏi kĩ thuật lập trình am hiểu cấu trúc bên trong của phần mềm (các đường, luồng dữ liệu, chức năng, kết quả) </a:t>
            </a:r>
          </a:p>
          <a:p>
            <a:endParaRPr lang="en-US" dirty="0" smtClean="0"/>
          </a:p>
          <a:p>
            <a:r>
              <a:rPr lang="vi-VN" dirty="0" smtClean="0"/>
              <a:t>Phương thức: Chọn các đầu vào và xem các đầu ra </a:t>
            </a:r>
          </a:p>
          <a:p>
            <a:endParaRPr lang="en-US" dirty="0"/>
          </a:p>
        </p:txBody>
      </p:sp>
      <p:sp>
        <p:nvSpPr>
          <p:cNvPr id="3" name="Title 2"/>
          <p:cNvSpPr>
            <a:spLocks noGrp="1"/>
          </p:cNvSpPr>
          <p:nvPr>
            <p:ph type="title"/>
          </p:nvPr>
        </p:nvSpPr>
        <p:spPr/>
        <p:txBody>
          <a:bodyPr/>
          <a:lstStyle/>
          <a:p>
            <a:r>
              <a:rPr lang="en-US" dirty="0" err="1" smtClean="0"/>
              <a:t>Kiểm</a:t>
            </a:r>
            <a:r>
              <a:rPr lang="en-US" dirty="0" smtClean="0"/>
              <a:t> </a:t>
            </a:r>
            <a:r>
              <a:rPr lang="en-US" dirty="0" err="1" smtClean="0"/>
              <a:t>thử</a:t>
            </a:r>
            <a:r>
              <a:rPr lang="en-US" dirty="0" smtClean="0"/>
              <a:t> White-box (</a:t>
            </a:r>
            <a:r>
              <a:rPr lang="en-US" dirty="0" err="1" smtClean="0"/>
              <a:t>WBT</a:t>
            </a:r>
            <a:r>
              <a:rPr lang="en-US" dirty="0" smtClean="0"/>
              <a:t>)</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Phụ </a:t>
            </a:r>
            <a:r>
              <a:rPr lang="vi-VN" dirty="0" smtClean="0"/>
              <a:t>thuộc vào các cài đặt hiện tại của hệ thống và của phần mềm, nếu có sự thay đổi thì các bài test cũng cần thay đổi theo. </a:t>
            </a:r>
          </a:p>
          <a:p>
            <a:endParaRPr lang="en-US" dirty="0" smtClean="0"/>
          </a:p>
          <a:p>
            <a:r>
              <a:rPr lang="vi-VN" dirty="0" smtClean="0"/>
              <a:t>Được </a:t>
            </a:r>
            <a:r>
              <a:rPr lang="vi-VN" dirty="0" smtClean="0"/>
              <a:t>ứng dụng trong các kiểm tra ở cấp độ mô đun (điển hình), tích hợp (có khả năng) và hệ thống của quá trình test phần mềm </a:t>
            </a:r>
          </a:p>
          <a:p>
            <a:endParaRPr lang="en-US" dirty="0" smtClean="0"/>
          </a:p>
          <a:p>
            <a:endParaRPr lang="en-US" dirty="0"/>
          </a:p>
        </p:txBody>
      </p:sp>
      <p:sp>
        <p:nvSpPr>
          <p:cNvPr id="3" name="Title 2"/>
          <p:cNvSpPr>
            <a:spLocks noGrp="1"/>
          </p:cNvSpPr>
          <p:nvPr>
            <p:ph type="title"/>
          </p:nvPr>
        </p:nvSpPr>
        <p:spPr/>
        <p:txBody>
          <a:bodyPr/>
          <a:lstStyle/>
          <a:p>
            <a:r>
              <a:rPr lang="en-US" dirty="0" err="1" smtClean="0"/>
              <a:t>Đặc</a:t>
            </a:r>
            <a:r>
              <a:rPr lang="en-US" dirty="0" smtClean="0"/>
              <a:t> </a:t>
            </a:r>
            <a:r>
              <a:rPr lang="en-US" dirty="0" err="1" smtClean="0"/>
              <a:t>điểm</a:t>
            </a:r>
            <a:r>
              <a:rPr lang="en-US" dirty="0" smtClean="0"/>
              <a:t> </a:t>
            </a:r>
            <a:r>
              <a:rPr lang="en-US" dirty="0" err="1" smtClean="0"/>
              <a:t>của</a:t>
            </a:r>
            <a:r>
              <a:rPr lang="en-US" dirty="0" smtClean="0"/>
              <a:t> </a:t>
            </a:r>
            <a:r>
              <a:rPr lang="en-US" dirty="0" err="1" smtClean="0"/>
              <a:t>WBT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err="1" smtClean="0"/>
              <a:t>Kiểm</a:t>
            </a:r>
            <a:r>
              <a:rPr lang="en-US" dirty="0" smtClean="0"/>
              <a:t> </a:t>
            </a:r>
            <a:r>
              <a:rPr lang="en-US" dirty="0" err="1" smtClean="0"/>
              <a:t>soát</a:t>
            </a:r>
            <a:r>
              <a:rPr lang="en-US" dirty="0" smtClean="0"/>
              <a:t> </a:t>
            </a:r>
            <a:r>
              <a:rPr lang="en-US" dirty="0" err="1" smtClean="0"/>
              <a:t>lỗi</a:t>
            </a:r>
            <a:r>
              <a:rPr lang="en-US" dirty="0" smtClean="0"/>
              <a:t> </a:t>
            </a:r>
            <a:r>
              <a:rPr lang="en-US" dirty="0" err="1" smtClean="0"/>
              <a:t>có</a:t>
            </a:r>
            <a:r>
              <a:rPr lang="en-US" dirty="0" smtClean="0"/>
              <a:t> </a:t>
            </a:r>
            <a:r>
              <a:rPr lang="en-US" dirty="0" err="1" smtClean="0"/>
              <a:t>thể</a:t>
            </a:r>
            <a:r>
              <a:rPr lang="en-US" dirty="0" smtClean="0"/>
              <a:t> </a:t>
            </a:r>
            <a:r>
              <a:rPr lang="en-US" dirty="0" err="1" smtClean="0"/>
              <a:t>xảy</a:t>
            </a:r>
            <a:r>
              <a:rPr lang="en-US" dirty="0" smtClean="0"/>
              <a:t> </a:t>
            </a:r>
            <a:r>
              <a:rPr lang="en-US" dirty="0" err="1" smtClean="0"/>
              <a:t>ra</a:t>
            </a:r>
            <a:endParaRPr lang="en-US" dirty="0" smtClean="0"/>
          </a:p>
          <a:p>
            <a:pPr lvl="1"/>
            <a:r>
              <a:rPr lang="en-US" sz="2400" dirty="0" smtClean="0"/>
              <a:t>Error </a:t>
            </a:r>
            <a:r>
              <a:rPr lang="en-US" sz="2400" dirty="0" smtClean="0"/>
              <a:t>handling: </a:t>
            </a:r>
            <a:r>
              <a:rPr lang="en-US" sz="2400" dirty="0" err="1" smtClean="0"/>
              <a:t>xử</a:t>
            </a:r>
            <a:r>
              <a:rPr lang="en-US" sz="2400" dirty="0" smtClean="0"/>
              <a:t> </a:t>
            </a:r>
            <a:r>
              <a:rPr lang="en-US" sz="2400" dirty="0" err="1" smtClean="0"/>
              <a:t>lý</a:t>
            </a:r>
            <a:r>
              <a:rPr lang="en-US" sz="2400" dirty="0" smtClean="0"/>
              <a:t> </a:t>
            </a:r>
            <a:r>
              <a:rPr lang="en-US" sz="2400" dirty="0" err="1" smtClean="0"/>
              <a:t>các</a:t>
            </a:r>
            <a:r>
              <a:rPr lang="en-US" sz="2400" dirty="0" smtClean="0"/>
              <a:t> </a:t>
            </a:r>
            <a:r>
              <a:rPr lang="en-US" sz="2400" dirty="0" err="1" smtClean="0"/>
              <a:t>lỗi</a:t>
            </a:r>
            <a:r>
              <a:rPr lang="en-US" sz="2400" dirty="0" smtClean="0"/>
              <a:t> </a:t>
            </a:r>
            <a:r>
              <a:rPr lang="en-US" sz="2400" dirty="0" err="1" smtClean="0"/>
              <a:t>mà</a:t>
            </a:r>
            <a:r>
              <a:rPr lang="en-US" sz="2400" dirty="0" smtClean="0"/>
              <a:t> </a:t>
            </a:r>
            <a:r>
              <a:rPr lang="en-US" sz="2400" dirty="0" err="1" smtClean="0"/>
              <a:t>ta</a:t>
            </a:r>
            <a:r>
              <a:rPr lang="en-US" sz="2400" dirty="0" smtClean="0"/>
              <a:t> </a:t>
            </a:r>
            <a:r>
              <a:rPr lang="en-US" sz="2400" dirty="0" err="1" smtClean="0"/>
              <a:t>dự</a:t>
            </a:r>
            <a:r>
              <a:rPr lang="en-US" sz="2400" dirty="0" smtClean="0"/>
              <a:t> </a:t>
            </a:r>
            <a:r>
              <a:rPr lang="en-US" sz="2400" dirty="0" err="1" smtClean="0"/>
              <a:t>kiến</a:t>
            </a:r>
            <a:r>
              <a:rPr lang="en-US" sz="2400" dirty="0" smtClean="0"/>
              <a:t> </a:t>
            </a:r>
            <a:r>
              <a:rPr lang="en-US" sz="2400" dirty="0" err="1" smtClean="0"/>
              <a:t>sẽ</a:t>
            </a:r>
            <a:r>
              <a:rPr lang="en-US" sz="2400" dirty="0" smtClean="0"/>
              <a:t> </a:t>
            </a:r>
            <a:r>
              <a:rPr lang="en-US" sz="2400" dirty="0" err="1" smtClean="0"/>
              <a:t>xảy</a:t>
            </a:r>
            <a:r>
              <a:rPr lang="en-US" sz="2400" dirty="0" smtClean="0"/>
              <a:t> </a:t>
            </a:r>
            <a:r>
              <a:rPr lang="en-US" sz="2400" dirty="0" err="1" smtClean="0"/>
              <a:t>ra</a:t>
            </a:r>
            <a:r>
              <a:rPr lang="en-US" sz="2400" dirty="0" smtClean="0"/>
              <a:t> </a:t>
            </a:r>
            <a:endParaRPr lang="en-US" sz="2400" dirty="0" smtClean="0"/>
          </a:p>
          <a:p>
            <a:r>
              <a:rPr lang="en-US" dirty="0" err="1" smtClean="0"/>
              <a:t>Lập</a:t>
            </a:r>
            <a:r>
              <a:rPr lang="en-US" dirty="0" smtClean="0"/>
              <a:t> </a:t>
            </a:r>
            <a:r>
              <a:rPr lang="en-US" dirty="0" err="1" smtClean="0"/>
              <a:t>trình</a:t>
            </a:r>
            <a:r>
              <a:rPr lang="en-US" dirty="0" smtClean="0"/>
              <a:t> </a:t>
            </a:r>
            <a:r>
              <a:rPr lang="en-US" dirty="0" err="1" smtClean="0"/>
              <a:t>phòng</a:t>
            </a:r>
            <a:r>
              <a:rPr lang="en-US" dirty="0" smtClean="0"/>
              <a:t> </a:t>
            </a:r>
            <a:r>
              <a:rPr lang="en-US" dirty="0" err="1" smtClean="0"/>
              <a:t>ngừa</a:t>
            </a:r>
            <a:r>
              <a:rPr lang="en-US" dirty="0" smtClean="0"/>
              <a:t> </a:t>
            </a:r>
            <a:r>
              <a:rPr lang="en-US" dirty="0" err="1" smtClean="0"/>
              <a:t>có</a:t>
            </a:r>
            <a:r>
              <a:rPr lang="en-US" dirty="0" smtClean="0"/>
              <a:t> </a:t>
            </a:r>
            <a:r>
              <a:rPr lang="en-US" dirty="0" err="1" smtClean="0"/>
              <a:t>thể</a:t>
            </a:r>
            <a:r>
              <a:rPr lang="en-US" dirty="0" smtClean="0"/>
              <a:t> </a:t>
            </a:r>
            <a:r>
              <a:rPr lang="en-US" dirty="0" err="1" smtClean="0"/>
              <a:t>trả</a:t>
            </a:r>
            <a:r>
              <a:rPr lang="en-US" dirty="0" smtClean="0"/>
              <a:t> </a:t>
            </a:r>
            <a:r>
              <a:rPr lang="en-US" dirty="0" err="1" smtClean="0"/>
              <a:t>về</a:t>
            </a:r>
            <a:r>
              <a:rPr lang="en-US" dirty="0" smtClean="0"/>
              <a:t>: </a:t>
            </a:r>
            <a:endParaRPr lang="en-US" dirty="0" smtClean="0"/>
          </a:p>
          <a:p>
            <a:pPr lvl="1"/>
            <a:r>
              <a:rPr lang="en-US" sz="2400" dirty="0" err="1" smtClean="0"/>
              <a:t>Một</a:t>
            </a:r>
            <a:r>
              <a:rPr lang="en-US" sz="2400" dirty="0" smtClean="0"/>
              <a:t> </a:t>
            </a:r>
            <a:r>
              <a:rPr lang="en-US" sz="2400" dirty="0" err="1" smtClean="0"/>
              <a:t>giá</a:t>
            </a:r>
            <a:r>
              <a:rPr lang="en-US" sz="2400" dirty="0" smtClean="0"/>
              <a:t> </a:t>
            </a:r>
            <a:r>
              <a:rPr lang="en-US" sz="2400" dirty="0" err="1" smtClean="0"/>
              <a:t>trị</a:t>
            </a:r>
            <a:r>
              <a:rPr lang="en-US" sz="2400" dirty="0" smtClean="0"/>
              <a:t> </a:t>
            </a:r>
            <a:r>
              <a:rPr lang="en-US" sz="2400" dirty="0" err="1" smtClean="0"/>
              <a:t>trung</a:t>
            </a:r>
            <a:r>
              <a:rPr lang="en-US" sz="2400" dirty="0" smtClean="0"/>
              <a:t> </a:t>
            </a:r>
            <a:r>
              <a:rPr lang="en-US" sz="2400" dirty="0" err="1" smtClean="0"/>
              <a:t>lập</a:t>
            </a:r>
            <a:r>
              <a:rPr lang="en-US" sz="2400" dirty="0" smtClean="0"/>
              <a:t> </a:t>
            </a:r>
          </a:p>
          <a:p>
            <a:pPr lvl="1"/>
            <a:r>
              <a:rPr lang="vi-VN" sz="2400" dirty="0" smtClean="0"/>
              <a:t>thay thế đoạn tiếp theo của dữ liệu hợp lệ </a:t>
            </a:r>
            <a:endParaRPr lang="en-US" sz="2400" dirty="0" smtClean="0"/>
          </a:p>
          <a:p>
            <a:pPr lvl="1"/>
            <a:r>
              <a:rPr lang="vi-VN" sz="2400" dirty="0" smtClean="0"/>
              <a:t>trả về cùng giá trị như lần trước </a:t>
            </a:r>
            <a:endParaRPr lang="en-US" sz="2400" dirty="0" smtClean="0"/>
          </a:p>
          <a:p>
            <a:pPr lvl="1"/>
            <a:r>
              <a:rPr lang="en-US" sz="2400" dirty="0" err="1" smtClean="0"/>
              <a:t>thay</a:t>
            </a:r>
            <a:r>
              <a:rPr lang="en-US" sz="2400" dirty="0" smtClean="0"/>
              <a:t> </a:t>
            </a:r>
            <a:r>
              <a:rPr lang="en-US" sz="2400" dirty="0" err="1" smtClean="0"/>
              <a:t>thế</a:t>
            </a:r>
            <a:r>
              <a:rPr lang="en-US" sz="2400" dirty="0" smtClean="0"/>
              <a:t> </a:t>
            </a:r>
            <a:r>
              <a:rPr lang="en-US" sz="2400" dirty="0" err="1" smtClean="0"/>
              <a:t>giá</a:t>
            </a:r>
            <a:r>
              <a:rPr lang="en-US" sz="2400" dirty="0" smtClean="0"/>
              <a:t> </a:t>
            </a:r>
            <a:r>
              <a:rPr lang="en-US" sz="2400" dirty="0" err="1" smtClean="0"/>
              <a:t>trị</a:t>
            </a:r>
            <a:r>
              <a:rPr lang="en-US" sz="2400" dirty="0" smtClean="0"/>
              <a:t> </a:t>
            </a:r>
            <a:r>
              <a:rPr lang="en-US" sz="2400" dirty="0" err="1" smtClean="0"/>
              <a:t>hợp</a:t>
            </a:r>
            <a:r>
              <a:rPr lang="en-US" sz="2400" dirty="0" smtClean="0"/>
              <a:t> </a:t>
            </a:r>
            <a:r>
              <a:rPr lang="en-US" sz="2400" dirty="0" err="1" smtClean="0"/>
              <a:t>lệ</a:t>
            </a:r>
            <a:r>
              <a:rPr lang="en-US" sz="2400" dirty="0" smtClean="0"/>
              <a:t> </a:t>
            </a:r>
            <a:r>
              <a:rPr lang="en-US" sz="2400" dirty="0" err="1" smtClean="0"/>
              <a:t>gần</a:t>
            </a:r>
            <a:r>
              <a:rPr lang="en-US" sz="2400" dirty="0" smtClean="0"/>
              <a:t> </a:t>
            </a:r>
            <a:r>
              <a:rPr lang="en-US" sz="2400" dirty="0" err="1" smtClean="0"/>
              <a:t>nhất</a:t>
            </a:r>
            <a:r>
              <a:rPr lang="en-US" sz="2400" dirty="0" smtClean="0"/>
              <a:t> </a:t>
            </a:r>
          </a:p>
          <a:p>
            <a:pPr lvl="1"/>
            <a:r>
              <a:rPr lang="en-US" sz="2400" dirty="0" err="1" smtClean="0"/>
              <a:t>ghi</a:t>
            </a:r>
            <a:r>
              <a:rPr lang="en-US" sz="2400" dirty="0" smtClean="0"/>
              <a:t> </a:t>
            </a:r>
            <a:r>
              <a:rPr lang="en-US" sz="2400" dirty="0" err="1" smtClean="0"/>
              <a:t>vết</a:t>
            </a:r>
            <a:r>
              <a:rPr lang="en-US" sz="2400" dirty="0" smtClean="0"/>
              <a:t> </a:t>
            </a:r>
            <a:r>
              <a:rPr lang="en-US" sz="2400" dirty="0" err="1" smtClean="0"/>
              <a:t>một</a:t>
            </a:r>
            <a:r>
              <a:rPr lang="en-US" sz="2400" dirty="0" smtClean="0"/>
              <a:t> </a:t>
            </a:r>
            <a:r>
              <a:rPr lang="en-US" sz="2400" dirty="0" err="1" smtClean="0"/>
              <a:t>cảnh</a:t>
            </a:r>
            <a:r>
              <a:rPr lang="en-US" sz="2400" dirty="0" smtClean="0"/>
              <a:t> </a:t>
            </a:r>
            <a:r>
              <a:rPr lang="en-US" sz="2400" dirty="0" err="1" smtClean="0"/>
              <a:t>báo</a:t>
            </a:r>
            <a:r>
              <a:rPr lang="en-US" sz="2400" dirty="0" smtClean="0"/>
              <a:t> </a:t>
            </a:r>
            <a:r>
              <a:rPr lang="en-US" sz="2400" dirty="0" err="1" smtClean="0"/>
              <a:t>vào</a:t>
            </a:r>
            <a:r>
              <a:rPr lang="en-US" sz="2400" dirty="0" smtClean="0"/>
              <a:t> </a:t>
            </a:r>
            <a:r>
              <a:rPr lang="en-US" sz="2400" dirty="0" err="1" smtClean="0"/>
              <a:t>tệp</a:t>
            </a:r>
            <a:r>
              <a:rPr lang="en-US" sz="2400" dirty="0" smtClean="0"/>
              <a:t> </a:t>
            </a:r>
          </a:p>
          <a:p>
            <a:pPr lvl="1"/>
            <a:r>
              <a:rPr lang="en-US" sz="2400" dirty="0" err="1" smtClean="0"/>
              <a:t>trả</a:t>
            </a:r>
            <a:r>
              <a:rPr lang="en-US" sz="2400" dirty="0" smtClean="0"/>
              <a:t> </a:t>
            </a:r>
            <a:r>
              <a:rPr lang="en-US" sz="2400" dirty="0" err="1" smtClean="0"/>
              <a:t>về</a:t>
            </a:r>
            <a:r>
              <a:rPr lang="en-US" sz="2400" dirty="0" smtClean="0"/>
              <a:t> </a:t>
            </a:r>
            <a:r>
              <a:rPr lang="en-US" sz="2400" dirty="0" err="1" smtClean="0"/>
              <a:t>một</a:t>
            </a:r>
            <a:r>
              <a:rPr lang="en-US" sz="2400" dirty="0" smtClean="0"/>
              <a:t> </a:t>
            </a:r>
            <a:r>
              <a:rPr lang="en-US" sz="2400" dirty="0" err="1" smtClean="0"/>
              <a:t>mã</a:t>
            </a:r>
            <a:r>
              <a:rPr lang="en-US" sz="2400" dirty="0" smtClean="0"/>
              <a:t> </a:t>
            </a:r>
            <a:r>
              <a:rPr lang="en-US" sz="2400" dirty="0" err="1" smtClean="0"/>
              <a:t>lỗi</a:t>
            </a:r>
            <a:r>
              <a:rPr lang="en-US" sz="2400" dirty="0" smtClean="0"/>
              <a:t> </a:t>
            </a:r>
          </a:p>
          <a:p>
            <a:pPr lvl="1"/>
            <a:r>
              <a:rPr lang="vi-VN" sz="2400" dirty="0" smtClean="0"/>
              <a:t>gọi một thủ tục hay đối tượng xử lý </a:t>
            </a:r>
          </a:p>
          <a:p>
            <a:pPr lvl="1"/>
            <a:endParaRPr lang="en-US" sz="2800" i="1" dirty="0" smtClean="0"/>
          </a:p>
          <a:p>
            <a:pPr lvl="1"/>
            <a:endParaRPr lang="vi-VN" sz="2800" i="1" dirty="0" smtClean="0"/>
          </a:p>
          <a:p>
            <a:pPr lvl="1"/>
            <a:endParaRPr lang="vi-VN" sz="2800" i="1" dirty="0" smtClean="0"/>
          </a:p>
          <a:p>
            <a:pPr lvl="1"/>
            <a:endParaRPr lang="en-US" sz="2400" dirty="0" smtClean="0"/>
          </a:p>
          <a:p>
            <a:pPr lvl="1"/>
            <a:endParaRPr lang="en-US" sz="2500" i="1" dirty="0" smtClean="0"/>
          </a:p>
          <a:p>
            <a:pPr lvl="1"/>
            <a:endParaRPr lang="en-US" sz="2500" dirty="0" smtClean="0"/>
          </a:p>
          <a:p>
            <a:endParaRPr lang="en-US" sz="2800" dirty="0" smtClean="0"/>
          </a:p>
          <a:p>
            <a:pPr lvl="1"/>
            <a:endParaRPr lang="en-US" sz="2500" dirty="0" smtClean="0"/>
          </a:p>
          <a:p>
            <a:pPr lvl="1"/>
            <a:endParaRPr lang="en-US" dirty="0"/>
          </a:p>
        </p:txBody>
      </p:sp>
      <p:sp>
        <p:nvSpPr>
          <p:cNvPr id="3" name="Title 2"/>
          <p:cNvSpPr>
            <a:spLocks noGrp="1"/>
          </p:cNvSpPr>
          <p:nvPr>
            <p:ph type="title"/>
          </p:nvPr>
        </p:nvSpPr>
        <p:spPr/>
        <p:txBody>
          <a:bodyPr/>
          <a:lstStyle/>
          <a:p>
            <a:r>
              <a:rPr lang="en-US" dirty="0" err="1" smtClean="0"/>
              <a:t>Lập</a:t>
            </a:r>
            <a:r>
              <a:rPr lang="en-US" dirty="0" smtClean="0"/>
              <a:t> </a:t>
            </a:r>
            <a:r>
              <a:rPr lang="en-US" dirty="0" err="1" smtClean="0"/>
              <a:t>trình</a:t>
            </a:r>
            <a:r>
              <a:rPr lang="en-US" dirty="0" smtClean="0"/>
              <a:t> </a:t>
            </a:r>
            <a:r>
              <a:rPr lang="en-US" dirty="0" err="1" smtClean="0"/>
              <a:t>phòng</a:t>
            </a:r>
            <a:r>
              <a:rPr lang="en-US" dirty="0" smtClean="0"/>
              <a:t> </a:t>
            </a:r>
            <a:r>
              <a:rPr lang="en-US" dirty="0" err="1" smtClean="0"/>
              <a:t>ngừa</a:t>
            </a:r>
            <a:r>
              <a:rPr lang="en-US" dirty="0" smtClean="0"/>
              <a:t>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Black-box </a:t>
            </a:r>
            <a:r>
              <a:rPr lang="vi-VN" dirty="0" smtClean="0"/>
              <a:t>testing sử dụng mô tả bên ngoài của phần mềm để kiểm thử, ,bao gồm các đặc tả (specifications), yêu cầu (requirements) và thiết kế (design). </a:t>
            </a:r>
            <a:endParaRPr lang="en-US" dirty="0" smtClean="0"/>
          </a:p>
          <a:p>
            <a:r>
              <a:rPr lang="en-US" dirty="0" err="1" smtClean="0"/>
              <a:t>Không</a:t>
            </a:r>
            <a:r>
              <a:rPr lang="en-US" dirty="0" smtClean="0"/>
              <a:t> </a:t>
            </a:r>
            <a:r>
              <a:rPr lang="en-US" dirty="0" err="1" smtClean="0"/>
              <a:t>có</a:t>
            </a:r>
            <a:r>
              <a:rPr lang="en-US" dirty="0" smtClean="0"/>
              <a:t> </a:t>
            </a:r>
            <a:r>
              <a:rPr lang="en-US" dirty="0" err="1" smtClean="0"/>
              <a:t>sự</a:t>
            </a:r>
            <a:r>
              <a:rPr lang="en-US" dirty="0" smtClean="0"/>
              <a:t> </a:t>
            </a:r>
            <a:r>
              <a:rPr lang="en-US" dirty="0" err="1" smtClean="0"/>
              <a:t>hiểu</a:t>
            </a:r>
            <a:r>
              <a:rPr lang="en-US" dirty="0" smtClean="0"/>
              <a:t> </a:t>
            </a:r>
            <a:r>
              <a:rPr lang="en-US" dirty="0" err="1" smtClean="0"/>
              <a:t>biết</a:t>
            </a:r>
            <a:r>
              <a:rPr lang="en-US" dirty="0" smtClean="0"/>
              <a:t> </a:t>
            </a:r>
            <a:r>
              <a:rPr lang="en-US" dirty="0" err="1" smtClean="0"/>
              <a:t>cấu</a:t>
            </a:r>
            <a:r>
              <a:rPr lang="en-US" dirty="0" smtClean="0"/>
              <a:t> </a:t>
            </a:r>
            <a:r>
              <a:rPr lang="en-US" dirty="0" err="1" smtClean="0"/>
              <a:t>trúc</a:t>
            </a:r>
            <a:r>
              <a:rPr lang="en-US" dirty="0" smtClean="0"/>
              <a:t> </a:t>
            </a:r>
            <a:r>
              <a:rPr lang="en-US" dirty="0" err="1" smtClean="0"/>
              <a:t>bên</a:t>
            </a:r>
            <a:r>
              <a:rPr lang="en-US" dirty="0" smtClean="0"/>
              <a:t> </a:t>
            </a:r>
            <a:r>
              <a:rPr lang="en-US" dirty="0" err="1" smtClean="0"/>
              <a:t>trong</a:t>
            </a:r>
            <a:r>
              <a:rPr lang="en-US" dirty="0" smtClean="0"/>
              <a:t> </a:t>
            </a:r>
            <a:r>
              <a:rPr lang="en-US" dirty="0" err="1" smtClean="0"/>
              <a:t>của</a:t>
            </a:r>
            <a:r>
              <a:rPr lang="en-US" dirty="0" smtClean="0"/>
              <a:t> </a:t>
            </a:r>
            <a:r>
              <a:rPr lang="en-US" dirty="0" err="1" smtClean="0"/>
              <a:t>phần</a:t>
            </a:r>
            <a:r>
              <a:rPr lang="en-US" dirty="0" smtClean="0"/>
              <a:t> </a:t>
            </a:r>
            <a:r>
              <a:rPr lang="en-US" dirty="0" err="1" smtClean="0"/>
              <a:t>mềm</a:t>
            </a:r>
            <a:r>
              <a:rPr lang="en-US" dirty="0" smtClean="0"/>
              <a:t> </a:t>
            </a:r>
            <a:endParaRPr lang="en-US" dirty="0" smtClean="0"/>
          </a:p>
          <a:p>
            <a:r>
              <a:rPr lang="en-US" dirty="0" smtClean="0"/>
              <a:t>C</a:t>
            </a:r>
            <a:r>
              <a:rPr lang="vi-VN" dirty="0" smtClean="0"/>
              <a:t>ác </a:t>
            </a:r>
            <a:r>
              <a:rPr lang="vi-VN" dirty="0" smtClean="0"/>
              <a:t>dạng đầu vào có dạng hàm hoặc không, hợp lệ và không không hợp lệ và biết trước đầu hợp lệ và không không hợp lệ và biết trước đầu ra </a:t>
            </a:r>
            <a:endParaRPr lang="en-US" dirty="0" smtClean="0"/>
          </a:p>
          <a:p>
            <a:r>
              <a:rPr lang="vi-VN" dirty="0" smtClean="0"/>
              <a:t>Được </a:t>
            </a:r>
            <a:r>
              <a:rPr lang="vi-VN" dirty="0" smtClean="0"/>
              <a:t>sử dụng để kiểm thử phần mềm tại mức: mô đun, tích hợp, hàm, hệ thống và chấp nhận. </a:t>
            </a:r>
          </a:p>
          <a:p>
            <a:endParaRPr lang="vi-VN" dirty="0" smtClean="0"/>
          </a:p>
          <a:p>
            <a:endParaRPr lang="en-US" dirty="0" smtClean="0"/>
          </a:p>
          <a:p>
            <a:endParaRPr lang="vi-VN" dirty="0" smtClean="0"/>
          </a:p>
          <a:p>
            <a:endParaRPr lang="en-US" dirty="0"/>
          </a:p>
        </p:txBody>
      </p:sp>
      <p:sp>
        <p:nvSpPr>
          <p:cNvPr id="3" name="Title 2"/>
          <p:cNvSpPr>
            <a:spLocks noGrp="1"/>
          </p:cNvSpPr>
          <p:nvPr>
            <p:ph type="title"/>
          </p:nvPr>
        </p:nvSpPr>
        <p:spPr/>
        <p:txBody>
          <a:bodyPr/>
          <a:lstStyle/>
          <a:p>
            <a:r>
              <a:rPr lang="en-US" dirty="0" err="1" smtClean="0"/>
              <a:t>Kiểm</a:t>
            </a:r>
            <a:r>
              <a:rPr lang="en-US" dirty="0" smtClean="0"/>
              <a:t> </a:t>
            </a:r>
            <a:r>
              <a:rPr lang="en-US" dirty="0" err="1" smtClean="0"/>
              <a:t>thử</a:t>
            </a:r>
            <a:r>
              <a:rPr lang="en-US" dirty="0" smtClean="0"/>
              <a:t> Black-box (</a:t>
            </a:r>
            <a:r>
              <a:rPr lang="en-US" dirty="0" err="1" smtClean="0"/>
              <a:t>BBT</a:t>
            </a:r>
            <a:r>
              <a:rPr lang="en-US" dirty="0" smtClean="0"/>
              <a:t>)</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Ưu </a:t>
            </a:r>
            <a:r>
              <a:rPr lang="vi-VN" dirty="0" smtClean="0"/>
              <a:t>điểm của kiểm thử hộp đen là khả năng đơn giản hoá kiểm thử tại các mức độ được đánh giá là khó kiểm thử </a:t>
            </a:r>
            <a:endParaRPr lang="en-US" dirty="0" smtClean="0"/>
          </a:p>
          <a:p>
            <a:endParaRPr lang="en-US" dirty="0" smtClean="0"/>
          </a:p>
          <a:p>
            <a:endParaRPr lang="en-US" dirty="0" smtClean="0"/>
          </a:p>
          <a:p>
            <a:endParaRPr lang="en-US" dirty="0" smtClean="0"/>
          </a:p>
          <a:p>
            <a:r>
              <a:rPr lang="vi-VN" dirty="0" smtClean="0"/>
              <a:t>Nhược điểm là khó đánh giá còn bộ giá trị nào chưa được kiểm thử hay không </a:t>
            </a:r>
          </a:p>
          <a:p>
            <a:endParaRPr lang="vi-VN" dirty="0" smtClean="0"/>
          </a:p>
          <a:p>
            <a:endParaRPr lang="en-US" dirty="0"/>
          </a:p>
        </p:txBody>
      </p:sp>
      <p:sp>
        <p:nvSpPr>
          <p:cNvPr id="3" name="Title 2"/>
          <p:cNvSpPr>
            <a:spLocks noGrp="1"/>
          </p:cNvSpPr>
          <p:nvPr>
            <p:ph type="title"/>
          </p:nvPr>
        </p:nvSpPr>
        <p:spPr/>
        <p:txBody>
          <a:bodyPr/>
          <a:lstStyle/>
          <a:p>
            <a:r>
              <a:rPr lang="en-US" dirty="0" err="1" smtClean="0"/>
              <a:t>Đặc</a:t>
            </a:r>
            <a:r>
              <a:rPr lang="en-US" dirty="0" smtClean="0"/>
              <a:t> </a:t>
            </a:r>
            <a:r>
              <a:rPr lang="en-US" dirty="0" err="1" smtClean="0"/>
              <a:t>điểm</a:t>
            </a:r>
            <a:r>
              <a:rPr lang="en-US" dirty="0" smtClean="0"/>
              <a:t> </a:t>
            </a:r>
            <a:r>
              <a:rPr lang="en-US" dirty="0" err="1" smtClean="0"/>
              <a:t>kiểm</a:t>
            </a:r>
            <a:r>
              <a:rPr lang="en-US" dirty="0" smtClean="0"/>
              <a:t> </a:t>
            </a:r>
            <a:r>
              <a:rPr lang="en-US" dirty="0" err="1" smtClean="0"/>
              <a:t>thử</a:t>
            </a:r>
            <a:r>
              <a:rPr lang="en-US" dirty="0" smtClean="0"/>
              <a:t> </a:t>
            </a:r>
            <a:r>
              <a:rPr lang="en-US" dirty="0" err="1" smtClean="0"/>
              <a:t>BBT</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smtClean="0"/>
              <a:t>Programmers </a:t>
            </a:r>
          </a:p>
          <a:p>
            <a:pPr lvl="1"/>
            <a:r>
              <a:rPr lang="en-US" sz="2000" dirty="0" smtClean="0"/>
              <a:t>White-box </a:t>
            </a:r>
            <a:r>
              <a:rPr lang="en-US" sz="2000" dirty="0" smtClean="0"/>
              <a:t>testing </a:t>
            </a:r>
            <a:endParaRPr lang="en-US" sz="2000" dirty="0" smtClean="0"/>
          </a:p>
          <a:p>
            <a:pPr lvl="1"/>
            <a:r>
              <a:rPr lang="vi-VN" sz="2000" dirty="0" smtClean="0"/>
              <a:t>Ưu </a:t>
            </a:r>
            <a:r>
              <a:rPr lang="vi-VN" sz="2000" dirty="0" smtClean="0"/>
              <a:t>điểm: Người triển khai nắm rõ mọi luồng dữ liệu </a:t>
            </a:r>
          </a:p>
          <a:p>
            <a:pPr lvl="1"/>
            <a:r>
              <a:rPr lang="en-US" sz="2000" dirty="0" smtClean="0"/>
              <a:t>N</a:t>
            </a:r>
            <a:r>
              <a:rPr lang="vi-VN" sz="2000" dirty="0" smtClean="0"/>
              <a:t>hược</a:t>
            </a:r>
            <a:r>
              <a:rPr lang="en-US" sz="2000" dirty="0" smtClean="0"/>
              <a:t> </a:t>
            </a:r>
            <a:r>
              <a:rPr lang="en-US" sz="2000" dirty="0" err="1" smtClean="0"/>
              <a:t>điểm</a:t>
            </a:r>
            <a:r>
              <a:rPr lang="vi-VN" sz="2000" dirty="0" smtClean="0"/>
              <a:t>: </a:t>
            </a:r>
            <a:r>
              <a:rPr lang="vi-VN" sz="2000" dirty="0" smtClean="0"/>
              <a:t>Bị ảnh hưởng bởi cách thức code đc thiết kê/viết </a:t>
            </a:r>
            <a:endParaRPr lang="en-US" sz="2000" dirty="0" smtClean="0"/>
          </a:p>
          <a:p>
            <a:r>
              <a:rPr lang="en-US" dirty="0" smtClean="0"/>
              <a:t>Quality Assurance (QA) engineers </a:t>
            </a:r>
          </a:p>
          <a:p>
            <a:pPr lvl="1"/>
            <a:r>
              <a:rPr lang="en-US" sz="2000" dirty="0" smtClean="0"/>
              <a:t>Black-box testing </a:t>
            </a:r>
          </a:p>
          <a:p>
            <a:pPr lvl="1"/>
            <a:r>
              <a:rPr lang="en-US" sz="2000" dirty="0" smtClean="0"/>
              <a:t>Pros: </a:t>
            </a:r>
            <a:r>
              <a:rPr lang="en-US" sz="2000" dirty="0" err="1" smtClean="0"/>
              <a:t>Không</a:t>
            </a:r>
            <a:r>
              <a:rPr lang="en-US" sz="2000" dirty="0" smtClean="0"/>
              <a:t> </a:t>
            </a:r>
            <a:r>
              <a:rPr lang="en-US" sz="2000" dirty="0" err="1" smtClean="0"/>
              <a:t>có</a:t>
            </a:r>
            <a:r>
              <a:rPr lang="en-US" sz="2000" dirty="0" smtClean="0"/>
              <a:t> </a:t>
            </a:r>
            <a:r>
              <a:rPr lang="en-US" sz="2000" dirty="0" err="1" smtClean="0"/>
              <a:t>khái</a:t>
            </a:r>
            <a:r>
              <a:rPr lang="en-US" sz="2000" dirty="0" smtClean="0"/>
              <a:t> </a:t>
            </a:r>
            <a:r>
              <a:rPr lang="en-US" sz="2000" dirty="0" err="1" smtClean="0"/>
              <a:t>niệm</a:t>
            </a:r>
            <a:r>
              <a:rPr lang="en-US" sz="2000" dirty="0" smtClean="0"/>
              <a:t> </a:t>
            </a:r>
            <a:r>
              <a:rPr lang="en-US" sz="2000" dirty="0" err="1" smtClean="0"/>
              <a:t>về</a:t>
            </a:r>
            <a:r>
              <a:rPr lang="en-US" sz="2000" dirty="0" smtClean="0"/>
              <a:t> implementation </a:t>
            </a:r>
          </a:p>
          <a:p>
            <a:pPr lvl="1"/>
            <a:r>
              <a:rPr lang="en-US" sz="2000" dirty="0" smtClean="0"/>
              <a:t>Cons: </a:t>
            </a:r>
            <a:r>
              <a:rPr lang="en-US" sz="2000" dirty="0" err="1" smtClean="0"/>
              <a:t>Không</a:t>
            </a:r>
            <a:r>
              <a:rPr lang="en-US" sz="2000" dirty="0" smtClean="0"/>
              <a:t> </a:t>
            </a:r>
            <a:r>
              <a:rPr lang="en-US" sz="2000" dirty="0" err="1" smtClean="0"/>
              <a:t>muốn</a:t>
            </a:r>
            <a:r>
              <a:rPr lang="en-US" sz="2000" dirty="0" smtClean="0"/>
              <a:t> test </a:t>
            </a:r>
            <a:r>
              <a:rPr lang="en-US" sz="2000" dirty="0" err="1" smtClean="0"/>
              <a:t>mọi</a:t>
            </a:r>
            <a:r>
              <a:rPr lang="en-US" sz="2000" dirty="0" smtClean="0"/>
              <a:t> logical paths </a:t>
            </a:r>
          </a:p>
          <a:p>
            <a:r>
              <a:rPr lang="en-US" dirty="0" smtClean="0"/>
              <a:t>Customers </a:t>
            </a:r>
          </a:p>
          <a:p>
            <a:pPr lvl="1"/>
            <a:r>
              <a:rPr lang="en-US" sz="2000" dirty="0" smtClean="0"/>
              <a:t>Field </a:t>
            </a:r>
            <a:r>
              <a:rPr lang="en-US" sz="2000" dirty="0" smtClean="0"/>
              <a:t>testing </a:t>
            </a:r>
            <a:endParaRPr lang="en-US" sz="2000" dirty="0" smtClean="0"/>
          </a:p>
          <a:p>
            <a:pPr lvl="1"/>
            <a:r>
              <a:rPr lang="en-US" sz="2000" dirty="0" smtClean="0"/>
              <a:t>P</a:t>
            </a:r>
            <a:r>
              <a:rPr lang="vi-VN" sz="2000" dirty="0" smtClean="0"/>
              <a:t>ros</a:t>
            </a:r>
            <a:r>
              <a:rPr lang="vi-VN" sz="2000" dirty="0" smtClean="0"/>
              <a:t>: Có các cách sử dụng chương trình bất ngờ;dễ gây lỗi </a:t>
            </a:r>
            <a:endParaRPr lang="en-US" sz="2000" dirty="0" smtClean="0"/>
          </a:p>
          <a:p>
            <a:pPr lvl="1"/>
            <a:r>
              <a:rPr lang="vi-VN" sz="2000" dirty="0" smtClean="0"/>
              <a:t>Cons</a:t>
            </a:r>
            <a:r>
              <a:rPr lang="vi-VN" sz="2000" dirty="0" smtClean="0"/>
              <a:t>: Không đủ trường hợp; khách hàng không thích tham gia vào quá trình test ; </a:t>
            </a:r>
          </a:p>
          <a:p>
            <a:pPr lvl="1"/>
            <a:endParaRPr lang="en-US" sz="2500" i="1" dirty="0" smtClean="0"/>
          </a:p>
          <a:p>
            <a:pPr lvl="1"/>
            <a:endParaRPr lang="en-US" sz="2500" i="1" dirty="0" smtClean="0"/>
          </a:p>
          <a:p>
            <a:pPr lvl="1"/>
            <a:endParaRPr lang="en-US" sz="2500" i="1" dirty="0" smtClean="0"/>
          </a:p>
          <a:p>
            <a:pPr lvl="1"/>
            <a:endParaRPr lang="en-US" sz="2500" i="1" dirty="0" smtClean="0"/>
          </a:p>
          <a:p>
            <a:pPr lvl="1"/>
            <a:endParaRPr lang="en-US" sz="2500" dirty="0" smtClean="0"/>
          </a:p>
          <a:p>
            <a:endParaRPr lang="vi-VN" sz="2800" i="1" dirty="0" smtClean="0"/>
          </a:p>
          <a:p>
            <a:pPr lvl="1"/>
            <a:endParaRPr lang="en-US" sz="2500" i="1"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err="1" smtClean="0"/>
              <a:t>Các</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kiểm</a:t>
            </a:r>
            <a:r>
              <a:rPr lang="en-US" dirty="0" smtClean="0"/>
              <a:t> </a:t>
            </a:r>
            <a:r>
              <a:rPr lang="en-US" dirty="0" err="1" smtClean="0"/>
              <a:t>thử</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Unit</a:t>
            </a:r>
            <a:r>
              <a:rPr lang="vi-VN" dirty="0" smtClean="0"/>
              <a:t>: testing các mẫu công việc nhỏ nhất của lập trình viên để có thể lập kế hoạch và theo dõi hợp lý (vd : function, procedure, module, object class,…) </a:t>
            </a:r>
            <a:endParaRPr lang="en-US" dirty="0" smtClean="0"/>
          </a:p>
          <a:p>
            <a:r>
              <a:rPr lang="en-US" dirty="0" smtClean="0"/>
              <a:t>Component</a:t>
            </a:r>
            <a:r>
              <a:rPr lang="en-US" dirty="0" smtClean="0"/>
              <a:t>: testing 1 </a:t>
            </a:r>
            <a:r>
              <a:rPr lang="en-US" dirty="0" err="1" smtClean="0"/>
              <a:t>tập</a:t>
            </a:r>
            <a:r>
              <a:rPr lang="en-US" dirty="0" smtClean="0"/>
              <a:t> </a:t>
            </a:r>
            <a:r>
              <a:rPr lang="en-US" dirty="0" err="1" smtClean="0"/>
              <a:t>hợp</a:t>
            </a:r>
            <a:r>
              <a:rPr lang="en-US" dirty="0" smtClean="0"/>
              <a:t> </a:t>
            </a:r>
            <a:r>
              <a:rPr lang="en-US" dirty="0" err="1" smtClean="0"/>
              <a:t>các</a:t>
            </a:r>
            <a:r>
              <a:rPr lang="en-US" dirty="0" smtClean="0"/>
              <a:t> units </a:t>
            </a:r>
            <a:r>
              <a:rPr lang="en-US" dirty="0" err="1" smtClean="0"/>
              <a:t>tạo</a:t>
            </a:r>
            <a:r>
              <a:rPr lang="en-US" dirty="0" smtClean="0"/>
              <a:t> </a:t>
            </a:r>
            <a:r>
              <a:rPr lang="en-US" dirty="0" err="1" smtClean="0"/>
              <a:t>thành</a:t>
            </a:r>
            <a:r>
              <a:rPr lang="en-US" dirty="0" smtClean="0"/>
              <a:t> 1 </a:t>
            </a:r>
            <a:r>
              <a:rPr lang="en-US" dirty="0" err="1" smtClean="0"/>
              <a:t>thành</a:t>
            </a:r>
            <a:r>
              <a:rPr lang="en-US" dirty="0" smtClean="0"/>
              <a:t> </a:t>
            </a:r>
            <a:r>
              <a:rPr lang="en-US" dirty="0" err="1" smtClean="0"/>
              <a:t>phần</a:t>
            </a:r>
            <a:r>
              <a:rPr lang="en-US" dirty="0" smtClean="0"/>
              <a:t> (</a:t>
            </a:r>
            <a:r>
              <a:rPr lang="en-US" dirty="0" err="1" smtClean="0"/>
              <a:t>vd</a:t>
            </a:r>
            <a:r>
              <a:rPr lang="en-US" dirty="0" smtClean="0"/>
              <a:t>: program, package, task, interacting object classes,…) </a:t>
            </a:r>
            <a:endParaRPr lang="en-US" dirty="0" smtClean="0"/>
          </a:p>
          <a:p>
            <a:r>
              <a:rPr lang="en-US" dirty="0" smtClean="0"/>
              <a:t>Product</a:t>
            </a:r>
            <a:r>
              <a:rPr lang="en-US" dirty="0" smtClean="0"/>
              <a:t>: testing </a:t>
            </a:r>
            <a:r>
              <a:rPr lang="en-US" dirty="0" err="1" smtClean="0"/>
              <a:t>các</a:t>
            </a:r>
            <a:r>
              <a:rPr lang="en-US" dirty="0" smtClean="0"/>
              <a:t> </a:t>
            </a:r>
            <a:r>
              <a:rPr lang="en-US" dirty="0" err="1" smtClean="0"/>
              <a:t>thành</a:t>
            </a:r>
            <a:r>
              <a:rPr lang="en-US" dirty="0" smtClean="0"/>
              <a:t> </a:t>
            </a:r>
            <a:r>
              <a:rPr lang="en-US" dirty="0" err="1" smtClean="0"/>
              <a:t>phần</a:t>
            </a:r>
            <a:r>
              <a:rPr lang="en-US" dirty="0" smtClean="0"/>
              <a:t> </a:t>
            </a:r>
            <a:r>
              <a:rPr lang="en-US" dirty="0" err="1" smtClean="0"/>
              <a:t>tạo</a:t>
            </a:r>
            <a:r>
              <a:rPr lang="en-US" dirty="0" smtClean="0"/>
              <a:t> </a:t>
            </a:r>
            <a:r>
              <a:rPr lang="en-US" dirty="0" err="1" smtClean="0"/>
              <a:t>thành</a:t>
            </a:r>
            <a:r>
              <a:rPr lang="en-US" dirty="0" smtClean="0"/>
              <a:t> 1 </a:t>
            </a:r>
            <a:r>
              <a:rPr lang="en-US" dirty="0" err="1" smtClean="0"/>
              <a:t>sản</a:t>
            </a:r>
            <a:r>
              <a:rPr lang="en-US" dirty="0" smtClean="0"/>
              <a:t> </a:t>
            </a:r>
            <a:r>
              <a:rPr lang="en-US" dirty="0" err="1" smtClean="0"/>
              <a:t>phẩm</a:t>
            </a:r>
            <a:r>
              <a:rPr lang="en-US" dirty="0" smtClean="0"/>
              <a:t> (subsystem, application,…) </a:t>
            </a:r>
            <a:endParaRPr lang="en-US" dirty="0" smtClean="0"/>
          </a:p>
          <a:p>
            <a:r>
              <a:rPr lang="en-US" dirty="0" smtClean="0"/>
              <a:t>System</a:t>
            </a:r>
            <a:r>
              <a:rPr lang="en-US" dirty="0" smtClean="0"/>
              <a:t>: testing </a:t>
            </a:r>
            <a:r>
              <a:rPr lang="en-US" dirty="0" err="1" smtClean="0"/>
              <a:t>toàn</a:t>
            </a:r>
            <a:r>
              <a:rPr lang="en-US" dirty="0" smtClean="0"/>
              <a:t> </a:t>
            </a:r>
            <a:r>
              <a:rPr lang="en-US" dirty="0" err="1" smtClean="0"/>
              <a:t>bộ</a:t>
            </a:r>
            <a:r>
              <a:rPr lang="en-US" dirty="0" smtClean="0"/>
              <a:t> </a:t>
            </a:r>
            <a:r>
              <a:rPr lang="en-US" dirty="0" err="1" smtClean="0"/>
              <a:t>hệ</a:t>
            </a:r>
            <a:r>
              <a:rPr lang="en-US" dirty="0" smtClean="0"/>
              <a:t> </a:t>
            </a:r>
            <a:r>
              <a:rPr lang="en-US" dirty="0" err="1" smtClean="0"/>
              <a:t>thống</a:t>
            </a:r>
            <a:r>
              <a:rPr lang="en-US" dirty="0" smtClean="0"/>
              <a:t> </a:t>
            </a:r>
            <a:endParaRPr lang="en-US" dirty="0" smtClean="0"/>
          </a:p>
          <a:p>
            <a:r>
              <a:rPr lang="vi-VN" dirty="0" smtClean="0"/>
              <a:t>Testing </a:t>
            </a:r>
            <a:r>
              <a:rPr lang="vi-VN" dirty="0" smtClean="0"/>
              <a:t>thường </a:t>
            </a:r>
            <a:endParaRPr lang="en-US" dirty="0" smtClean="0"/>
          </a:p>
          <a:p>
            <a:pPr lvl="1"/>
            <a:endParaRPr lang="vi-VN" dirty="0" smtClean="0"/>
          </a:p>
          <a:p>
            <a:endParaRPr lang="en-US" dirty="0" smtClean="0"/>
          </a:p>
          <a:p>
            <a:endParaRPr lang="en-US" dirty="0" smtClean="0"/>
          </a:p>
          <a:p>
            <a:endParaRPr lang="en-US" dirty="0" smtClean="0"/>
          </a:p>
          <a:p>
            <a:endParaRPr lang="vi-VN" dirty="0" smtClean="0"/>
          </a:p>
          <a:p>
            <a:endParaRPr lang="en-US" dirty="0"/>
          </a:p>
        </p:txBody>
      </p:sp>
      <p:sp>
        <p:nvSpPr>
          <p:cNvPr id="3" name="Title 2"/>
          <p:cNvSpPr>
            <a:spLocks noGrp="1"/>
          </p:cNvSpPr>
          <p:nvPr>
            <p:ph type="title"/>
          </p:nvPr>
        </p:nvSpPr>
        <p:spPr/>
        <p:txBody>
          <a:bodyPr/>
          <a:lstStyle/>
          <a:p>
            <a:r>
              <a:rPr lang="en-US" dirty="0" err="1" smtClean="0"/>
              <a:t>Các</a:t>
            </a:r>
            <a:r>
              <a:rPr lang="en-US" dirty="0" smtClean="0"/>
              <a:t> </a:t>
            </a:r>
            <a:r>
              <a:rPr lang="en-US" dirty="0" err="1" smtClean="0"/>
              <a:t>mức</a:t>
            </a:r>
            <a:r>
              <a:rPr lang="en-US" dirty="0" smtClean="0"/>
              <a:t> </a:t>
            </a:r>
            <a:r>
              <a:rPr lang="en-US" dirty="0" err="1" smtClean="0"/>
              <a:t>độ</a:t>
            </a:r>
            <a:r>
              <a:rPr lang="en-US" dirty="0" smtClean="0"/>
              <a:t> </a:t>
            </a:r>
            <a:r>
              <a:rPr lang="en-US" dirty="0" err="1" smtClean="0"/>
              <a:t>kiểm</a:t>
            </a:r>
            <a:r>
              <a:rPr lang="en-US" dirty="0" smtClean="0"/>
              <a:t> </a:t>
            </a:r>
            <a:r>
              <a:rPr lang="en-US" dirty="0" err="1" smtClean="0"/>
              <a:t>thử</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 </a:t>
            </a:r>
            <a:r>
              <a:rPr lang="en-US" dirty="0" err="1" smtClean="0"/>
              <a:t>phí</a:t>
            </a:r>
            <a:r>
              <a:rPr lang="en-US" dirty="0" smtClean="0"/>
              <a:t> </a:t>
            </a:r>
            <a:r>
              <a:rPr lang="en-US" dirty="0" err="1" smtClean="0"/>
              <a:t>cho</a:t>
            </a:r>
            <a:r>
              <a:rPr lang="en-US" dirty="0" smtClean="0"/>
              <a:t> </a:t>
            </a:r>
            <a:r>
              <a:rPr lang="en-US" dirty="0" err="1" smtClean="0"/>
              <a:t>kiểm</a:t>
            </a:r>
            <a:r>
              <a:rPr lang="en-US" dirty="0" smtClean="0"/>
              <a:t> </a:t>
            </a:r>
            <a:r>
              <a:rPr lang="en-US" dirty="0" err="1" smtClean="0"/>
              <a:t>thử</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19050" y="1295400"/>
            <a:ext cx="9124950" cy="49888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b="1" dirty="0" smtClean="0"/>
              <a:t>Nội dung các bài tập (làm việc theo nhóm)</a:t>
            </a:r>
            <a:endParaRPr lang="en-US" b="1" dirty="0" smtClean="0"/>
          </a:p>
          <a:p>
            <a:pPr lvl="1"/>
            <a:r>
              <a:rPr lang="vi-VN" sz="2100" dirty="0" smtClean="0">
                <a:solidFill>
                  <a:srgbClr val="FF0000"/>
                </a:solidFill>
              </a:rPr>
              <a:t>Bài tập 1. Phân tích bài toán lập trình</a:t>
            </a:r>
            <a:endParaRPr lang="en-US" sz="2100" dirty="0" smtClean="0">
              <a:solidFill>
                <a:srgbClr val="FF0000"/>
              </a:solidFill>
            </a:endParaRPr>
          </a:p>
          <a:p>
            <a:pPr lvl="1"/>
            <a:r>
              <a:rPr lang="vi-VN" sz="2100" dirty="0" smtClean="0"/>
              <a:t>Bài tập 2. Xây dựng và hàm/thủ tục</a:t>
            </a:r>
            <a:endParaRPr lang="en-US" sz="2100" dirty="0" smtClean="0"/>
          </a:p>
          <a:p>
            <a:pPr lvl="1"/>
            <a:r>
              <a:rPr lang="vi-VN" sz="2100" dirty="0" smtClean="0"/>
              <a:t>Bài tập 3. Lập kế hoạch và thử nghiệm bẫy lỗi và lập trình phòng ngừa</a:t>
            </a:r>
            <a:endParaRPr lang="en-US" sz="2100" dirty="0" smtClean="0"/>
          </a:p>
          <a:p>
            <a:pPr lvl="1"/>
            <a:r>
              <a:rPr lang="vi-VN" sz="2100" dirty="0" smtClean="0"/>
              <a:t>Bài tập 4. Lập kế hoạch và thực hiện kỹ thuật kiểm thử cho bài toán </a:t>
            </a:r>
            <a:endParaRPr lang="en-US" sz="2100" dirty="0" smtClean="0"/>
          </a:p>
          <a:p>
            <a:pPr lvl="1"/>
            <a:r>
              <a:rPr lang="vi-VN" sz="2100" dirty="0" smtClean="0"/>
              <a:t>Bài tập 5. Lập kế hoạch và thực hiện gỡ rối. </a:t>
            </a:r>
            <a:endParaRPr lang="en-US" sz="2100" dirty="0" smtClean="0"/>
          </a:p>
          <a:p>
            <a:pPr lvl="1"/>
            <a:r>
              <a:rPr lang="vi-VN" sz="2100" dirty="0" smtClean="0"/>
              <a:t>Bài tập 6. Thử nghiệm các chức năng của chương trình. Lập tài liệu cho chương trình</a:t>
            </a:r>
            <a:endParaRPr lang="en-US" sz="2100" dirty="0" smtClean="0"/>
          </a:p>
          <a:p>
            <a:pPr lvl="1"/>
            <a:r>
              <a:rPr lang="vi-VN" sz="2100" dirty="0" smtClean="0"/>
              <a:t>Bài tập 7. Viết báo cáo môn học</a:t>
            </a:r>
            <a:endParaRPr lang="en-US" sz="2100" dirty="0" smtClean="0"/>
          </a:p>
          <a:p>
            <a:endParaRPr lang="en-US" dirty="0"/>
          </a:p>
        </p:txBody>
      </p:sp>
      <p:sp>
        <p:nvSpPr>
          <p:cNvPr id="3" name="Title 2"/>
          <p:cNvSpPr>
            <a:spLocks noGrp="1"/>
          </p:cNvSpPr>
          <p:nvPr>
            <p:ph type="title"/>
          </p:nvPr>
        </p:nvSpPr>
        <p:spPr/>
        <p:txBody>
          <a:bodyPr/>
          <a:lstStyle/>
          <a:p>
            <a:r>
              <a:rPr lang="en-US" dirty="0" err="1" smtClean="0"/>
              <a:t>Bài</a:t>
            </a:r>
            <a:r>
              <a:rPr lang="en-US" dirty="0" smtClean="0"/>
              <a:t> </a:t>
            </a:r>
            <a:r>
              <a:rPr lang="en-US" dirty="0" err="1" smtClean="0"/>
              <a:t>tập</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Đôi </a:t>
            </a:r>
            <a:r>
              <a:rPr lang="vi-VN" dirty="0" smtClean="0"/>
              <a:t>khi, để loại bỏ một lỗi nhỏ, lại rất tốn kém </a:t>
            </a:r>
            <a:endParaRPr lang="en-US" dirty="0" smtClean="0"/>
          </a:p>
          <a:p>
            <a:pPr lvl="1"/>
            <a:r>
              <a:rPr lang="vi-VN" sz="1800" i="1" dirty="0" smtClean="0"/>
              <a:t>Nếu </a:t>
            </a:r>
            <a:r>
              <a:rPr lang="vi-VN" sz="1800" i="1" dirty="0" smtClean="0"/>
              <a:t>lỗi đó chắc chắn không ảnh hưởng đến mục đích cơ bản của ứng dụng, không làm chương trình bị treo, hoặc làm sai lệch kết quả chính, người ta có thể bỏ qua, mà không cố sửa để có thể gặp phải các nguy cơ khác. </a:t>
            </a:r>
          </a:p>
          <a:p>
            <a:pPr lvl="1"/>
            <a:endParaRPr lang="en-US" dirty="0" smtClean="0"/>
          </a:p>
          <a:p>
            <a:r>
              <a:rPr lang="vi-VN" dirty="0" smtClean="0"/>
              <a:t>Phần </a:t>
            </a:r>
            <a:r>
              <a:rPr lang="vi-VN" dirty="0" smtClean="0"/>
              <a:t>mềm “chịu lỗi”?: Phần mềm sống chung với lỗi, để đảm bảo tính liên tục, ổn định </a:t>
            </a:r>
            <a:endParaRPr lang="en-US" dirty="0" smtClean="0"/>
          </a:p>
          <a:p>
            <a:endParaRPr lang="en-US" dirty="0" smtClean="0"/>
          </a:p>
          <a:p>
            <a:r>
              <a:rPr lang="en-US" dirty="0" err="1" smtClean="0">
                <a:solidFill>
                  <a:srgbClr val="FF0000"/>
                </a:solidFill>
              </a:rPr>
              <a:t>Thực</a:t>
            </a:r>
            <a:r>
              <a:rPr lang="en-US" dirty="0" smtClean="0">
                <a:solidFill>
                  <a:srgbClr val="FF0000"/>
                </a:solidFill>
              </a:rPr>
              <a:t> </a:t>
            </a:r>
            <a:r>
              <a:rPr lang="en-US" dirty="0" err="1" smtClean="0">
                <a:solidFill>
                  <a:srgbClr val="FF0000"/>
                </a:solidFill>
              </a:rPr>
              <a:t>tế</a:t>
            </a:r>
            <a:r>
              <a:rPr lang="en-US" dirty="0" smtClean="0">
                <a:solidFill>
                  <a:srgbClr val="FF0000"/>
                </a:solidFill>
              </a:rPr>
              <a:t>, </a:t>
            </a:r>
            <a:r>
              <a:rPr lang="vi-VN" dirty="0" smtClean="0">
                <a:solidFill>
                  <a:srgbClr val="FF0000"/>
                </a:solidFill>
              </a:rPr>
              <a:t>loại </a:t>
            </a:r>
            <a:r>
              <a:rPr lang="vi-VN" dirty="0" smtClean="0">
                <a:solidFill>
                  <a:srgbClr val="FF0000"/>
                </a:solidFill>
              </a:rPr>
              <a:t>bỏ một lỗi nhỏ, lại rất tốn kém </a:t>
            </a:r>
            <a:r>
              <a:rPr lang="en-US" dirty="0" smtClean="0">
                <a:solidFill>
                  <a:srgbClr val="FF0000"/>
                </a:solidFill>
                <a:sym typeface="Wingdings" pitchFamily="2" charset="2"/>
              </a:rPr>
              <a:t> </a:t>
            </a:r>
            <a:r>
              <a:rPr lang="en-US" dirty="0" err="1" smtClean="0">
                <a:solidFill>
                  <a:srgbClr val="FF0000"/>
                </a:solidFill>
                <a:sym typeface="Wingdings" pitchFamily="2" charset="2"/>
              </a:rPr>
              <a:t>không</a:t>
            </a:r>
            <a:r>
              <a:rPr lang="en-US" dirty="0" smtClean="0">
                <a:solidFill>
                  <a:srgbClr val="FF0000"/>
                </a:solidFill>
                <a:sym typeface="Wingdings" pitchFamily="2" charset="2"/>
              </a:rPr>
              <a:t> </a:t>
            </a:r>
            <a:r>
              <a:rPr lang="en-US" dirty="0" err="1" smtClean="0">
                <a:solidFill>
                  <a:srgbClr val="FF0000"/>
                </a:solidFill>
                <a:sym typeface="Wingdings" pitchFamily="2" charset="2"/>
              </a:rPr>
              <a:t>nhất</a:t>
            </a:r>
            <a:r>
              <a:rPr lang="en-US" dirty="0" smtClean="0">
                <a:solidFill>
                  <a:srgbClr val="FF0000"/>
                </a:solidFill>
                <a:sym typeface="Wingdings" pitchFamily="2" charset="2"/>
              </a:rPr>
              <a:t> </a:t>
            </a:r>
            <a:r>
              <a:rPr lang="en-US" dirty="0" err="1" smtClean="0">
                <a:solidFill>
                  <a:srgbClr val="FF0000"/>
                </a:solidFill>
                <a:sym typeface="Wingdings" pitchFamily="2" charset="2"/>
              </a:rPr>
              <a:t>thiết</a:t>
            </a:r>
            <a:r>
              <a:rPr lang="en-US" dirty="0" smtClean="0">
                <a:solidFill>
                  <a:srgbClr val="FF0000"/>
                </a:solidFill>
                <a:sym typeface="Wingdings" pitchFamily="2" charset="2"/>
              </a:rPr>
              <a:t> </a:t>
            </a:r>
            <a:r>
              <a:rPr lang="en-US" dirty="0" err="1" smtClean="0">
                <a:solidFill>
                  <a:srgbClr val="FF0000"/>
                </a:solidFill>
                <a:sym typeface="Wingdings" pitchFamily="2" charset="2"/>
              </a:rPr>
              <a:t>phải</a:t>
            </a:r>
            <a:r>
              <a:rPr lang="en-US" dirty="0" smtClean="0">
                <a:solidFill>
                  <a:srgbClr val="FF0000"/>
                </a:solidFill>
                <a:sym typeface="Wingdings" pitchFamily="2" charset="2"/>
              </a:rPr>
              <a:t> </a:t>
            </a:r>
            <a:r>
              <a:rPr lang="en-US" dirty="0" err="1" smtClean="0">
                <a:solidFill>
                  <a:srgbClr val="FF0000"/>
                </a:solidFill>
                <a:sym typeface="Wingdings" pitchFamily="2" charset="2"/>
              </a:rPr>
              <a:t>loại</a:t>
            </a:r>
            <a:r>
              <a:rPr lang="en-US" dirty="0" smtClean="0">
                <a:solidFill>
                  <a:srgbClr val="FF0000"/>
                </a:solidFill>
                <a:sym typeface="Wingdings" pitchFamily="2" charset="2"/>
              </a:rPr>
              <a:t> </a:t>
            </a:r>
            <a:r>
              <a:rPr lang="en-US" dirty="0" err="1" smtClean="0">
                <a:solidFill>
                  <a:srgbClr val="FF0000"/>
                </a:solidFill>
                <a:sym typeface="Wingdings" pitchFamily="2" charset="2"/>
              </a:rPr>
              <a:t>bỏ</a:t>
            </a:r>
            <a:r>
              <a:rPr lang="en-US" dirty="0" smtClean="0">
                <a:solidFill>
                  <a:srgbClr val="FF0000"/>
                </a:solidFill>
                <a:sym typeface="Wingdings" pitchFamily="2" charset="2"/>
              </a:rPr>
              <a:t> </a:t>
            </a:r>
            <a:r>
              <a:rPr lang="en-US" dirty="0" err="1" smtClean="0">
                <a:solidFill>
                  <a:srgbClr val="FF0000"/>
                </a:solidFill>
                <a:sym typeface="Wingdings" pitchFamily="2" charset="2"/>
              </a:rPr>
              <a:t>hết</a:t>
            </a:r>
            <a:r>
              <a:rPr lang="en-US" dirty="0" smtClean="0">
                <a:solidFill>
                  <a:srgbClr val="FF0000"/>
                </a:solidFill>
                <a:sym typeface="Wingdings" pitchFamily="2" charset="2"/>
              </a:rPr>
              <a:t> </a:t>
            </a:r>
            <a:r>
              <a:rPr lang="en-US" dirty="0" err="1" smtClean="0">
                <a:solidFill>
                  <a:srgbClr val="FF0000"/>
                </a:solidFill>
                <a:sym typeface="Wingdings" pitchFamily="2" charset="2"/>
              </a:rPr>
              <a:t>lỗi</a:t>
            </a:r>
            <a:endParaRPr lang="vi-VN" dirty="0" smtClean="0">
              <a:solidFill>
                <a:srgbClr val="FF0000"/>
              </a:solidFill>
            </a:endParaRPr>
          </a:p>
          <a:p>
            <a:endParaRPr lang="vi-VN" dirty="0" smtClean="0"/>
          </a:p>
          <a:p>
            <a:endParaRPr lang="vi-VN" dirty="0" smtClean="0"/>
          </a:p>
          <a:p>
            <a:endParaRPr lang="en-US" dirty="0"/>
          </a:p>
        </p:txBody>
      </p:sp>
      <p:sp>
        <p:nvSpPr>
          <p:cNvPr id="3" name="Title 2"/>
          <p:cNvSpPr>
            <a:spLocks noGrp="1"/>
          </p:cNvSpPr>
          <p:nvPr>
            <p:ph type="title"/>
          </p:nvPr>
        </p:nvSpPr>
        <p:spPr/>
        <p:txBody>
          <a:bodyPr/>
          <a:lstStyle/>
          <a:p>
            <a:r>
              <a:rPr lang="en-US" dirty="0" smtClean="0"/>
              <a:t>2. </a:t>
            </a:r>
            <a:r>
              <a:rPr lang="en-US" dirty="0" err="1" smtClean="0"/>
              <a:t>Lập</a:t>
            </a:r>
            <a:r>
              <a:rPr lang="en-US" dirty="0" smtClean="0"/>
              <a:t> </a:t>
            </a:r>
            <a:r>
              <a:rPr lang="en-US" dirty="0" err="1" smtClean="0"/>
              <a:t>trình</a:t>
            </a:r>
            <a:r>
              <a:rPr lang="en-US" dirty="0" smtClean="0"/>
              <a:t> </a:t>
            </a:r>
            <a:r>
              <a:rPr lang="en-US" dirty="0" err="1" smtClean="0"/>
              <a:t>phòng</a:t>
            </a:r>
            <a:r>
              <a:rPr lang="en-US" dirty="0" smtClean="0"/>
              <a:t> </a:t>
            </a:r>
            <a:r>
              <a:rPr lang="en-US" dirty="0" err="1" smtClean="0"/>
              <a:t>ngừa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en-US" dirty="0" err="1" smtClean="0"/>
              <a:t>Phòng</a:t>
            </a:r>
            <a:r>
              <a:rPr lang="en-US" dirty="0" smtClean="0"/>
              <a:t> </a:t>
            </a:r>
            <a:r>
              <a:rPr lang="en-US" dirty="0" err="1" smtClean="0"/>
              <a:t>ngừa</a:t>
            </a:r>
            <a:r>
              <a:rPr lang="en-US" dirty="0" smtClean="0"/>
              <a:t> </a:t>
            </a:r>
            <a:r>
              <a:rPr lang="en-US" dirty="0" err="1" smtClean="0"/>
              <a:t>sai</a:t>
            </a:r>
            <a:r>
              <a:rPr lang="en-US" dirty="0" smtClean="0"/>
              <a:t> </a:t>
            </a:r>
            <a:r>
              <a:rPr lang="en-US" dirty="0" err="1" smtClean="0"/>
              <a:t>sót</a:t>
            </a:r>
            <a:r>
              <a:rPr lang="en-US" dirty="0" smtClean="0"/>
              <a:t> </a:t>
            </a:r>
            <a:r>
              <a:rPr lang="en-US" dirty="0" err="1" smtClean="0"/>
              <a:t>về</a:t>
            </a:r>
            <a:r>
              <a:rPr lang="en-US" dirty="0" smtClean="0"/>
              <a:t> </a:t>
            </a:r>
            <a:r>
              <a:rPr lang="en-US" dirty="0" err="1" smtClean="0"/>
              <a:t>dữ</a:t>
            </a:r>
            <a:r>
              <a:rPr lang="en-US" dirty="0" smtClean="0"/>
              <a:t> </a:t>
            </a:r>
            <a:r>
              <a:rPr lang="en-US" dirty="0" err="1" smtClean="0"/>
              <a:t>liệu</a:t>
            </a:r>
            <a:endParaRPr lang="en-US" dirty="0" smtClean="0"/>
          </a:p>
          <a:p>
            <a:pPr lvl="1"/>
            <a:r>
              <a:rPr lang="vi-VN" dirty="0" smtClean="0"/>
              <a:t>Kiểm </a:t>
            </a:r>
            <a:r>
              <a:rPr lang="vi-VN" dirty="0" smtClean="0"/>
              <a:t>tra tham số đầu vào, điều kiện biên, tràn số...</a:t>
            </a:r>
            <a:endParaRPr lang="en-US" dirty="0"/>
          </a:p>
        </p:txBody>
      </p:sp>
      <p:sp>
        <p:nvSpPr>
          <p:cNvPr id="3" name="Title 2"/>
          <p:cNvSpPr>
            <a:spLocks noGrp="1"/>
          </p:cNvSpPr>
          <p:nvPr>
            <p:ph type="title"/>
          </p:nvPr>
        </p:nvSpPr>
        <p:spPr/>
        <p:txBody>
          <a:bodyPr/>
          <a:lstStyle/>
          <a:p>
            <a:r>
              <a:rPr lang="en-US" dirty="0" smtClean="0"/>
              <a:t>2. </a:t>
            </a:r>
            <a:r>
              <a:rPr lang="en-US" dirty="0" err="1" smtClean="0"/>
              <a:t>Lập</a:t>
            </a:r>
            <a:r>
              <a:rPr lang="en-US" dirty="0" smtClean="0"/>
              <a:t> </a:t>
            </a:r>
            <a:r>
              <a:rPr lang="en-US" dirty="0" err="1" smtClean="0"/>
              <a:t>trình</a:t>
            </a:r>
            <a:r>
              <a:rPr lang="en-US" dirty="0" smtClean="0"/>
              <a:t> </a:t>
            </a:r>
            <a:r>
              <a:rPr lang="en-US" dirty="0" err="1" smtClean="0"/>
              <a:t>phòng</a:t>
            </a:r>
            <a:r>
              <a:rPr lang="en-US" dirty="0" smtClean="0"/>
              <a:t> </a:t>
            </a:r>
            <a:r>
              <a:rPr lang="en-US" dirty="0" err="1" smtClean="0"/>
              <a:t>ngừa</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143000" y="2362200"/>
            <a:ext cx="7381875" cy="39909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Một </a:t>
            </a:r>
            <a:r>
              <a:rPr lang="vi-VN" dirty="0" smtClean="0"/>
              <a:t>phần chương trình chạy thông một lần không có nghĩa là lần tiếp theo nó sẽ chạy thông. </a:t>
            </a:r>
            <a:endParaRPr lang="en-US" dirty="0" smtClean="0"/>
          </a:p>
          <a:p>
            <a:r>
              <a:rPr lang="vi-VN" dirty="0" smtClean="0"/>
              <a:t>Chương </a:t>
            </a:r>
            <a:r>
              <a:rPr lang="vi-VN" dirty="0" smtClean="0"/>
              <a:t>trình trả ra kết quả đúng với đầu vào 'n' không có nghĩa là nó sẽ trả ra kết quả đúng với đầu vào ‘m’ &lt;&gt; ‘n’. </a:t>
            </a:r>
            <a:endParaRPr lang="en-US" dirty="0" smtClean="0"/>
          </a:p>
          <a:p>
            <a:r>
              <a:rPr lang="vi-VN" dirty="0" smtClean="0"/>
              <a:t>Vậy </a:t>
            </a:r>
            <a:r>
              <a:rPr lang="vi-VN" dirty="0" smtClean="0"/>
              <a:t>chương trình có thực sự chạy thông không ? </a:t>
            </a:r>
            <a:endParaRPr lang="en-US" dirty="0" smtClean="0"/>
          </a:p>
          <a:p>
            <a:pPr lvl="1"/>
            <a:r>
              <a:rPr lang="vi-VN" sz="2000" dirty="0" smtClean="0"/>
              <a:t>Với </a:t>
            </a:r>
            <a:r>
              <a:rPr lang="vi-VN" sz="2000" dirty="0" smtClean="0"/>
              <a:t>bất cứ đầu vào nào chương trình cũng phải chạy thông, không bị “crash”. Nếu có lỗi thì chương trình phải dừng và thông báo lỗi </a:t>
            </a:r>
            <a:endParaRPr lang="en-US" sz="2000" dirty="0" smtClean="0"/>
          </a:p>
          <a:p>
            <a:pPr lvl="1"/>
            <a:r>
              <a:rPr lang="vi-VN" sz="2000" dirty="0" smtClean="0"/>
              <a:t>Bạn </a:t>
            </a:r>
            <a:r>
              <a:rPr lang="vi-VN" sz="2000" dirty="0" smtClean="0"/>
              <a:t>có thể biết chương trình có chạy thông hay không khi kiểm tra chương trình bằng các tham số đầu vào sai </a:t>
            </a:r>
          </a:p>
          <a:p>
            <a:pPr lvl="1"/>
            <a:endParaRPr lang="vi-VN" dirty="0" smtClean="0"/>
          </a:p>
          <a:p>
            <a:endParaRPr lang="en-US" dirty="0" smtClean="0"/>
          </a:p>
          <a:p>
            <a:endParaRPr lang="vi-VN" dirty="0" smtClean="0"/>
          </a:p>
          <a:p>
            <a:endParaRPr lang="vi-VN" dirty="0" smtClean="0"/>
          </a:p>
          <a:p>
            <a:endParaRPr lang="en-US" dirty="0"/>
          </a:p>
        </p:txBody>
      </p:sp>
      <p:sp>
        <p:nvSpPr>
          <p:cNvPr id="3" name="Title 2"/>
          <p:cNvSpPr>
            <a:spLocks noGrp="1"/>
          </p:cNvSpPr>
          <p:nvPr>
            <p:ph type="title"/>
          </p:nvPr>
        </p:nvSpPr>
        <p:spPr/>
        <p:txBody>
          <a:bodyPr/>
          <a:lstStyle/>
          <a:p>
            <a:r>
              <a:rPr lang="en-US" dirty="0" smtClean="0"/>
              <a:t>2. </a:t>
            </a:r>
            <a:r>
              <a:rPr lang="en-US" dirty="0" err="1" smtClean="0"/>
              <a:t>Lập</a:t>
            </a:r>
            <a:r>
              <a:rPr lang="en-US" dirty="0" smtClean="0"/>
              <a:t> </a:t>
            </a:r>
            <a:r>
              <a:rPr lang="en-US" dirty="0" err="1" smtClean="0"/>
              <a:t>trình</a:t>
            </a:r>
            <a:r>
              <a:rPr lang="en-US" dirty="0" smtClean="0"/>
              <a:t> </a:t>
            </a:r>
            <a:r>
              <a:rPr lang="en-US" dirty="0" err="1" smtClean="0"/>
              <a:t>phòng</a:t>
            </a:r>
            <a:r>
              <a:rPr lang="en-US" dirty="0" smtClean="0"/>
              <a:t> </a:t>
            </a:r>
            <a:r>
              <a:rPr lang="en-US" dirty="0" err="1" smtClean="0"/>
              <a:t>ngừa</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lstStyle/>
          <a:p>
            <a:r>
              <a:rPr lang="vi-VN" dirty="0" smtClean="0"/>
              <a:t>Kiểm </a:t>
            </a:r>
            <a:r>
              <a:rPr lang="vi-VN" dirty="0" smtClean="0"/>
              <a:t>tra giá trị đầu vào </a:t>
            </a:r>
            <a:endParaRPr lang="en-US" dirty="0" smtClean="0"/>
          </a:p>
          <a:p>
            <a:pPr lvl="1" algn="just"/>
            <a:r>
              <a:rPr lang="en-US" sz="2100" dirty="0" err="1" smtClean="0"/>
              <a:t>Kiểm</a:t>
            </a:r>
            <a:r>
              <a:rPr lang="en-US" sz="2100" dirty="0" smtClean="0"/>
              <a:t> </a:t>
            </a:r>
            <a:r>
              <a:rPr lang="en-US" sz="2100" dirty="0" err="1" smtClean="0"/>
              <a:t>tra</a:t>
            </a:r>
            <a:r>
              <a:rPr lang="en-US" sz="2100" dirty="0" smtClean="0"/>
              <a:t> </a:t>
            </a:r>
            <a:r>
              <a:rPr lang="en-US" sz="2100" dirty="0" err="1" smtClean="0"/>
              <a:t>giá</a:t>
            </a:r>
            <a:r>
              <a:rPr lang="en-US" sz="2100" dirty="0" smtClean="0"/>
              <a:t> </a:t>
            </a:r>
            <a:r>
              <a:rPr lang="en-US" sz="2100" dirty="0" err="1" smtClean="0"/>
              <a:t>trị</a:t>
            </a:r>
            <a:r>
              <a:rPr lang="en-US" sz="2100" dirty="0" smtClean="0"/>
              <a:t> </a:t>
            </a:r>
            <a:r>
              <a:rPr lang="en-US" sz="2100" dirty="0" err="1" smtClean="0"/>
              <a:t>của</a:t>
            </a:r>
            <a:r>
              <a:rPr lang="en-US" sz="2100" dirty="0" smtClean="0"/>
              <a:t> </a:t>
            </a:r>
            <a:r>
              <a:rPr lang="en-US" sz="2100" dirty="0" err="1" smtClean="0"/>
              <a:t>tất</a:t>
            </a:r>
            <a:r>
              <a:rPr lang="en-US" sz="2100" dirty="0" smtClean="0"/>
              <a:t> </a:t>
            </a:r>
            <a:r>
              <a:rPr lang="en-US" sz="2100" dirty="0" err="1" smtClean="0"/>
              <a:t>cả</a:t>
            </a:r>
            <a:r>
              <a:rPr lang="en-US" sz="2100" dirty="0" smtClean="0"/>
              <a:t> </a:t>
            </a:r>
            <a:r>
              <a:rPr lang="en-US" sz="2100" dirty="0" err="1" smtClean="0"/>
              <a:t>các</a:t>
            </a:r>
            <a:r>
              <a:rPr lang="en-US" sz="2100" dirty="0" smtClean="0"/>
              <a:t> </a:t>
            </a:r>
            <a:r>
              <a:rPr lang="en-US" sz="2100" dirty="0" err="1" smtClean="0"/>
              <a:t>tham</a:t>
            </a:r>
            <a:r>
              <a:rPr lang="en-US" sz="2100" dirty="0" smtClean="0"/>
              <a:t> </a:t>
            </a:r>
            <a:r>
              <a:rPr lang="en-US" sz="2100" dirty="0" err="1" smtClean="0"/>
              <a:t>số</a:t>
            </a:r>
            <a:r>
              <a:rPr lang="en-US" sz="2100" dirty="0" smtClean="0"/>
              <a:t> </a:t>
            </a:r>
            <a:r>
              <a:rPr lang="en-US" sz="2100" dirty="0" err="1" smtClean="0"/>
              <a:t>truyền</a:t>
            </a:r>
            <a:r>
              <a:rPr lang="en-US" sz="2100" dirty="0" smtClean="0"/>
              <a:t> </a:t>
            </a:r>
            <a:r>
              <a:rPr lang="en-US" sz="2100" dirty="0" err="1" smtClean="0"/>
              <a:t>vào</a:t>
            </a:r>
            <a:r>
              <a:rPr lang="en-US" sz="2100" dirty="0" smtClean="0"/>
              <a:t> </a:t>
            </a:r>
            <a:r>
              <a:rPr lang="en-US" sz="2100" dirty="0" err="1" smtClean="0"/>
              <a:t>các</a:t>
            </a:r>
            <a:r>
              <a:rPr lang="en-US" sz="2100" dirty="0" smtClean="0"/>
              <a:t> </a:t>
            </a:r>
            <a:r>
              <a:rPr lang="en-US" sz="2100" dirty="0" err="1" smtClean="0"/>
              <a:t>hàm</a:t>
            </a:r>
            <a:r>
              <a:rPr lang="en-US" sz="2100" dirty="0" smtClean="0"/>
              <a:t> </a:t>
            </a:r>
            <a:endParaRPr lang="en-US" sz="2100" dirty="0" smtClean="0"/>
          </a:p>
          <a:p>
            <a:pPr lvl="1" algn="just"/>
            <a:r>
              <a:rPr lang="en-US" sz="2100" dirty="0" err="1" smtClean="0"/>
              <a:t>Kiểm</a:t>
            </a:r>
            <a:r>
              <a:rPr lang="en-US" sz="2100" dirty="0" smtClean="0"/>
              <a:t> </a:t>
            </a:r>
            <a:r>
              <a:rPr lang="en-US" sz="2100" dirty="0" err="1" smtClean="0"/>
              <a:t>tra</a:t>
            </a:r>
            <a:r>
              <a:rPr lang="en-US" sz="2100" dirty="0" smtClean="0"/>
              <a:t> </a:t>
            </a:r>
            <a:r>
              <a:rPr lang="en-US" sz="2100" dirty="0" err="1" smtClean="0"/>
              <a:t>dữ</a:t>
            </a:r>
            <a:r>
              <a:rPr lang="en-US" sz="2100" dirty="0" smtClean="0"/>
              <a:t> </a:t>
            </a:r>
            <a:r>
              <a:rPr lang="en-US" sz="2100" dirty="0" err="1" smtClean="0"/>
              <a:t>liệu</a:t>
            </a:r>
            <a:r>
              <a:rPr lang="en-US" sz="2100" dirty="0" smtClean="0"/>
              <a:t> </a:t>
            </a:r>
            <a:r>
              <a:rPr lang="en-US" sz="2100" dirty="0" err="1" smtClean="0"/>
              <a:t>nhập</a:t>
            </a:r>
            <a:r>
              <a:rPr lang="en-US" sz="2100" dirty="0" smtClean="0"/>
              <a:t> </a:t>
            </a:r>
            <a:r>
              <a:rPr lang="en-US" sz="2100" dirty="0" err="1" smtClean="0"/>
              <a:t>từ</a:t>
            </a:r>
            <a:r>
              <a:rPr lang="en-US" sz="2100" dirty="0" smtClean="0"/>
              <a:t> </a:t>
            </a:r>
            <a:r>
              <a:rPr lang="en-US" sz="2100" dirty="0" err="1" smtClean="0"/>
              <a:t>nguồn</a:t>
            </a:r>
            <a:r>
              <a:rPr lang="en-US" sz="2100" dirty="0" smtClean="0"/>
              <a:t> </a:t>
            </a:r>
            <a:r>
              <a:rPr lang="en-US" sz="2100" dirty="0" err="1" smtClean="0"/>
              <a:t>ngoài</a:t>
            </a:r>
            <a:r>
              <a:rPr lang="en-US" sz="2100" dirty="0" smtClean="0"/>
              <a:t> </a:t>
            </a:r>
            <a:r>
              <a:rPr lang="en-US" sz="2100" dirty="0" err="1" smtClean="0"/>
              <a:t>khác</a:t>
            </a:r>
            <a:r>
              <a:rPr lang="en-US" sz="2100" dirty="0" smtClean="0"/>
              <a:t> </a:t>
            </a:r>
          </a:p>
          <a:p>
            <a:pPr algn="just"/>
            <a:r>
              <a:rPr lang="vi-VN" dirty="0" smtClean="0"/>
              <a:t>Quyết định kiểm soát đầu vào không hợp lệ </a:t>
            </a:r>
            <a:endParaRPr lang="en-US" dirty="0" smtClean="0"/>
          </a:p>
          <a:p>
            <a:pPr lvl="1" algn="just"/>
            <a:r>
              <a:rPr lang="en-US" sz="2500" dirty="0" err="1" smtClean="0"/>
              <a:t>Khi</a:t>
            </a:r>
            <a:r>
              <a:rPr lang="en-US" sz="2500" dirty="0" smtClean="0"/>
              <a:t> </a:t>
            </a:r>
            <a:r>
              <a:rPr lang="en-US" sz="2500" dirty="0" err="1" smtClean="0"/>
              <a:t>phát</a:t>
            </a:r>
            <a:r>
              <a:rPr lang="en-US" sz="2500" dirty="0" smtClean="0"/>
              <a:t> </a:t>
            </a:r>
            <a:r>
              <a:rPr lang="en-US" sz="2500" dirty="0" err="1" smtClean="0"/>
              <a:t>hiện</a:t>
            </a:r>
            <a:r>
              <a:rPr lang="en-US" sz="2500" dirty="0" smtClean="0"/>
              <a:t> </a:t>
            </a:r>
            <a:r>
              <a:rPr lang="en-US" sz="2500" dirty="0" err="1" smtClean="0"/>
              <a:t>một</a:t>
            </a:r>
            <a:r>
              <a:rPr lang="en-US" sz="2500" dirty="0" smtClean="0"/>
              <a:t> </a:t>
            </a:r>
            <a:r>
              <a:rPr lang="en-US" sz="2500" dirty="0" err="1" smtClean="0"/>
              <a:t>tham</a:t>
            </a:r>
            <a:r>
              <a:rPr lang="en-US" sz="2500" dirty="0" smtClean="0"/>
              <a:t> </a:t>
            </a:r>
            <a:r>
              <a:rPr lang="en-US" sz="2500" dirty="0" err="1" smtClean="0"/>
              <a:t>số</a:t>
            </a:r>
            <a:r>
              <a:rPr lang="en-US" sz="2500" dirty="0" smtClean="0"/>
              <a:t> hay </a:t>
            </a:r>
            <a:r>
              <a:rPr lang="en-US" sz="2500" dirty="0" err="1" smtClean="0"/>
              <a:t>một</a:t>
            </a:r>
            <a:r>
              <a:rPr lang="en-US" sz="2500" dirty="0" smtClean="0"/>
              <a:t> </a:t>
            </a:r>
            <a:r>
              <a:rPr lang="en-US" sz="2500" dirty="0" err="1" smtClean="0"/>
              <a:t>dữ</a:t>
            </a:r>
            <a:r>
              <a:rPr lang="en-US" sz="2500" dirty="0" smtClean="0"/>
              <a:t> </a:t>
            </a:r>
            <a:r>
              <a:rPr lang="en-US" sz="2500" dirty="0" err="1" smtClean="0"/>
              <a:t>liệu</a:t>
            </a:r>
            <a:r>
              <a:rPr lang="en-US" sz="2500" dirty="0" smtClean="0"/>
              <a:t> </a:t>
            </a:r>
            <a:r>
              <a:rPr lang="en-US" sz="2500" dirty="0" err="1" smtClean="0"/>
              <a:t>không</a:t>
            </a:r>
            <a:r>
              <a:rPr lang="en-US" sz="2500" dirty="0" smtClean="0"/>
              <a:t> </a:t>
            </a:r>
            <a:r>
              <a:rPr lang="en-US" sz="2500" dirty="0" err="1" smtClean="0"/>
              <a:t>hợp</a:t>
            </a:r>
            <a:r>
              <a:rPr lang="en-US" sz="2500" dirty="0" smtClean="0"/>
              <a:t> </a:t>
            </a:r>
            <a:r>
              <a:rPr lang="en-US" sz="2500" dirty="0" err="1" smtClean="0"/>
              <a:t>lệ</a:t>
            </a:r>
            <a:r>
              <a:rPr lang="en-US" sz="2500" dirty="0" smtClean="0"/>
              <a:t>, </a:t>
            </a:r>
            <a:r>
              <a:rPr lang="en-US" sz="2500" dirty="0" err="1" smtClean="0"/>
              <a:t>cần</a:t>
            </a:r>
            <a:r>
              <a:rPr lang="en-US" sz="2500" dirty="0" smtClean="0"/>
              <a:t> </a:t>
            </a:r>
            <a:r>
              <a:rPr lang="en-US" sz="2500" dirty="0" err="1" smtClean="0"/>
              <a:t>làm</a:t>
            </a:r>
            <a:r>
              <a:rPr lang="en-US" sz="2500" dirty="0" smtClean="0"/>
              <a:t> </a:t>
            </a:r>
            <a:r>
              <a:rPr lang="en-US" sz="2500" dirty="0" err="1" smtClean="0"/>
              <a:t>gì</a:t>
            </a:r>
            <a:r>
              <a:rPr lang="en-US" sz="2500" dirty="0" smtClean="0"/>
              <a:t> </a:t>
            </a:r>
            <a:r>
              <a:rPr lang="en-US" sz="2500" dirty="0" err="1" smtClean="0"/>
              <a:t>với</a:t>
            </a:r>
            <a:r>
              <a:rPr lang="en-US" sz="2500" dirty="0" smtClean="0"/>
              <a:t> </a:t>
            </a:r>
            <a:r>
              <a:rPr lang="en-US" sz="2500" dirty="0" err="1" smtClean="0"/>
              <a:t>nó</a:t>
            </a:r>
            <a:r>
              <a:rPr lang="en-US" sz="2500" dirty="0" smtClean="0"/>
              <a:t>? </a:t>
            </a:r>
            <a:endParaRPr lang="en-US" sz="2500" dirty="0" smtClean="0"/>
          </a:p>
          <a:p>
            <a:pPr lvl="2" algn="just"/>
            <a:r>
              <a:rPr lang="en-US" sz="2200" dirty="0" smtClean="0"/>
              <a:t>C</a:t>
            </a:r>
            <a:r>
              <a:rPr lang="vi-VN" sz="2200" dirty="0" smtClean="0"/>
              <a:t>họn </a:t>
            </a:r>
            <a:r>
              <a:rPr lang="vi-VN" sz="2200" dirty="0" smtClean="0"/>
              <a:t>một trong các phương án phù hợp tình huống thực tế </a:t>
            </a:r>
          </a:p>
          <a:p>
            <a:r>
              <a:rPr lang="en-US" sz="2400" dirty="0" err="1" smtClean="0"/>
              <a:t>Kiểm</a:t>
            </a:r>
            <a:r>
              <a:rPr lang="en-US" sz="2400" dirty="0" smtClean="0"/>
              <a:t> </a:t>
            </a:r>
            <a:r>
              <a:rPr lang="en-US" sz="2400" dirty="0" err="1" smtClean="0"/>
              <a:t>tra</a:t>
            </a:r>
            <a:r>
              <a:rPr lang="en-US" sz="2400" dirty="0" smtClean="0"/>
              <a:t> </a:t>
            </a:r>
            <a:r>
              <a:rPr lang="en-US" sz="2400" dirty="0" err="1" smtClean="0"/>
              <a:t>giá</a:t>
            </a:r>
            <a:r>
              <a:rPr lang="en-US" sz="2400" dirty="0" smtClean="0"/>
              <a:t> </a:t>
            </a:r>
            <a:r>
              <a:rPr lang="en-US" sz="2400" dirty="0" err="1" smtClean="0"/>
              <a:t>trị</a:t>
            </a:r>
            <a:r>
              <a:rPr lang="en-US" sz="2400" dirty="0" smtClean="0"/>
              <a:t> </a:t>
            </a:r>
            <a:r>
              <a:rPr lang="en-US" sz="2400" dirty="0" err="1" smtClean="0"/>
              <a:t>của</a:t>
            </a:r>
            <a:r>
              <a:rPr lang="en-US" sz="2400" dirty="0" smtClean="0"/>
              <a:t> </a:t>
            </a:r>
            <a:r>
              <a:rPr lang="en-US" sz="2400" dirty="0" err="1" smtClean="0"/>
              <a:t>mọi</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từ</a:t>
            </a:r>
            <a:r>
              <a:rPr lang="en-US" sz="2400" dirty="0" smtClean="0"/>
              <a:t> </a:t>
            </a:r>
            <a:r>
              <a:rPr lang="en-US" sz="2400" dirty="0" err="1" smtClean="0"/>
              <a:t>nguồn</a:t>
            </a:r>
            <a:r>
              <a:rPr lang="en-US" sz="2400" dirty="0" smtClean="0"/>
              <a:t> </a:t>
            </a:r>
            <a:r>
              <a:rPr lang="en-US" sz="2400" dirty="0" err="1" smtClean="0"/>
              <a:t>bên</a:t>
            </a:r>
            <a:r>
              <a:rPr lang="en-US" sz="2400" dirty="0" smtClean="0"/>
              <a:t> </a:t>
            </a:r>
            <a:r>
              <a:rPr lang="en-US" sz="2400" dirty="0" err="1" smtClean="0"/>
              <a:t>ngoài</a:t>
            </a:r>
            <a:r>
              <a:rPr lang="en-US" sz="2400" dirty="0" smtClean="0"/>
              <a:t> </a:t>
            </a:r>
            <a:endParaRPr lang="en-US" sz="2400" dirty="0" smtClean="0"/>
          </a:p>
          <a:p>
            <a:pPr lvl="1"/>
            <a:r>
              <a:rPr lang="vi-VN" sz="1800" dirty="0" smtClean="0"/>
              <a:t>Khi </a:t>
            </a:r>
            <a:r>
              <a:rPr lang="vi-VN" sz="1800" dirty="0" smtClean="0"/>
              <a:t>nhận dữ liệu từ file, bàn phím, mạng, hoặc từ các nguồn ngoài khác, hãy kiểm tra để đảm bảo rằng dữ liệu nằm trong giới hạn cho phép. </a:t>
            </a:r>
          </a:p>
          <a:p>
            <a:pPr lvl="1"/>
            <a:endParaRPr lang="en-US" sz="2500" dirty="0" smtClean="0"/>
          </a:p>
          <a:p>
            <a:endParaRPr lang="en-US" sz="2800" i="1" dirty="0" smtClean="0"/>
          </a:p>
          <a:p>
            <a:pPr lvl="1"/>
            <a:endParaRPr lang="vi-VN" sz="2900" dirty="0" smtClean="0"/>
          </a:p>
          <a:p>
            <a:endParaRPr lang="en-US" sz="3100" i="1" dirty="0" smtClean="0"/>
          </a:p>
          <a:p>
            <a:pPr lvl="1"/>
            <a:endParaRPr lang="vi-VN" dirty="0" smtClean="0"/>
          </a:p>
          <a:p>
            <a:endParaRPr lang="en-US" dirty="0"/>
          </a:p>
        </p:txBody>
      </p:sp>
      <p:sp>
        <p:nvSpPr>
          <p:cNvPr id="3" name="Title 2"/>
          <p:cNvSpPr>
            <a:spLocks noGrp="1"/>
          </p:cNvSpPr>
          <p:nvPr>
            <p:ph type="title"/>
          </p:nvPr>
        </p:nvSpPr>
        <p:spPr/>
        <p:txBody>
          <a:bodyPr/>
          <a:lstStyle/>
          <a:p>
            <a:r>
              <a:rPr lang="en-US" dirty="0" smtClean="0"/>
              <a:t>2. </a:t>
            </a:r>
            <a:r>
              <a:rPr lang="en-US" dirty="0" err="1" smtClean="0"/>
              <a:t>Lập</a:t>
            </a:r>
            <a:r>
              <a:rPr lang="en-US" dirty="0" smtClean="0"/>
              <a:t> </a:t>
            </a:r>
            <a:r>
              <a:rPr lang="en-US" dirty="0" err="1" smtClean="0"/>
              <a:t>trình</a:t>
            </a:r>
            <a:r>
              <a:rPr lang="en-US" dirty="0" smtClean="0"/>
              <a:t> </a:t>
            </a:r>
            <a:r>
              <a:rPr lang="en-US" dirty="0" err="1" smtClean="0"/>
              <a:t>phòng</a:t>
            </a:r>
            <a:r>
              <a:rPr lang="en-US" dirty="0" smtClean="0"/>
              <a:t> </a:t>
            </a:r>
            <a:r>
              <a:rPr lang="en-US" dirty="0" err="1" smtClean="0"/>
              <a:t>ngừa</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131</TotalTime>
  <Words>3673</Words>
  <Application>Microsoft Office PowerPoint</Application>
  <PresentationFormat>On-screen Show (4:3)</PresentationFormat>
  <Paragraphs>391</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Origin</vt:lpstr>
      <vt:lpstr>Chương 3 – Các kỹ thuật gỡ lỗi và  kiểm thử chương trình</vt:lpstr>
      <vt:lpstr>Nội dung</vt:lpstr>
      <vt:lpstr>1. Mở đầu</vt:lpstr>
      <vt:lpstr>2. Lập trình phòng ngừa</vt:lpstr>
      <vt:lpstr>Lập trình phòng ngừa </vt:lpstr>
      <vt:lpstr>2. Lập trình phòng ngừa</vt:lpstr>
      <vt:lpstr>2. Lập trình phòng ngừa</vt:lpstr>
      <vt:lpstr>2. Lập trình phòng ngừa</vt:lpstr>
      <vt:lpstr>2. Lập trình phòng ngừa</vt:lpstr>
      <vt:lpstr>2. Lập trình phòng ngừa</vt:lpstr>
      <vt:lpstr>3. Lỗi trong chương trình</vt:lpstr>
      <vt:lpstr>3. Lỗi trong chương trình</vt:lpstr>
      <vt:lpstr>Kiểm soát lỗi có thể xảy ra</vt:lpstr>
      <vt:lpstr>Lập trình đảm bảo (assertion)</vt:lpstr>
      <vt:lpstr>Lập trình đảm bảo</vt:lpstr>
      <vt:lpstr>Lập trình đảm bảo</vt:lpstr>
      <vt:lpstr>Lập trình đảm bảo</vt:lpstr>
      <vt:lpstr>Sử dụng Assertion </vt:lpstr>
      <vt:lpstr>Sử dụng Assertion</vt:lpstr>
      <vt:lpstr>3.2. Gỡ rối (Gỡ lỗi) chương trình</vt:lpstr>
      <vt:lpstr>Gỡ rối </vt:lpstr>
      <vt:lpstr>Quá trình gỡ rối</vt:lpstr>
      <vt:lpstr>Hiểu các thông báo lỗi</vt:lpstr>
      <vt:lpstr>Hiểu các thông báo lỗi</vt:lpstr>
      <vt:lpstr>Hiểu các thông báo lỗi</vt:lpstr>
      <vt:lpstr>Tìm các lỗi hay xảy ra</vt:lpstr>
      <vt:lpstr>Tìm các lỗi hay xảy ra</vt:lpstr>
      <vt:lpstr>Chiến lược Chia-để-trị (Divide and Conquer)</vt:lpstr>
      <vt:lpstr>Viết thêm mã kiểm tra</vt:lpstr>
      <vt:lpstr>Hiển thị đầu ra</vt:lpstr>
      <vt:lpstr>Hiển thị đầu ra</vt:lpstr>
      <vt:lpstr>Tập trung vào các thay đổi mới nhất</vt:lpstr>
      <vt:lpstr>Tập trung vào các thay đổi mới nhất</vt:lpstr>
      <vt:lpstr>Tập trung vào các thay đổi mới nhất</vt:lpstr>
      <vt:lpstr>Sử dụng bộ công cụ gỡ rồi (Debugger)</vt:lpstr>
      <vt:lpstr>Sử dụng công cụ gỡ rối</vt:lpstr>
      <vt:lpstr>Sử dụng công cụ gỡ rối GDB</vt:lpstr>
      <vt:lpstr>3. Kiểm thử</vt:lpstr>
      <vt:lpstr>Kiểm thử và gỡ rối</vt:lpstr>
      <vt:lpstr>Phân loại kiểm thử</vt:lpstr>
      <vt:lpstr>Kiểm thử trong</vt:lpstr>
      <vt:lpstr>Kiểm tra tính bất biến</vt:lpstr>
      <vt:lpstr>Kiểm tra tính bất biến</vt:lpstr>
      <vt:lpstr>Kiểm tra các thuộc tính lưu trữ</vt:lpstr>
      <vt:lpstr>Kiểm tra giá trị trả về</vt:lpstr>
      <vt:lpstr>Kiểm tra giá trị trả về</vt:lpstr>
      <vt:lpstr>Các phương pháp kiểm thử</vt:lpstr>
      <vt:lpstr>Kiểm thử White-box (WBT)</vt:lpstr>
      <vt:lpstr>Đặc điểm của WBT</vt:lpstr>
      <vt:lpstr>Kiểm thử Black-box (BBT)</vt:lpstr>
      <vt:lpstr>Đặc điểm kiểm thử BBT</vt:lpstr>
      <vt:lpstr>Các hình thức kiểm thử</vt:lpstr>
      <vt:lpstr>Các mức độ kiểm thử</vt:lpstr>
      <vt:lpstr>Chi phí cho kiểm thử</vt:lpstr>
      <vt:lpstr>Bài tập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3 – Các kỹ thuật gỡ lỗi và  kiểm thử chương trình</dc:title>
  <dc:creator>Vu Hai</dc:creator>
  <cp:lastModifiedBy>Vu Hai</cp:lastModifiedBy>
  <cp:revision>11</cp:revision>
  <dcterms:created xsi:type="dcterms:W3CDTF">2019-03-01T01:19:39Z</dcterms:created>
  <dcterms:modified xsi:type="dcterms:W3CDTF">2019-03-01T03:31:25Z</dcterms:modified>
</cp:coreProperties>
</file>