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9"/>
  </p:notesMasterIdLst>
  <p:handoutMasterIdLst>
    <p:handoutMasterId r:id="rId50"/>
  </p:handoutMasterIdLst>
  <p:sldIdLst>
    <p:sldId id="256" r:id="rId2"/>
    <p:sldId id="276" r:id="rId3"/>
    <p:sldId id="257" r:id="rId4"/>
    <p:sldId id="258" r:id="rId5"/>
    <p:sldId id="259" r:id="rId6"/>
    <p:sldId id="277" r:id="rId7"/>
    <p:sldId id="261" r:id="rId8"/>
    <p:sldId id="278" r:id="rId9"/>
    <p:sldId id="267" r:id="rId10"/>
    <p:sldId id="272" r:id="rId11"/>
    <p:sldId id="266" r:id="rId12"/>
    <p:sldId id="268" r:id="rId13"/>
    <p:sldId id="270" r:id="rId14"/>
    <p:sldId id="269" r:id="rId15"/>
    <p:sldId id="260" r:id="rId16"/>
    <p:sldId id="265" r:id="rId17"/>
    <p:sldId id="271" r:id="rId18"/>
    <p:sldId id="273" r:id="rId19"/>
    <p:sldId id="263" r:id="rId20"/>
    <p:sldId id="274" r:id="rId21"/>
    <p:sldId id="264" r:id="rId22"/>
    <p:sldId id="280" r:id="rId23"/>
    <p:sldId id="282" r:id="rId24"/>
    <p:sldId id="288" r:id="rId25"/>
    <p:sldId id="283" r:id="rId26"/>
    <p:sldId id="284" r:id="rId27"/>
    <p:sldId id="286" r:id="rId28"/>
    <p:sldId id="291" r:id="rId29"/>
    <p:sldId id="285" r:id="rId30"/>
    <p:sldId id="290" r:id="rId31"/>
    <p:sldId id="287" r:id="rId32"/>
    <p:sldId id="289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00004C"/>
    <a:srgbClr val="0036A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2742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448E6-7FF9-4E57-BE4E-DE1D292965D7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2630-1F06-40B2-9540-196632C9C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90312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EDDA0F7-BB27-45D6-A5CE-AEC59009A5B9}" type="datetimeFigureOut">
              <a:rPr lang="en-US"/>
              <a:pPr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6159C16-962D-45B7-9AE3-AA455C3EA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9205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B66B25-0651-4A22-9D88-C88834F43A2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2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4470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5077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507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rgbClr val="0036A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T3124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Đồ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án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Tin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học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Xây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dựng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phần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mềm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–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HK2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2018/2019</a:t>
            </a:r>
          </a:p>
          <a:p>
            <a:pPr algn="r"/>
            <a:r>
              <a:rPr lang="en-US" dirty="0" err="1" smtClean="0"/>
              <a:t>Vũ</a:t>
            </a:r>
            <a:r>
              <a:rPr lang="en-US" dirty="0" smtClean="0"/>
              <a:t> </a:t>
            </a:r>
            <a:r>
              <a:rPr lang="en-US" dirty="0" err="1" smtClean="0"/>
              <a:t>Hải</a:t>
            </a:r>
            <a:r>
              <a:rPr lang="en-US" dirty="0" smtClean="0"/>
              <a:t> – </a:t>
            </a:r>
            <a:r>
              <a:rPr lang="en-US" dirty="0" err="1" smtClean="0"/>
              <a:t>ĐH</a:t>
            </a:r>
            <a:r>
              <a:rPr lang="en-US" dirty="0" smtClean="0"/>
              <a:t> </a:t>
            </a:r>
            <a:r>
              <a:rPr lang="en-US" dirty="0" err="1" smtClean="0"/>
              <a:t>Bách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025" y="6356350"/>
            <a:ext cx="21399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733800" y="6400800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T3124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Đồ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Xây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dựng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mềm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025" y="6356350"/>
            <a:ext cx="21399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3733800" y="6354763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IT3124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HK2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2018/2019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Vũ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Hải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ĐH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Bách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025" y="6356350"/>
            <a:ext cx="21399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025" y="6356350"/>
            <a:ext cx="21399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583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T3124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Đồ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án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Tin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học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Xây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dựng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phần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mềm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–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HK2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2018/2019</a:t>
            </a:r>
          </a:p>
          <a:p>
            <a:pPr algn="r"/>
            <a:r>
              <a:rPr lang="en-US" dirty="0" err="1" smtClean="0"/>
              <a:t>Vũ</a:t>
            </a:r>
            <a:r>
              <a:rPr lang="en-US" dirty="0" smtClean="0"/>
              <a:t> </a:t>
            </a:r>
            <a:r>
              <a:rPr lang="en-US" dirty="0" err="1" smtClean="0"/>
              <a:t>Hải</a:t>
            </a:r>
            <a:r>
              <a:rPr lang="en-US" dirty="0" smtClean="0"/>
              <a:t> – </a:t>
            </a:r>
            <a:r>
              <a:rPr lang="en-US" dirty="0" err="1" smtClean="0"/>
              <a:t>ĐH</a:t>
            </a:r>
            <a:r>
              <a:rPr lang="en-US" dirty="0" smtClean="0"/>
              <a:t> </a:t>
            </a:r>
            <a:r>
              <a:rPr lang="en-US" dirty="0" err="1" smtClean="0"/>
              <a:t>Bách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endParaRPr lang="en-US" dirty="0"/>
          </a:p>
        </p:txBody>
      </p:sp>
      <p:pic>
        <p:nvPicPr>
          <p:cNvPr id="22" name="Picture 2" descr="D:\lo go dhbk100957AM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66174" y="6372320"/>
            <a:ext cx="225425" cy="33645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1" r:id="rId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 baseline="0">
          <a:solidFill>
            <a:srgbClr val="0036A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ai.vu@mica.edu.v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Giới</a:t>
            </a:r>
            <a:r>
              <a:rPr lang="en-US" dirty="0" smtClean="0"/>
              <a:t> </a:t>
            </a:r>
            <a:r>
              <a:rPr lang="en-US" dirty="0" err="1" smtClean="0"/>
              <a:t>thiệu</a:t>
            </a:r>
            <a:r>
              <a:rPr lang="en-US" dirty="0" smtClean="0"/>
              <a:t> </a:t>
            </a:r>
            <a:r>
              <a:rPr lang="en-US" dirty="0" err="1" smtClean="0"/>
              <a:t>môn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0" y="6354763"/>
            <a:ext cx="1981200" cy="366712"/>
          </a:xfrm>
        </p:spPr>
        <p:txBody>
          <a:bodyPr/>
          <a:lstStyle/>
          <a:p>
            <a:fld id="{26B269CE-12F4-4F4F-BF2F-21E0A343DA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Máy tính chỉ hiểu mã nhị phân (byte, bit)</a:t>
            </a:r>
          </a:p>
          <a:p>
            <a:pPr lvl="1"/>
            <a:r>
              <a:rPr lang="en-US" smtClean="0"/>
              <a:t>Một mã lệnh có thể có mã 01000001</a:t>
            </a:r>
          </a:p>
          <a:p>
            <a:pPr lvl="1"/>
            <a:r>
              <a:rPr lang="en-US" smtClean="0"/>
              <a:t>Chữ cái ‘A’ có mã 01000001</a:t>
            </a:r>
          </a:p>
          <a:p>
            <a:pPr lvl="1"/>
            <a:r>
              <a:rPr lang="en-US" smtClean="0"/>
              <a:t>Số 65 có mã 01000001</a:t>
            </a:r>
          </a:p>
          <a:p>
            <a:r>
              <a:rPr lang="en-US" smtClean="0"/>
              <a:t>Làm thế nào máy tính hiểu 01000001 biểu diễn gì:</a:t>
            </a:r>
          </a:p>
          <a:p>
            <a:pPr lvl="1"/>
            <a:r>
              <a:rPr lang="en-US" smtClean="0"/>
              <a:t>Phụ thuộc vào mã lệnh đang chạy là gì</a:t>
            </a:r>
          </a:p>
          <a:p>
            <a:pPr lvl="1"/>
            <a:r>
              <a:rPr lang="en-US" smtClean="0"/>
              <a:t>Người viết chương trình phải hiểu vùng nhớ đang truy xuất chứa gì</a:t>
            </a:r>
          </a:p>
          <a:p>
            <a:r>
              <a:rPr lang="en-US" smtClean="0"/>
              <a:t>Bộ nhớ trong của máy tính chứa cả dữ liệu và mã lệnh của chương trình khi chạy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Mã lệnh và dữ liệu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Là ngôn ngữ được con người thiết kế dùng để tạo ra những chương trình chạy trên máy tính theo ý đồ mong muốn</a:t>
            </a:r>
          </a:p>
          <a:p>
            <a:r>
              <a:rPr lang="en-US" smtClean="0"/>
              <a:t>Quá trình phát triển:</a:t>
            </a:r>
          </a:p>
          <a:p>
            <a:pPr lvl="1"/>
            <a:r>
              <a:rPr lang="en-US" smtClean="0"/>
              <a:t>Mã máy: dùng trực tiếp mã nhị phân, không cần biên dịch, phụ thuộc và bộ vi xử lý</a:t>
            </a:r>
          </a:p>
          <a:p>
            <a:pPr lvl="1"/>
            <a:r>
              <a:rPr lang="en-US" smtClean="0"/>
              <a:t>Thế hệ thứ 2 (hợp ngữ): cần biên dịch, có thể đọc hiểu được, phụ thuộc và bộ vi xử lý</a:t>
            </a:r>
          </a:p>
          <a:p>
            <a:pPr lvl="1"/>
            <a:r>
              <a:rPr lang="en-US" smtClean="0"/>
              <a:t>Thế hệ thứ 3 (cấu trúc): cấu trúc điều khiển, kiểu dữ liệu, đóng gói. VD: Fortran, C, C++, Basic, Pascal, COBOL,…</a:t>
            </a:r>
          </a:p>
          <a:p>
            <a:pPr lvl="1"/>
            <a:r>
              <a:rPr lang="en-US" smtClean="0"/>
              <a:t>Thế hệ thứ 4: nâng cao hiệu quả nhưng giảm các yếu tố dễ gây lỗi, cú pháp gần gũi hơn với ngôn ngữ nói. VD: SQL, LabVIEW, ColdFusion,…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Ngôn ngữ lập trình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Vòng đời của phần mềm:</a:t>
            </a:r>
          </a:p>
          <a:p>
            <a:pPr lvl="1"/>
            <a:r>
              <a:rPr lang="en-US" smtClean="0"/>
              <a:t>Phân tích yêu cầu của bài toán (problem definition)</a:t>
            </a:r>
          </a:p>
          <a:p>
            <a:pPr lvl="1"/>
            <a:r>
              <a:rPr lang="en-US" smtClean="0"/>
              <a:t>Thiết kế phần mềm (design)</a:t>
            </a:r>
          </a:p>
          <a:p>
            <a:pPr lvl="1"/>
            <a:r>
              <a:rPr lang="en-US" smtClean="0"/>
              <a:t>Cài đặt thuật toán (coding)</a:t>
            </a:r>
          </a:p>
          <a:p>
            <a:pPr lvl="1"/>
            <a:r>
              <a:rPr lang="en-US" smtClean="0"/>
              <a:t>Bảo trì, cập nhật và phát triển tiếp</a:t>
            </a:r>
          </a:p>
          <a:p>
            <a:pPr lvl="1"/>
            <a:r>
              <a:rPr lang="en-US" smtClean="0"/>
              <a:t>Lỗi thời</a:t>
            </a:r>
          </a:p>
          <a:p>
            <a:r>
              <a:rPr lang="en-US" smtClean="0"/>
              <a:t>Thử nghiệm: là quá trình kiểm tra sự hoạt động các tính năng của phần mềm</a:t>
            </a:r>
          </a:p>
          <a:p>
            <a:r>
              <a:rPr lang="en-US" smtClean="0"/>
              <a:t>Gỡ lỗi: là quá trình tìm ra nguyên nhân của lỗi, và sửa nó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Quá trình phát triển phần mềm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Lỗi cú pháp (lỗi biên dịch):</a:t>
            </a:r>
          </a:p>
          <a:p>
            <a:pPr lvl="1"/>
            <a:r>
              <a:rPr lang="en-US" smtClean="0"/>
              <a:t>Do viết chương trình không tuân theo cú pháp quy định</a:t>
            </a:r>
          </a:p>
          <a:p>
            <a:pPr lvl="1"/>
            <a:r>
              <a:rPr lang="en-US" smtClean="0"/>
              <a:t>Được phát hiện bởi trình biên dịch</a:t>
            </a:r>
          </a:p>
          <a:p>
            <a:pPr lvl="1"/>
            <a:r>
              <a:rPr lang="en-US" smtClean="0"/>
              <a:t>Chú ý: đôi khi lỗi không được phát hiện vì bị hiểu sai sang cú pháp khác</a:t>
            </a:r>
          </a:p>
          <a:p>
            <a:r>
              <a:rPr lang="en-US" smtClean="0"/>
              <a:t>Lỗi khi chạy:</a:t>
            </a:r>
          </a:p>
          <a:p>
            <a:pPr lvl="1"/>
            <a:r>
              <a:rPr lang="en-US" smtClean="0"/>
              <a:t>Khi chương trình chạy vi phạm những điều kiện cho phép</a:t>
            </a:r>
          </a:p>
          <a:p>
            <a:pPr lvl="1"/>
            <a:r>
              <a:rPr lang="en-US" smtClean="0"/>
              <a:t>Được phát hiện khi chạy</a:t>
            </a:r>
          </a:p>
          <a:p>
            <a:r>
              <a:rPr lang="en-US" smtClean="0"/>
              <a:t>Lỗi logic:</a:t>
            </a:r>
          </a:p>
          <a:p>
            <a:pPr lvl="1"/>
            <a:r>
              <a:rPr lang="en-US" smtClean="0"/>
              <a:t>Do thuật toán sai</a:t>
            </a:r>
          </a:p>
          <a:p>
            <a:pPr lvl="1"/>
            <a:r>
              <a:rPr lang="en-US" smtClean="0"/>
              <a:t>Máy tính không phát hiện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Lỗi chương trình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Giới thiệu ngôn ngữ C và C++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0" y="6354763"/>
            <a:ext cx="1981200" cy="366712"/>
          </a:xfrm>
        </p:spPr>
        <p:txBody>
          <a:bodyPr/>
          <a:lstStyle/>
          <a:p>
            <a:fld id="{26B269CE-12F4-4F4F-BF2F-21E0A343DA4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Ra đời trong những năm 1970, gắn liền với sự phát triển của HĐH Unix. Tác giả: Dennis Ritchie</a:t>
            </a:r>
          </a:p>
          <a:p>
            <a:r>
              <a:rPr lang="en-US" sz="2400" smtClean="0"/>
              <a:t>Mục tiêu:</a:t>
            </a:r>
          </a:p>
          <a:p>
            <a:pPr lvl="1"/>
            <a:r>
              <a:rPr lang="en-US" sz="2000" smtClean="0"/>
              <a:t>Đề cao tính hiệu quả</a:t>
            </a:r>
          </a:p>
          <a:p>
            <a:pPr lvl="1"/>
            <a:r>
              <a:rPr lang="en-US" sz="2000" smtClean="0"/>
              <a:t>Có khả năng truy xuất phần cứng ở cấp thấp</a:t>
            </a:r>
          </a:p>
          <a:p>
            <a:pPr lvl="1"/>
            <a:r>
              <a:rPr lang="en-US" sz="2000" smtClean="0"/>
              <a:t>Ngôn ngữ có cấu trúc (thay cho lập trình bằng hợp ngữ)</a:t>
            </a:r>
          </a:p>
          <a:p>
            <a:r>
              <a:rPr lang="en-US" sz="2400" smtClean="0"/>
              <a:t>C là ngôn ngữ trung gian giữa cấp thấp…</a:t>
            </a:r>
          </a:p>
          <a:p>
            <a:pPr lvl="1"/>
            <a:r>
              <a:rPr lang="en-US" sz="2000" smtClean="0"/>
              <a:t>Có khả năng truy xuất bộ nhớ trực tiếp</a:t>
            </a:r>
          </a:p>
          <a:p>
            <a:pPr lvl="1"/>
            <a:r>
              <a:rPr lang="en-US" sz="2000" smtClean="0"/>
              <a:t>Cú pháp ngắn gọn, ít từ khoá</a:t>
            </a:r>
          </a:p>
          <a:p>
            <a:r>
              <a:rPr lang="en-US" sz="2400" smtClean="0"/>
              <a:t>… và cấp cao</a:t>
            </a:r>
          </a:p>
          <a:p>
            <a:pPr lvl="1"/>
            <a:r>
              <a:rPr lang="en-US" sz="2000" smtClean="0"/>
              <a:t>Không phụ thuộc phần cứng</a:t>
            </a:r>
          </a:p>
          <a:p>
            <a:pPr lvl="1"/>
            <a:r>
              <a:rPr lang="en-US" sz="2000" smtClean="0"/>
              <a:t>Cấu trúc, hàm, khả năng đóng gói</a:t>
            </a:r>
          </a:p>
          <a:p>
            <a:pPr lvl="1"/>
            <a:r>
              <a:rPr lang="en-US" sz="2000" smtClean="0"/>
              <a:t>Kiểm tra kiểu dữ liệu</a:t>
            </a:r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Lịch sử ngôn ngữ 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Ra đời năm 1979 bằng việc mở rộng ngôn ngữ C. Tác giả: Bjarne Stroustrup</a:t>
            </a:r>
          </a:p>
          <a:p>
            <a:r>
              <a:rPr lang="en-US" smtClean="0"/>
              <a:t>Mục tiêu:</a:t>
            </a:r>
          </a:p>
          <a:p>
            <a:pPr lvl="1"/>
            <a:r>
              <a:rPr lang="en-US" smtClean="0"/>
              <a:t>Thêm các tính năng mới</a:t>
            </a:r>
          </a:p>
          <a:p>
            <a:pPr lvl="1"/>
            <a:r>
              <a:rPr lang="en-US" smtClean="0"/>
              <a:t>Khắc phục một số nhược điểm của C</a:t>
            </a:r>
          </a:p>
          <a:p>
            <a:r>
              <a:rPr lang="en-US" smtClean="0"/>
              <a:t>Bổ sung những tính năng mới so với C:</a:t>
            </a:r>
          </a:p>
          <a:p>
            <a:pPr lvl="1"/>
            <a:r>
              <a:rPr lang="en-US" smtClean="0"/>
              <a:t>Lập trình hướng đối tượng (OOP)</a:t>
            </a:r>
          </a:p>
          <a:p>
            <a:pPr lvl="1"/>
            <a:r>
              <a:rPr lang="en-US" smtClean="0"/>
              <a:t>Lập trình tổng quát (template)</a:t>
            </a:r>
          </a:p>
          <a:p>
            <a:pPr lvl="1"/>
            <a:r>
              <a:rPr lang="en-US" smtClean="0"/>
              <a:t>Nhiều tính năng nhỏ giúp lập trình linh hoạt hơn nữa (thêm kiểu bool, khai báo biến bất kỳ ở đâu, kiểu mạnh, định nghĩa chồng hàm, namespace, xử lý ngoại lệ,…)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Lịch sử ngôn ngữ C++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Là quá trình chuyển đổi từ mã nguồn (do người viết) thành chương trình ở dạng mã máy để có thể thực thi được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Biên dịch chương trình C/C++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4" name="Group 22"/>
          <p:cNvGrpSpPr/>
          <p:nvPr/>
        </p:nvGrpSpPr>
        <p:grpSpPr>
          <a:xfrm>
            <a:off x="1219200" y="2895600"/>
            <a:ext cx="6324600" cy="3029168"/>
            <a:chOff x="609600" y="3179763"/>
            <a:chExt cx="6324600" cy="3029168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744081" y="3200400"/>
              <a:ext cx="1210588" cy="64633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mtClean="0">
                  <a:latin typeface="Gill Sans MT"/>
                </a:rPr>
                <a:t>Mã nguồn</a:t>
              </a:r>
              <a:endParaRPr lang="en-US">
                <a:latin typeface="Gill Sans MT"/>
              </a:endParaRPr>
            </a:p>
            <a:p>
              <a:pPr algn="ctr"/>
              <a:r>
                <a:rPr lang="en-US">
                  <a:latin typeface="Lucida Console" pitchFamily="49" charset="0"/>
                </a:rPr>
                <a:t>file1.c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438400" y="3179763"/>
              <a:ext cx="2057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mtClean="0"/>
                <a:t>Trình biên dịch</a:t>
              </a:r>
              <a:endParaRPr 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06717" y="3200400"/>
              <a:ext cx="1492716" cy="64633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mtClean="0">
                  <a:latin typeface="+mn-lt"/>
                  <a:cs typeface="+mn-cs"/>
                </a:rPr>
                <a:t>Mã biên dịch</a:t>
              </a:r>
              <a:endParaRPr lang="en-US" dirty="0"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mtClean="0">
                  <a:latin typeface="Lucida Console" pitchFamily="49" charset="0"/>
                  <a:cs typeface="+mn-cs"/>
                </a:rPr>
                <a:t>file1.obj</a:t>
              </a:r>
              <a:endParaRPr lang="en-US" dirty="0">
                <a:latin typeface="Lucida Console" pitchFamily="49" charset="0"/>
                <a:cs typeface="+mn-cs"/>
              </a:endParaRPr>
            </a:p>
          </p:txBody>
        </p:sp>
        <p:cxnSp>
          <p:nvCxnSpPr>
            <p:cNvPr id="9" name="Elbow Connector 8"/>
            <p:cNvCxnSpPr>
              <a:stCxn id="6" idx="3"/>
              <a:endCxn id="7" idx="2"/>
            </p:cNvCxnSpPr>
            <p:nvPr/>
          </p:nvCxnSpPr>
          <p:spPr>
            <a:xfrm flipV="1">
              <a:off x="1954669" y="3522663"/>
              <a:ext cx="483731" cy="903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>
              <a:stCxn id="7" idx="6"/>
              <a:endCxn id="8" idx="1"/>
            </p:cNvCxnSpPr>
            <p:nvPr/>
          </p:nvCxnSpPr>
          <p:spPr>
            <a:xfrm>
              <a:off x="4495800" y="3522663"/>
              <a:ext cx="310917" cy="903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744081" y="4059238"/>
              <a:ext cx="1210588" cy="64633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mtClean="0">
                  <a:latin typeface="Gill Sans MT"/>
                </a:rPr>
                <a:t>Mã nguồn</a:t>
              </a:r>
            </a:p>
            <a:p>
              <a:pPr algn="ctr"/>
              <a:r>
                <a:rPr lang="en-US" smtClean="0">
                  <a:latin typeface="Lucida Console" pitchFamily="49" charset="0"/>
                </a:rPr>
                <a:t>file2.c</a:t>
              </a:r>
              <a:endParaRPr lang="en-US">
                <a:latin typeface="Lucida Console" pitchFamily="49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438400" y="4038600"/>
              <a:ext cx="2057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/>
                <a:t>Trình biên dịch</a:t>
              </a:r>
              <a:endParaRPr lang="en-US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06717" y="4059238"/>
              <a:ext cx="1492716" cy="64633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/>
                <a:t>Mã biên dịch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mtClean="0">
                  <a:latin typeface="Lucida Console" pitchFamily="49" charset="0"/>
                  <a:cs typeface="+mn-cs"/>
                </a:rPr>
                <a:t>file2.obj</a:t>
              </a:r>
              <a:endParaRPr lang="en-US" dirty="0">
                <a:latin typeface="Lucida Console" pitchFamily="49" charset="0"/>
                <a:cs typeface="+mn-cs"/>
              </a:endParaRPr>
            </a:p>
          </p:txBody>
        </p:sp>
        <p:cxnSp>
          <p:nvCxnSpPr>
            <p:cNvPr id="14" name="Elbow Connector 13"/>
            <p:cNvCxnSpPr>
              <a:stCxn id="11" idx="3"/>
              <a:endCxn id="12" idx="2"/>
            </p:cNvCxnSpPr>
            <p:nvPr/>
          </p:nvCxnSpPr>
          <p:spPr>
            <a:xfrm flipV="1">
              <a:off x="1954669" y="4381500"/>
              <a:ext cx="483731" cy="904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2" idx="6"/>
              <a:endCxn id="13" idx="1"/>
            </p:cNvCxnSpPr>
            <p:nvPr/>
          </p:nvCxnSpPr>
          <p:spPr>
            <a:xfrm>
              <a:off x="4495800" y="4381500"/>
              <a:ext cx="310917" cy="904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438400" y="4953000"/>
              <a:ext cx="2057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mtClean="0"/>
                <a:t>Trình liên kết</a:t>
              </a:r>
              <a:endParaRPr lang="en-US" sz="1600" dirty="0"/>
            </a:p>
          </p:txBody>
        </p:sp>
        <p:cxnSp>
          <p:nvCxnSpPr>
            <p:cNvPr id="17" name="Elbow Connector 16"/>
            <p:cNvCxnSpPr>
              <a:stCxn id="20" idx="3"/>
              <a:endCxn id="16" idx="2"/>
            </p:cNvCxnSpPr>
            <p:nvPr/>
          </p:nvCxnSpPr>
          <p:spPr>
            <a:xfrm>
              <a:off x="2133600" y="5293797"/>
              <a:ext cx="304800" cy="2103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stCxn id="8" idx="3"/>
              <a:endCxn id="16" idx="6"/>
            </p:cNvCxnSpPr>
            <p:nvPr/>
          </p:nvCxnSpPr>
          <p:spPr>
            <a:xfrm flipH="1">
              <a:off x="4495800" y="3523566"/>
              <a:ext cx="1803633" cy="1772334"/>
            </a:xfrm>
            <a:prstGeom prst="bentConnector3">
              <a:avLst>
                <a:gd name="adj1" fmla="val -1267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13" idx="3"/>
              <a:endCxn id="16" idx="6"/>
            </p:cNvCxnSpPr>
            <p:nvPr/>
          </p:nvCxnSpPr>
          <p:spPr>
            <a:xfrm flipH="1">
              <a:off x="4495800" y="4382404"/>
              <a:ext cx="1803633" cy="913496"/>
            </a:xfrm>
            <a:prstGeom prst="bentConnector3">
              <a:avLst>
                <a:gd name="adj1" fmla="val -1267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26"/>
            <p:cNvSpPr txBox="1">
              <a:spLocks noChangeArrowheads="1"/>
            </p:cNvSpPr>
            <p:nvPr/>
          </p:nvSpPr>
          <p:spPr bwMode="auto">
            <a:xfrm>
              <a:off x="609600" y="5109131"/>
              <a:ext cx="1524000" cy="36933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mtClean="0">
                  <a:latin typeface="Gill Sans MT"/>
                </a:rPr>
                <a:t>Thư viện</a:t>
              </a:r>
              <a:endParaRPr lang="en-US">
                <a:latin typeface="Lucida Console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24400" y="5562600"/>
              <a:ext cx="2209800" cy="64633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mtClean="0">
                  <a:solidFill>
                    <a:schemeClr val="bg1"/>
                  </a:solidFill>
                  <a:latin typeface="+mn-lt"/>
                  <a:cs typeface="+mn-cs"/>
                </a:rPr>
                <a:t>Chương trình chạy</a:t>
              </a:r>
              <a:endParaRPr lang="en-US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mtClean="0">
                  <a:solidFill>
                    <a:schemeClr val="bg1"/>
                  </a:solidFill>
                  <a:latin typeface="Lucida Console" pitchFamily="49" charset="0"/>
                  <a:cs typeface="+mn-cs"/>
                </a:rPr>
                <a:t>a.exe</a:t>
              </a:r>
              <a:endParaRPr lang="en-US" dirty="0">
                <a:solidFill>
                  <a:schemeClr val="bg1"/>
                </a:solidFill>
                <a:latin typeface="Lucida Console" pitchFamily="49" charset="0"/>
                <a:cs typeface="+mn-cs"/>
              </a:endParaRPr>
            </a:p>
          </p:txBody>
        </p:sp>
        <p:cxnSp>
          <p:nvCxnSpPr>
            <p:cNvPr id="22" name="Shape 21"/>
            <p:cNvCxnSpPr>
              <a:stCxn id="16" idx="4"/>
              <a:endCxn id="21" idx="1"/>
            </p:cNvCxnSpPr>
            <p:nvPr/>
          </p:nvCxnSpPr>
          <p:spPr>
            <a:xfrm rot="16200000" flipH="1">
              <a:off x="3972267" y="5133633"/>
              <a:ext cx="246966" cy="12573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Cho phép dịch từng file riêng rẽ giúp:</a:t>
            </a:r>
          </a:p>
          <a:p>
            <a:pPr lvl="1"/>
            <a:r>
              <a:rPr lang="en-US" smtClean="0"/>
              <a:t>Dễ phân chia và quản lý từng phần của chương trình</a:t>
            </a:r>
          </a:p>
          <a:p>
            <a:pPr lvl="1"/>
            <a:r>
              <a:rPr lang="en-US" smtClean="0"/>
              <a:t>Khi cần thay đổi, chỉ cần sửa đổi file liên quan</a:t>
            </a:r>
          </a:p>
          <a:p>
            <a:pPr lvl="2">
              <a:buNone/>
            </a:pPr>
            <a:r>
              <a:rPr lang="en-US" smtClean="0">
                <a:sym typeface="Wingdings" pitchFamily="2" charset="2"/>
              </a:rPr>
              <a:t> giảm thời gian bảo trì, sửa đổi</a:t>
            </a:r>
            <a:endParaRPr lang="en-US" smtClean="0"/>
          </a:p>
          <a:p>
            <a:pPr lvl="1"/>
            <a:r>
              <a:rPr lang="en-US" smtClean="0"/>
              <a:t>Chỉ cần dịch lại những file có thay đổi khi cần thiết</a:t>
            </a:r>
          </a:p>
          <a:p>
            <a:pPr lvl="2">
              <a:buNone/>
            </a:pPr>
            <a:r>
              <a:rPr lang="en-US" smtClean="0">
                <a:sym typeface="Wingdings" pitchFamily="2" charset="2"/>
              </a:rPr>
              <a:t> giảm thời gian dịch</a:t>
            </a:r>
          </a:p>
          <a:p>
            <a:r>
              <a:rPr lang="en-US" smtClean="0"/>
              <a:t>Các trình biên dịch hiện đại còn cho phép tối ưu hoá dữ liệu và mã lệnh</a:t>
            </a:r>
          </a:p>
          <a:p>
            <a:r>
              <a:rPr lang="en-US" smtClean="0"/>
              <a:t>Một số trình biên dịch thông dụng: MS Visual C++, gcc, Intel C++ Compiler, Watcom C/C++,…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Biên dịch chương trình C/C++</a:t>
            </a:r>
            <a:r>
              <a:rPr lang="en-US" i="1" smtClean="0"/>
              <a:t> (tiếp)</a:t>
            </a:r>
            <a:endParaRPr lang="en-US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Ưu điểm:</a:t>
            </a:r>
          </a:p>
          <a:p>
            <a:pPr lvl="1"/>
            <a:r>
              <a:rPr lang="en-US" smtClean="0"/>
              <a:t>Hiệu quả</a:t>
            </a:r>
          </a:p>
          <a:p>
            <a:pPr lvl="1"/>
            <a:r>
              <a:rPr lang="en-US" smtClean="0"/>
              <a:t>Linh hoạt, khả năng tuỳ biến cao</a:t>
            </a:r>
          </a:p>
          <a:p>
            <a:pPr lvl="1"/>
            <a:r>
              <a:rPr lang="en-US" smtClean="0"/>
              <a:t>Được hỗ trợ rộng rãi</a:t>
            </a:r>
          </a:p>
          <a:p>
            <a:pPr lvl="2"/>
            <a:r>
              <a:rPr lang="en-US" smtClean="0"/>
              <a:t>trên các môi trường khác nhau</a:t>
            </a:r>
          </a:p>
          <a:p>
            <a:pPr lvl="2"/>
            <a:r>
              <a:rPr lang="en-US" smtClean="0"/>
              <a:t>nhiều thư viện và công cụ sẵn có</a:t>
            </a:r>
          </a:p>
          <a:p>
            <a:pPr lvl="1"/>
            <a:endParaRPr lang="en-US" smtClean="0"/>
          </a:p>
          <a:p>
            <a:r>
              <a:rPr lang="en-US" smtClean="0"/>
              <a:t>Nhược điểm:</a:t>
            </a:r>
          </a:p>
          <a:p>
            <a:pPr lvl="1"/>
            <a:r>
              <a:rPr lang="en-US" smtClean="0"/>
              <a:t>Ngôn ngữ [quá] phức tạp</a:t>
            </a:r>
          </a:p>
          <a:p>
            <a:pPr lvl="1"/>
            <a:r>
              <a:rPr lang="en-US" smtClean="0"/>
              <a:t>Khó kiểm soát lỗi hơn so với các ngôn ngữ bậc cao (Java, .NET, script,…), nhất là nguyên nhân từ sử dụng con trỏ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Tại sao chọn C/C++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noFill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dirty="0" smtClean="0"/>
              <a:t>TS. </a:t>
            </a:r>
            <a:r>
              <a:rPr lang="en-US" b="1" dirty="0" err="1" smtClean="0"/>
              <a:t>Vũ</a:t>
            </a:r>
            <a:r>
              <a:rPr lang="en-US" b="1" dirty="0" smtClean="0"/>
              <a:t> </a:t>
            </a:r>
            <a:r>
              <a:rPr lang="en-US" b="1" dirty="0" err="1" smtClean="0"/>
              <a:t>Hải</a:t>
            </a:r>
            <a:endParaRPr lang="en-US" b="1" dirty="0" smtClean="0"/>
          </a:p>
          <a:p>
            <a:pPr lvl="1">
              <a:spcBef>
                <a:spcPct val="50000"/>
              </a:spcBef>
            </a:pPr>
            <a:r>
              <a:rPr lang="en-US" sz="2800" dirty="0" smtClean="0"/>
              <a:t> </a:t>
            </a:r>
            <a:r>
              <a:rPr lang="en-US" sz="2800" dirty="0" err="1" smtClean="0"/>
              <a:t>Viện</a:t>
            </a:r>
            <a:r>
              <a:rPr lang="en-US" sz="2800" dirty="0" smtClean="0"/>
              <a:t> </a:t>
            </a:r>
            <a:r>
              <a:rPr lang="en-US" sz="2800" dirty="0" err="1" smtClean="0"/>
              <a:t>nghiên</a:t>
            </a:r>
            <a:r>
              <a:rPr lang="en-US" sz="2800" dirty="0" smtClean="0"/>
              <a:t> </a:t>
            </a:r>
            <a:r>
              <a:rPr lang="en-US" sz="2800" dirty="0" err="1" smtClean="0"/>
              <a:t>cứu</a:t>
            </a:r>
            <a:r>
              <a:rPr lang="en-US" sz="2800" dirty="0" smtClean="0"/>
              <a:t> </a:t>
            </a:r>
            <a:r>
              <a:rPr lang="en-US" sz="2800" dirty="0" err="1" smtClean="0"/>
              <a:t>quốc</a:t>
            </a:r>
            <a:r>
              <a:rPr lang="en-US" sz="2800" dirty="0" smtClean="0"/>
              <a:t> </a:t>
            </a:r>
            <a:r>
              <a:rPr lang="en-US" sz="2800" dirty="0" err="1" smtClean="0"/>
              <a:t>tế</a:t>
            </a:r>
            <a:r>
              <a:rPr lang="en-US" sz="2800" dirty="0" smtClean="0"/>
              <a:t> MICA, </a:t>
            </a:r>
            <a:r>
              <a:rPr lang="en-US" sz="2800" dirty="0" err="1" smtClean="0"/>
              <a:t>Trường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Đại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Bách</a:t>
            </a:r>
            <a:r>
              <a:rPr lang="en-US" sz="2800" dirty="0" smtClean="0"/>
              <a:t> </a:t>
            </a:r>
            <a:r>
              <a:rPr lang="en-US" sz="2800" dirty="0" err="1" smtClean="0"/>
              <a:t>Khoa</a:t>
            </a:r>
            <a:r>
              <a:rPr lang="en-US" sz="2800" dirty="0" smtClean="0"/>
              <a:t> </a:t>
            </a:r>
            <a:r>
              <a:rPr lang="en-US" sz="2800" dirty="0" err="1" smtClean="0"/>
              <a:t>Hà</a:t>
            </a:r>
            <a:r>
              <a:rPr lang="en-US" sz="2800" dirty="0" smtClean="0"/>
              <a:t> </a:t>
            </a:r>
            <a:r>
              <a:rPr lang="en-US" sz="2800" dirty="0" err="1" smtClean="0"/>
              <a:t>Nội</a:t>
            </a:r>
            <a:endParaRPr lang="en-US" sz="2800" dirty="0" smtClean="0"/>
          </a:p>
          <a:p>
            <a:pPr lvl="1">
              <a:spcBef>
                <a:spcPct val="50000"/>
              </a:spcBef>
            </a:pPr>
            <a:r>
              <a:rPr lang="en-US" sz="2800" dirty="0" smtClean="0"/>
              <a:t>Email: </a:t>
            </a:r>
            <a:r>
              <a:rPr lang="en-US" sz="2800" dirty="0" err="1" smtClean="0">
                <a:hlinkClick r:id="rId3"/>
              </a:rPr>
              <a:t>hai.vu@mica.edu.vn</a:t>
            </a:r>
            <a:endParaRPr lang="en-US" sz="2800" dirty="0" smtClean="0"/>
          </a:p>
          <a:p>
            <a:pPr lvl="1">
              <a:spcBef>
                <a:spcPct val="50000"/>
              </a:spcBef>
            </a:pPr>
            <a:r>
              <a:rPr lang="en-US" sz="2800" dirty="0" err="1" smtClean="0"/>
              <a:t>Phòng</a:t>
            </a:r>
            <a:r>
              <a:rPr lang="en-US" sz="2800" dirty="0" smtClean="0"/>
              <a:t> 1005, </a:t>
            </a:r>
            <a:r>
              <a:rPr lang="en-US" sz="2800" dirty="0" err="1" smtClean="0"/>
              <a:t>nhà</a:t>
            </a:r>
            <a:r>
              <a:rPr lang="en-US" sz="2800" dirty="0" smtClean="0"/>
              <a:t> </a:t>
            </a:r>
            <a:r>
              <a:rPr lang="en-US" sz="2800" dirty="0" err="1" smtClean="0"/>
              <a:t>B1</a:t>
            </a:r>
            <a:r>
              <a:rPr lang="en-US" sz="2800" dirty="0" smtClean="0"/>
              <a:t>, </a:t>
            </a:r>
            <a:r>
              <a:rPr lang="en-US" sz="2800" dirty="0" err="1" smtClean="0"/>
              <a:t>ĐHBK</a:t>
            </a:r>
            <a:r>
              <a:rPr lang="en-US" sz="2800" dirty="0" smtClean="0"/>
              <a:t> </a:t>
            </a:r>
            <a:r>
              <a:rPr lang="en-US" sz="2800" dirty="0" err="1" smtClean="0"/>
              <a:t>Hà</a:t>
            </a:r>
            <a:r>
              <a:rPr lang="en-US" sz="2800" dirty="0" smtClean="0"/>
              <a:t> </a:t>
            </a:r>
            <a:r>
              <a:rPr lang="en-US" sz="2800" dirty="0" err="1" smtClean="0"/>
              <a:t>nội</a:t>
            </a:r>
            <a:endParaRPr lang="en-US" sz="2800" dirty="0" smtClean="0"/>
          </a:p>
          <a:p>
            <a:pPr lvl="1">
              <a:spcBef>
                <a:spcPct val="50000"/>
              </a:spcBef>
            </a:pPr>
            <a:r>
              <a:rPr lang="en-US" sz="2800" dirty="0" err="1" smtClean="0"/>
              <a:t>Điện</a:t>
            </a:r>
            <a:r>
              <a:rPr lang="en-US" sz="2800" dirty="0" smtClean="0"/>
              <a:t> </a:t>
            </a:r>
            <a:r>
              <a:rPr lang="en-US" sz="2800" dirty="0" err="1" smtClean="0"/>
              <a:t>thoại</a:t>
            </a:r>
            <a:r>
              <a:rPr lang="en-US" sz="2800" dirty="0" smtClean="0"/>
              <a:t>: 38 68 30 87 (Ext: 104</a:t>
            </a:r>
            <a:r>
              <a:rPr lang="en-US" sz="2800" dirty="0" smtClean="0"/>
              <a:t>)</a:t>
            </a:r>
          </a:p>
          <a:p>
            <a:pPr lvl="1">
              <a:spcBef>
                <a:spcPct val="50000"/>
              </a:spcBef>
            </a:pPr>
            <a:r>
              <a:rPr lang="en-US" sz="2800" dirty="0" smtClean="0"/>
              <a:t>Homepage</a:t>
            </a:r>
            <a:r>
              <a:rPr lang="en-US" sz="2800" dirty="0" smtClean="0"/>
              <a:t>: </a:t>
            </a:r>
            <a:r>
              <a:rPr lang="en-US" sz="1800" dirty="0" err="1" smtClean="0"/>
              <a:t>http://www.mica.edu.vn/perso/Vu-Hai/index.html</a:t>
            </a:r>
            <a:endParaRPr lang="en-US" sz="2800" dirty="0" smtClean="0"/>
          </a:p>
          <a:p>
            <a:pPr>
              <a:spcBef>
                <a:spcPct val="50000"/>
              </a:spcBef>
            </a:pPr>
            <a:endParaRPr lang="en-US" sz="2800" dirty="0" smtClean="0"/>
          </a:p>
          <a:p>
            <a:pPr lvl="1">
              <a:spcBef>
                <a:spcPct val="50000"/>
              </a:spcBef>
            </a:pPr>
            <a:endParaRPr lang="en-US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giảng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endParaRPr lang="en-US" dirty="0" smtClean="0"/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8EB7412F-42BC-4638-8586-5CE74B47495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Cú pháp có phân biệt chữ hoa/thường: int, Int, INT là hoàn toàn khác nhau</a:t>
            </a:r>
          </a:p>
          <a:p>
            <a:r>
              <a:rPr lang="en-US" smtClean="0"/>
              <a:t>Dấu ; dùng để phân tách các câu lệnh đơn</a:t>
            </a:r>
          </a:p>
          <a:p>
            <a:r>
              <a:rPr lang="en-US" smtClean="0"/>
              <a:t>Dấu { … } để quy định một khối câu lệnh</a:t>
            </a:r>
          </a:p>
          <a:p>
            <a:r>
              <a:rPr lang="en-US" smtClean="0"/>
              <a:t>Không được đặt tên biến/hằng/hàm… trùng với từ khoá có sẵn (void, int, char, struct, const,…)</a:t>
            </a:r>
          </a:p>
          <a:p>
            <a:r>
              <a:rPr lang="en-US" smtClean="0"/>
              <a:t>Trong một khối lệnh không có cấu trúc định hướng (if, for, while,…) thì các lệnh sẽ thực hiện tuần tự từ trên xuống</a:t>
            </a:r>
          </a:p>
          <a:p>
            <a:r>
              <a:rPr lang="en-US" smtClean="0"/>
              <a:t>Chú thích:</a:t>
            </a:r>
          </a:p>
          <a:p>
            <a:pPr lvl="1"/>
            <a:r>
              <a:rPr lang="en-US" smtClean="0"/>
              <a:t>trong C bằng: /* … */</a:t>
            </a:r>
          </a:p>
          <a:p>
            <a:pPr lvl="1"/>
            <a:r>
              <a:rPr lang="en-US" smtClean="0"/>
              <a:t>trong C++ có thêm ký hiệu // để chú thích đến hết dòng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Một vài điểm chú ý về ngôn ngữ C/C++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Là một môi trường tích hợp (IDE), trợ giúp:</a:t>
            </a:r>
          </a:p>
          <a:p>
            <a:pPr lvl="1"/>
            <a:r>
              <a:rPr lang="en-US" smtClean="0"/>
              <a:t>Viết chương trình</a:t>
            </a:r>
          </a:p>
          <a:p>
            <a:pPr lvl="1"/>
            <a:r>
              <a:rPr lang="en-US" smtClean="0"/>
              <a:t>Biên dịch</a:t>
            </a:r>
          </a:p>
          <a:p>
            <a:pPr lvl="1"/>
            <a:r>
              <a:rPr lang="en-US" smtClean="0"/>
              <a:t>Gỡ lỗi (debug)</a:t>
            </a:r>
          </a:p>
          <a:p>
            <a:pPr lvl="1"/>
            <a:endParaRPr lang="en-US" smtClean="0"/>
          </a:p>
          <a:p>
            <a:r>
              <a:rPr lang="en-US" smtClean="0"/>
              <a:t>Làm ví dụ…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Giới thiệu MS Visual C++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Chương</a:t>
            </a:r>
            <a:r>
              <a:rPr lang="en-US" sz="2400" dirty="0" smtClean="0"/>
              <a:t> 1:</a:t>
            </a:r>
            <a:r>
              <a:rPr lang="en-US" dirty="0" smtClean="0"/>
              <a:t> </a:t>
            </a:r>
            <a:r>
              <a:rPr lang="vi-VN" sz="2400" b="1" dirty="0" smtClean="0"/>
              <a:t>TỔNG QUAN VỀ </a:t>
            </a:r>
            <a:r>
              <a:rPr lang="en-US" sz="2400" b="1" dirty="0" err="1" smtClean="0"/>
              <a:t>QUY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TRÌNH</a:t>
            </a:r>
            <a:r>
              <a:rPr lang="en-US" sz="2400" b="1" dirty="0" smtClean="0"/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vi-VN" sz="2400" b="1" dirty="0" smtClean="0"/>
              <a:t>XÂY </a:t>
            </a:r>
            <a:r>
              <a:rPr lang="vi-VN" sz="2400" b="1" dirty="0" smtClean="0"/>
              <a:t>DỰNG </a:t>
            </a:r>
            <a:r>
              <a:rPr lang="en-US" sz="2400" b="1" dirty="0" err="1" smtClean="0"/>
              <a:t>CHƯƠNG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TRÌNH</a:t>
            </a:r>
            <a:r>
              <a:rPr lang="en-US" sz="2400" b="1" dirty="0" smtClean="0"/>
              <a:t> </a:t>
            </a:r>
            <a:r>
              <a:rPr lang="vi-VN" sz="2400" b="1" dirty="0" smtClean="0"/>
              <a:t>PHẦN MỀM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0" y="6354763"/>
            <a:ext cx="1981200" cy="366712"/>
          </a:xfrm>
        </p:spPr>
        <p:txBody>
          <a:bodyPr/>
          <a:lstStyle/>
          <a:p>
            <a:fld id="{26B269CE-12F4-4F4F-BF2F-21E0A343DA4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vi-VN" dirty="0" smtClean="0"/>
              <a:t>1.1.	Khái niệm và định nghĩa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vi-VN" dirty="0" smtClean="0"/>
              <a:t>1.2</a:t>
            </a:r>
            <a:r>
              <a:rPr lang="vi-VN" dirty="0" smtClean="0"/>
              <a:t>.  Quy trình thiết kế và xây dựng chương trình phần mềm: mô hình, các nhiệm vụ cơ </a:t>
            </a:r>
            <a:r>
              <a:rPr lang="vi-VN" dirty="0" smtClean="0"/>
              <a:t>bản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vi-VN" dirty="0" smtClean="0"/>
              <a:t>.3.  Các kỹ thuật tiêu biểu trong thiết kế và xây dựng chương trình phần mềm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vi-VN" dirty="0" smtClean="0"/>
              <a:t>1.4</a:t>
            </a:r>
            <a:r>
              <a:rPr lang="vi-VN" dirty="0" smtClean="0"/>
              <a:t>. Các thuộc tính chất lượng của thiết kế và xây dựng chương trình phần mềm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Nội</a:t>
            </a:r>
            <a:r>
              <a:rPr lang="en-US" dirty="0" smtClean="0"/>
              <a:t> dung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PM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do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endParaRPr lang="en-US" dirty="0" smtClean="0"/>
          </a:p>
          <a:p>
            <a:r>
              <a:rPr lang="vi-VN" dirty="0" smtClean="0"/>
              <a:t>Không có cách đánh giá yêu cầu và tiêu chuẩn </a:t>
            </a:r>
            <a:r>
              <a:rPr lang="vi-VN" dirty="0" smtClean="0"/>
              <a:t>chất</a:t>
            </a:r>
            <a:r>
              <a:rPr lang="en-US" dirty="0" smtClean="0"/>
              <a:t> </a:t>
            </a:r>
            <a:r>
              <a:rPr lang="vi-VN" dirty="0" smtClean="0"/>
              <a:t>lượng </a:t>
            </a:r>
            <a:r>
              <a:rPr lang="vi-VN" dirty="0" smtClean="0"/>
              <a:t>có được thỏa mãn hay không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1.1. </a:t>
            </a:r>
            <a:r>
              <a:rPr lang="en-US" dirty="0" err="1" smtClean="0"/>
              <a:t>Khái</a:t>
            </a:r>
            <a:r>
              <a:rPr lang="en-US" dirty="0" smtClean="0"/>
              <a:t> </a:t>
            </a:r>
            <a:r>
              <a:rPr lang="en-US" dirty="0" err="1" smtClean="0"/>
              <a:t>niệm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44964"/>
          <a:stretch>
            <a:fillRect/>
          </a:stretch>
        </p:blipFill>
        <p:spPr bwMode="auto">
          <a:xfrm>
            <a:off x="838200" y="1828800"/>
            <a:ext cx="7467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Qui </a:t>
            </a:r>
            <a:r>
              <a:rPr lang="en-US" dirty="0" err="1" smtClean="0"/>
              <a:t>trình</a:t>
            </a:r>
            <a:r>
              <a:rPr lang="en-US" dirty="0" smtClean="0"/>
              <a:t> (process)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vi-VN" dirty="0" smtClean="0"/>
              <a:t>động </a:t>
            </a:r>
            <a:r>
              <a:rPr lang="vi-VN" dirty="0" smtClean="0"/>
              <a:t>được tổ chức mà mục đích của nó là xây dựng </a:t>
            </a:r>
            <a:r>
              <a:rPr lang="vi-VN" dirty="0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.</a:t>
            </a:r>
          </a:p>
          <a:p>
            <a:r>
              <a:rPr lang="vi-VN" dirty="0" smtClean="0"/>
              <a:t>Qui trình xác định ai làm gì, khi nào và bằng cách nào </a:t>
            </a:r>
            <a:r>
              <a:rPr lang="vi-VN" dirty="0" smtClean="0"/>
              <a:t>để</a:t>
            </a:r>
            <a:r>
              <a:rPr lang="en-US" dirty="0" smtClean="0"/>
              <a:t> </a:t>
            </a:r>
            <a:r>
              <a:rPr lang="vi-VN" dirty="0" smtClean="0"/>
              <a:t>đạt </a:t>
            </a:r>
            <a:r>
              <a:rPr lang="vi-VN" dirty="0" smtClean="0"/>
              <a:t>được một mục tiêu nào </a:t>
            </a:r>
            <a:r>
              <a:rPr lang="vi-VN" dirty="0" smtClean="0"/>
              <a:t>đó</a:t>
            </a:r>
            <a:endParaRPr lang="en-US" dirty="0" smtClean="0"/>
          </a:p>
          <a:p>
            <a:r>
              <a:rPr lang="vi-VN" dirty="0" smtClean="0"/>
              <a:t>Quy trình phần mềm xác định một bộ khung và </a:t>
            </a:r>
            <a:r>
              <a:rPr lang="vi-VN" dirty="0" smtClean="0"/>
              <a:t>tiêu</a:t>
            </a:r>
            <a:r>
              <a:rPr lang="en-US" dirty="0" smtClean="0"/>
              <a:t> </a:t>
            </a:r>
            <a:r>
              <a:rPr lang="vi-VN" dirty="0" smtClean="0"/>
              <a:t>chuẩn </a:t>
            </a:r>
            <a:r>
              <a:rPr lang="vi-VN" dirty="0" smtClean="0"/>
              <a:t>để triển khai công nghệ phần </a:t>
            </a:r>
            <a:r>
              <a:rPr lang="vi-VN" dirty="0" smtClean="0"/>
              <a:t>mềm</a:t>
            </a:r>
            <a:endParaRPr lang="en-US" dirty="0" smtClean="0"/>
          </a:p>
          <a:p>
            <a:r>
              <a:rPr lang="en-US" b="1" dirty="0" smtClean="0"/>
              <a:t>Qui </a:t>
            </a:r>
            <a:r>
              <a:rPr lang="en-US" b="1" dirty="0" err="1" smtClean="0"/>
              <a:t>trình</a:t>
            </a:r>
            <a:r>
              <a:rPr lang="en-US" dirty="0" smtClean="0"/>
              <a:t>: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</a:t>
            </a:r>
          </a:p>
          <a:p>
            <a:r>
              <a:rPr lang="vi-VN" b="1" dirty="0" smtClean="0"/>
              <a:t>Phương pháp</a:t>
            </a:r>
            <a:r>
              <a:rPr lang="vi-VN" dirty="0" smtClean="0"/>
              <a:t>: Chỉ ra cách thực hiện những công việc </a:t>
            </a:r>
            <a:r>
              <a:rPr lang="vi-VN" dirty="0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smtClean="0"/>
              <a:t>(“how to”)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1.1.	Khái niệm và định </a:t>
            </a:r>
            <a:r>
              <a:rPr lang="vi-VN" dirty="0" smtClean="0"/>
              <a:t>nghĩa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qui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endParaRPr lang="en-US" dirty="0" smtClean="0"/>
          </a:p>
          <a:p>
            <a:pPr lvl="1"/>
            <a:r>
              <a:rPr lang="vi-VN" sz="2600" dirty="0" smtClean="0"/>
              <a:t>Hệ thống thời gian thực yêu cầu phải hoàn thành đặc tả hệ</a:t>
            </a:r>
            <a:r>
              <a:rPr lang="en-US" sz="2600" dirty="0" smtClean="0"/>
              <a:t> </a:t>
            </a:r>
            <a:r>
              <a:rPr lang="vi-VN" sz="2600" dirty="0" smtClean="0"/>
              <a:t>thống trước khi chuyển sang giai đoạn xây dựng nó.</a:t>
            </a:r>
            <a:endParaRPr lang="en-US" sz="2600" dirty="0" smtClean="0"/>
          </a:p>
          <a:p>
            <a:pPr lvl="1"/>
            <a:r>
              <a:rPr lang="vi-VN" sz="2600" dirty="0" smtClean="0"/>
              <a:t>Hệ thống thương mại điện tử, chúng ta có thể vừa đặc tả</a:t>
            </a:r>
            <a:r>
              <a:rPr lang="en-US" sz="2600" dirty="0" smtClean="0"/>
              <a:t> </a:t>
            </a:r>
            <a:r>
              <a:rPr lang="vi-VN" sz="2600" dirty="0" smtClean="0"/>
              <a:t>vừa xây dựng chương trình một cách đồng thời</a:t>
            </a:r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1.1.	Khái niệm và định nghĩa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1.1.	Khái niệm và định nghĩa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tầng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599" y="2057400"/>
            <a:ext cx="742474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trừu</a:t>
            </a:r>
            <a:r>
              <a:rPr lang="en-US" dirty="0" smtClean="0"/>
              <a:t> </a:t>
            </a:r>
            <a:r>
              <a:rPr lang="vi-VN" dirty="0" smtClean="0"/>
              <a:t>tượng </a:t>
            </a:r>
            <a:r>
              <a:rPr lang="vi-VN" dirty="0" smtClean="0"/>
              <a:t>của quy trình phần </a:t>
            </a:r>
            <a:r>
              <a:rPr lang="vi-VN" dirty="0" smtClean="0"/>
              <a:t>mềm</a:t>
            </a:r>
            <a:endParaRPr lang="en-US" dirty="0" smtClean="0"/>
          </a:p>
          <a:p>
            <a:r>
              <a:rPr lang="vi-VN" dirty="0" smtClean="0"/>
              <a:t>Nó biểu diễn các đặc tả về quy trình từ những </a:t>
            </a:r>
            <a:r>
              <a:rPr lang="vi-VN" dirty="0" smtClean="0"/>
              <a:t>khía</a:t>
            </a:r>
            <a:r>
              <a:rPr lang="en-US" dirty="0" smtClean="0"/>
              <a:t> </a:t>
            </a:r>
            <a:r>
              <a:rPr lang="vi-VN" dirty="0" smtClean="0"/>
              <a:t>cạnh </a:t>
            </a:r>
            <a:r>
              <a:rPr lang="vi-VN" dirty="0" smtClean="0"/>
              <a:t>cụ thể, do đó, nó chỉ cung cấp một phần </a:t>
            </a:r>
            <a:r>
              <a:rPr lang="vi-VN" dirty="0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endParaRPr lang="en-US" dirty="0" smtClean="0"/>
          </a:p>
          <a:p>
            <a:r>
              <a:rPr lang="en-US" dirty="0" smtClean="0"/>
              <a:t>5 </a:t>
            </a:r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endParaRPr lang="en-US" dirty="0" smtClean="0"/>
          </a:p>
          <a:p>
            <a:pPr lvl="1"/>
            <a:r>
              <a:rPr lang="vi-VN" dirty="0" smtClean="0"/>
              <a:t>Mô hình Thác nước (Waterfall</a:t>
            </a:r>
            <a:r>
              <a:rPr lang="vi-VN" dirty="0" smtClean="0"/>
              <a:t>)</a:t>
            </a:r>
            <a:endParaRPr lang="en-US" dirty="0" smtClean="0"/>
          </a:p>
          <a:p>
            <a:pPr lvl="1"/>
            <a:r>
              <a:rPr lang="vi-VN" dirty="0" smtClean="0"/>
              <a:t>Mô hình Tiến trình tăng dần (Incremental Process</a:t>
            </a:r>
            <a:r>
              <a:rPr lang="vi-VN" dirty="0" smtClean="0"/>
              <a:t>)</a:t>
            </a:r>
            <a:endParaRPr lang="en-US" dirty="0" smtClean="0"/>
          </a:p>
          <a:p>
            <a:pPr lvl="2"/>
            <a:r>
              <a:rPr lang="vi-VN" dirty="0" smtClean="0"/>
              <a:t>Mô hình tăng dần (</a:t>
            </a:r>
            <a:r>
              <a:rPr lang="vi-VN" dirty="0" smtClean="0"/>
              <a:t>Incremental)</a:t>
            </a:r>
            <a:endParaRPr lang="en-US" dirty="0" smtClean="0"/>
          </a:p>
          <a:p>
            <a:pPr lvl="2"/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(Rapid Application </a:t>
            </a:r>
            <a:r>
              <a:rPr lang="en-US" dirty="0" smtClean="0"/>
              <a:t>Development)</a:t>
            </a:r>
          </a:p>
          <a:p>
            <a:pPr lvl="1"/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qui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(Evolutionary Process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 (Prototyping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Xoắn</a:t>
            </a:r>
            <a:r>
              <a:rPr lang="en-US" dirty="0" smtClean="0"/>
              <a:t> </a:t>
            </a:r>
            <a:r>
              <a:rPr lang="en-US" dirty="0" err="1" smtClean="0"/>
              <a:t>ốc</a:t>
            </a:r>
            <a:r>
              <a:rPr lang="en-US" dirty="0" smtClean="0"/>
              <a:t> (Spiral)</a:t>
            </a:r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1.2. </a:t>
            </a:r>
            <a:r>
              <a:rPr lang="en-US" sz="2600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lang="en-US" sz="2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mô</a:t>
            </a:r>
            <a:r>
              <a:rPr lang="en-US" sz="2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hình</a:t>
            </a:r>
            <a:r>
              <a:rPr lang="en-US" sz="2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phát</a:t>
            </a:r>
            <a:r>
              <a:rPr lang="en-US" sz="2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triển</a:t>
            </a:r>
            <a:r>
              <a:rPr lang="en-US" sz="2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phần</a:t>
            </a:r>
            <a:r>
              <a:rPr lang="en-US" sz="2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mềm</a:t>
            </a:r>
            <a:r>
              <a:rPr lang="en-US" sz="2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(Process Model)</a:t>
            </a:r>
            <a:endParaRPr lang="en-US" sz="2600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ĐỒ</a:t>
            </a:r>
            <a:r>
              <a:rPr lang="en-US" sz="2400" dirty="0" smtClean="0"/>
              <a:t> </a:t>
            </a:r>
            <a:r>
              <a:rPr lang="en-US" sz="2400" dirty="0" err="1" smtClean="0"/>
              <a:t>ÁN</a:t>
            </a:r>
            <a:r>
              <a:rPr lang="en-US" sz="2400" dirty="0" smtClean="0"/>
              <a:t> TIN </a:t>
            </a:r>
            <a:r>
              <a:rPr lang="en-US" sz="2400" dirty="0" err="1" smtClean="0"/>
              <a:t>HỌC</a:t>
            </a:r>
            <a:r>
              <a:rPr lang="en-US" sz="2400" dirty="0" smtClean="0"/>
              <a:t>: </a:t>
            </a:r>
            <a:r>
              <a:rPr lang="en-US" sz="2400" dirty="0" err="1" smtClean="0"/>
              <a:t>XÂY</a:t>
            </a:r>
            <a:r>
              <a:rPr lang="en-US" sz="2400" dirty="0" smtClean="0"/>
              <a:t> </a:t>
            </a:r>
            <a:r>
              <a:rPr lang="en-US" sz="2400" dirty="0" err="1" smtClean="0"/>
              <a:t>DỰNG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MỀM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IT3124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err="1" smtClean="0"/>
              <a:t>Khối</a:t>
            </a:r>
            <a:r>
              <a:rPr lang="en-US" sz="2400" dirty="0" smtClean="0"/>
              <a:t> </a:t>
            </a:r>
            <a:r>
              <a:rPr lang="en-US" sz="2400" dirty="0" err="1" smtClean="0"/>
              <a:t>lượng</a:t>
            </a:r>
            <a:r>
              <a:rPr lang="en-US" sz="2400" dirty="0" smtClean="0"/>
              <a:t>: </a:t>
            </a:r>
          </a:p>
          <a:p>
            <a:pPr lvl="1"/>
            <a:r>
              <a:rPr lang="en-US" sz="2100" dirty="0" err="1" smtClean="0"/>
              <a:t>Lý</a:t>
            </a:r>
            <a:r>
              <a:rPr lang="en-US" sz="2100" dirty="0" smtClean="0"/>
              <a:t> </a:t>
            </a:r>
            <a:r>
              <a:rPr lang="en-US" sz="2100" dirty="0" err="1" smtClean="0"/>
              <a:t>thuyết</a:t>
            </a:r>
            <a:r>
              <a:rPr lang="en-US" sz="2100" dirty="0" smtClean="0"/>
              <a:t> : 15 </a:t>
            </a:r>
            <a:r>
              <a:rPr lang="en-US" sz="2100" dirty="0" err="1" smtClean="0"/>
              <a:t>giờ</a:t>
            </a:r>
            <a:endParaRPr lang="en-US" sz="2100" dirty="0" smtClean="0"/>
          </a:p>
          <a:p>
            <a:pPr lvl="1"/>
            <a:r>
              <a:rPr lang="en-US" sz="2100" dirty="0" err="1" smtClean="0"/>
              <a:t>Bài</a:t>
            </a:r>
            <a:r>
              <a:rPr lang="en-US" sz="2100" dirty="0" smtClean="0"/>
              <a:t> </a:t>
            </a:r>
            <a:r>
              <a:rPr lang="en-US" sz="2100" dirty="0" err="1" smtClean="0"/>
              <a:t>tập</a:t>
            </a:r>
            <a:r>
              <a:rPr lang="en-US" sz="2100" dirty="0" smtClean="0"/>
              <a:t>: 30 </a:t>
            </a:r>
            <a:r>
              <a:rPr lang="en-US" sz="2100" dirty="0" err="1" smtClean="0"/>
              <a:t>giờ</a:t>
            </a:r>
            <a:endParaRPr lang="en-US" sz="2100" dirty="0" smtClean="0"/>
          </a:p>
          <a:p>
            <a:r>
              <a:rPr lang="en-US" sz="2400" dirty="0" err="1" smtClean="0"/>
              <a:t>Điều</a:t>
            </a:r>
            <a:r>
              <a:rPr lang="en-US" sz="2400" dirty="0" smtClean="0"/>
              <a:t> </a:t>
            </a:r>
            <a:r>
              <a:rPr lang="en-US" sz="2400" dirty="0" err="1" smtClean="0"/>
              <a:t>kiện</a:t>
            </a:r>
            <a:r>
              <a:rPr lang="en-US" sz="2400" dirty="0" smtClean="0"/>
              <a:t> </a:t>
            </a:r>
            <a:r>
              <a:rPr lang="en-US" sz="2400" dirty="0" err="1" smtClean="0"/>
              <a:t>học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endParaRPr lang="en-US" sz="2400" dirty="0" smtClean="0"/>
          </a:p>
          <a:p>
            <a:pPr lvl="1"/>
            <a:r>
              <a:rPr lang="en-US" sz="2100" dirty="0" err="1" smtClean="0"/>
              <a:t>Đã</a:t>
            </a:r>
            <a:r>
              <a:rPr lang="en-US" sz="2100" dirty="0" smtClean="0"/>
              <a:t> </a:t>
            </a:r>
            <a:r>
              <a:rPr lang="en-US" sz="2100" dirty="0" err="1" smtClean="0"/>
              <a:t>học</a:t>
            </a:r>
            <a:r>
              <a:rPr lang="en-US" sz="2100" dirty="0" smtClean="0"/>
              <a:t> </a:t>
            </a:r>
            <a:r>
              <a:rPr lang="en-US" sz="2100" dirty="0" err="1" smtClean="0"/>
              <a:t>môn</a:t>
            </a:r>
            <a:r>
              <a:rPr lang="en-US" sz="2100" dirty="0" smtClean="0"/>
              <a:t> Tin </a:t>
            </a:r>
            <a:r>
              <a:rPr lang="en-US" sz="2100" dirty="0" err="1" smtClean="0"/>
              <a:t>học</a:t>
            </a:r>
            <a:r>
              <a:rPr lang="en-US" sz="2100" dirty="0" smtClean="0"/>
              <a:t> </a:t>
            </a:r>
            <a:r>
              <a:rPr lang="en-US" sz="2100" dirty="0" err="1" smtClean="0"/>
              <a:t>đại</a:t>
            </a:r>
            <a:r>
              <a:rPr lang="en-US" sz="2100" dirty="0" smtClean="0"/>
              <a:t> </a:t>
            </a:r>
            <a:r>
              <a:rPr lang="en-US" sz="2100" dirty="0" err="1" smtClean="0"/>
              <a:t>cương</a:t>
            </a:r>
            <a:r>
              <a:rPr lang="en-US" sz="2100" dirty="0" smtClean="0"/>
              <a:t> (</a:t>
            </a:r>
            <a:r>
              <a:rPr lang="en-US" sz="2100" dirty="0" err="1" smtClean="0"/>
              <a:t>IT1014</a:t>
            </a:r>
            <a:r>
              <a:rPr lang="en-US" sz="2100" dirty="0" smtClean="0"/>
              <a:t>)</a:t>
            </a:r>
          </a:p>
          <a:p>
            <a:pPr lvl="1"/>
            <a:r>
              <a:rPr lang="en-US" sz="2100" dirty="0" smtClean="0"/>
              <a:t>Song </a:t>
            </a:r>
            <a:r>
              <a:rPr lang="en-US" sz="2100" dirty="0" err="1" smtClean="0"/>
              <a:t>hành</a:t>
            </a:r>
            <a:r>
              <a:rPr lang="en-US" sz="2100" dirty="0" smtClean="0"/>
              <a:t>: </a:t>
            </a:r>
            <a:r>
              <a:rPr lang="en-US" sz="2100" dirty="0" err="1" smtClean="0"/>
              <a:t>Kỹ</a:t>
            </a:r>
            <a:r>
              <a:rPr lang="en-US" sz="2100" dirty="0" smtClean="0"/>
              <a:t> </a:t>
            </a:r>
            <a:r>
              <a:rPr lang="en-US" sz="2100" dirty="0" err="1" smtClean="0"/>
              <a:t>thuật</a:t>
            </a:r>
            <a:r>
              <a:rPr lang="en-US" sz="2100" dirty="0" smtClean="0"/>
              <a:t> </a:t>
            </a:r>
            <a:r>
              <a:rPr lang="en-US" sz="2100" dirty="0" err="1" smtClean="0"/>
              <a:t>lập</a:t>
            </a:r>
            <a:r>
              <a:rPr lang="en-US" sz="2100" dirty="0" smtClean="0"/>
              <a:t> </a:t>
            </a:r>
            <a:r>
              <a:rPr lang="en-US" sz="2100" dirty="0" err="1" smtClean="0"/>
              <a:t>trình</a:t>
            </a:r>
            <a:r>
              <a:rPr lang="en-US" sz="2100" dirty="0" smtClean="0"/>
              <a:t> (</a:t>
            </a:r>
            <a:r>
              <a:rPr lang="en-US" sz="2100" dirty="0" err="1" smtClean="0"/>
              <a:t>IT3104</a:t>
            </a:r>
            <a:r>
              <a:rPr lang="en-US" sz="2100" dirty="0" smtClean="0"/>
              <a:t>)</a:t>
            </a:r>
          </a:p>
          <a:p>
            <a:endParaRPr lang="en-US" sz="2700" dirty="0" smtClean="0"/>
          </a:p>
          <a:p>
            <a:r>
              <a:rPr lang="en-US" sz="2700" dirty="0" err="1" smtClean="0"/>
              <a:t>Đánh</a:t>
            </a:r>
            <a:r>
              <a:rPr lang="en-US" sz="2700" dirty="0" smtClean="0"/>
              <a:t> </a:t>
            </a:r>
            <a:r>
              <a:rPr lang="en-US" sz="2700" dirty="0" err="1" smtClean="0"/>
              <a:t>giá</a:t>
            </a:r>
            <a:r>
              <a:rPr lang="en-US" sz="2700" dirty="0" smtClean="0"/>
              <a:t> </a:t>
            </a:r>
            <a:r>
              <a:rPr lang="en-US" sz="2700" dirty="0" err="1" smtClean="0"/>
              <a:t>kết</a:t>
            </a:r>
            <a:r>
              <a:rPr lang="en-US" sz="2700" dirty="0" smtClean="0"/>
              <a:t> </a:t>
            </a:r>
            <a:r>
              <a:rPr lang="en-US" sz="2700" dirty="0" err="1" smtClean="0"/>
              <a:t>quả</a:t>
            </a:r>
            <a:r>
              <a:rPr lang="en-US" sz="2700" dirty="0" smtClean="0"/>
              <a:t> (</a:t>
            </a:r>
            <a:r>
              <a:rPr lang="en-US" sz="2700" dirty="0" err="1" smtClean="0"/>
              <a:t>tổng</a:t>
            </a:r>
            <a:r>
              <a:rPr lang="en-US" sz="2700" dirty="0" smtClean="0"/>
              <a:t> </a:t>
            </a:r>
            <a:r>
              <a:rPr lang="en-US" sz="2700" dirty="0" err="1" smtClean="0"/>
              <a:t>kết</a:t>
            </a:r>
            <a:r>
              <a:rPr lang="en-US" sz="2700" dirty="0" smtClean="0"/>
              <a:t>): </a:t>
            </a:r>
          </a:p>
          <a:p>
            <a:pPr lvl="1">
              <a:buNone/>
            </a:pPr>
            <a:r>
              <a:rPr lang="en-US" sz="2500" b="1" dirty="0" smtClean="0"/>
              <a:t>     	03* </a:t>
            </a:r>
            <a:r>
              <a:rPr lang="en-US" sz="2500" b="1" dirty="0" err="1" smtClean="0"/>
              <a:t>Điểm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quá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trình</a:t>
            </a:r>
            <a:r>
              <a:rPr lang="en-US" sz="2500" b="1" dirty="0" smtClean="0"/>
              <a:t> + 0.7* </a:t>
            </a:r>
            <a:r>
              <a:rPr lang="en-US" sz="2500" b="1" dirty="0" err="1" smtClean="0"/>
              <a:t>Điểm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thi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cuối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kỳ</a:t>
            </a:r>
            <a:endParaRPr lang="en-US" sz="2500" b="1" dirty="0" smtClean="0"/>
          </a:p>
          <a:p>
            <a:pPr lvl="1">
              <a:buNone/>
            </a:pPr>
            <a:r>
              <a:rPr lang="en-US" sz="2000" dirty="0" err="1" smtClean="0"/>
              <a:t>Điểm</a:t>
            </a:r>
            <a:r>
              <a:rPr lang="en-US" sz="2000" dirty="0" smtClean="0"/>
              <a:t> </a:t>
            </a:r>
            <a:r>
              <a:rPr lang="en-US" sz="2000" dirty="0" err="1" smtClean="0"/>
              <a:t>quá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: </a:t>
            </a:r>
            <a:r>
              <a:rPr lang="en-US" sz="2000" dirty="0" err="1" smtClean="0"/>
              <a:t>Điểm</a:t>
            </a:r>
            <a:r>
              <a:rPr lang="en-US" sz="2000" dirty="0" smtClean="0"/>
              <a:t> </a:t>
            </a:r>
            <a:r>
              <a:rPr lang="en-US" sz="2000" dirty="0" err="1" smtClean="0"/>
              <a:t>danh</a:t>
            </a:r>
            <a:r>
              <a:rPr lang="en-US" sz="2000" dirty="0" smtClean="0"/>
              <a:t> + </a:t>
            </a:r>
            <a:r>
              <a:rPr lang="en-US" sz="2000" dirty="0" err="1" smtClean="0"/>
              <a:t>hoàn</a:t>
            </a:r>
            <a:r>
              <a:rPr lang="en-US" sz="2000" dirty="0" smtClean="0"/>
              <a:t> </a:t>
            </a:r>
            <a:r>
              <a:rPr lang="en-US" sz="2000" dirty="0" err="1" smtClean="0"/>
              <a:t>thành</a:t>
            </a:r>
            <a:r>
              <a:rPr lang="en-US" sz="2000" dirty="0" smtClean="0"/>
              <a:t>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tập</a:t>
            </a:r>
            <a:r>
              <a:rPr lang="en-US" sz="2000" dirty="0" smtClean="0"/>
              <a:t> </a:t>
            </a:r>
            <a:r>
              <a:rPr lang="en-US" sz="2000" dirty="0" err="1" smtClean="0"/>
              <a:t>đầy</a:t>
            </a:r>
            <a:r>
              <a:rPr lang="en-US" sz="2000" dirty="0" smtClean="0"/>
              <a:t> </a:t>
            </a:r>
            <a:r>
              <a:rPr lang="en-US" sz="2000" dirty="0" err="1" smtClean="0"/>
              <a:t>đủ</a:t>
            </a:r>
            <a:endParaRPr lang="en-US" sz="1800" dirty="0" smtClean="0"/>
          </a:p>
          <a:p>
            <a:pPr marL="274638" lvl="1" indent="0">
              <a:buNone/>
            </a:pP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Giới thiệu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Khung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55794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Mô hình thác nước [Winston Royce] đưa ra vào năm </a:t>
            </a:r>
            <a:r>
              <a:rPr lang="vi-VN" dirty="0" smtClean="0"/>
              <a:t>1970</a:t>
            </a:r>
            <a:r>
              <a:rPr lang="en-US" dirty="0" smtClean="0"/>
              <a:t> </a:t>
            </a:r>
            <a:r>
              <a:rPr lang="en-US" dirty="0" err="1" smtClean="0"/>
              <a:t>nhằm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“</a:t>
            </a:r>
            <a:r>
              <a:rPr lang="en-US" i="1" dirty="0" smtClean="0"/>
              <a:t>code-and-fix</a:t>
            </a:r>
            <a:r>
              <a:rPr lang="en-US" i="1" dirty="0" smtClean="0"/>
              <a:t>”</a:t>
            </a:r>
          </a:p>
          <a:p>
            <a:r>
              <a:rPr lang="vi-VN" dirty="0" smtClean="0"/>
              <a:t>Lần </a:t>
            </a:r>
            <a:r>
              <a:rPr lang="vi-VN" dirty="0" smtClean="0"/>
              <a:t>đầu tiên đưa ra chính thức một </a:t>
            </a:r>
            <a:r>
              <a:rPr lang="vi-VN" dirty="0" smtClean="0"/>
              <a:t>khung</a:t>
            </a:r>
            <a:r>
              <a:rPr lang="en-US" dirty="0" smtClean="0"/>
              <a:t> </a:t>
            </a:r>
            <a:r>
              <a:rPr lang="vi-VN" dirty="0" smtClean="0"/>
              <a:t>(framework</a:t>
            </a:r>
            <a:r>
              <a:rPr lang="vi-VN" dirty="0" smtClean="0"/>
              <a:t>) </a:t>
            </a:r>
            <a:r>
              <a:rPr lang="vi-VN" dirty="0" smtClean="0"/>
              <a:t>gồm</a:t>
            </a:r>
            <a:r>
              <a:rPr lang="en-US" dirty="0" smtClean="0"/>
              <a:t> </a:t>
            </a:r>
            <a:r>
              <a:rPr lang="vi-VN" dirty="0" smtClean="0"/>
              <a:t>những </a:t>
            </a:r>
            <a:r>
              <a:rPr lang="vi-VN" dirty="0" smtClean="0"/>
              <a:t>giai đoạn (phase) phát triển phần mềm dựa vào </a:t>
            </a:r>
            <a:r>
              <a:rPr lang="vi-VN" dirty="0" smtClean="0"/>
              <a:t>yêu</a:t>
            </a:r>
            <a:r>
              <a:rPr lang="en-US" dirty="0" smtClean="0"/>
              <a:t> </a:t>
            </a:r>
            <a:r>
              <a:rPr lang="vi-VN" dirty="0" smtClean="0"/>
              <a:t>cầu </a:t>
            </a:r>
            <a:r>
              <a:rPr lang="vi-VN" dirty="0" smtClean="0"/>
              <a:t>đã xác định và được tư liệu trong giai đoạn đầu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thác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343400"/>
            <a:ext cx="88392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Tiến triển theo trình tự các </a:t>
            </a:r>
            <a:r>
              <a:rPr lang="vi-VN" dirty="0" smtClean="0"/>
              <a:t>bước</a:t>
            </a:r>
            <a:endParaRPr lang="en-US" dirty="0" smtClean="0"/>
          </a:p>
          <a:p>
            <a:pPr lvl="1"/>
            <a:r>
              <a:rPr lang="vi-VN" sz="2100" dirty="0" smtClean="0"/>
              <a:t>Giai đoạn kế tiếp sẽ bắt đầu khi giai đoạn hiện </a:t>
            </a:r>
            <a:r>
              <a:rPr lang="vi-VN" sz="2100" dirty="0" smtClean="0"/>
              <a:t>hành</a:t>
            </a:r>
            <a:r>
              <a:rPr lang="en-US" sz="2100" dirty="0" smtClean="0"/>
              <a:t> </a:t>
            </a:r>
            <a:r>
              <a:rPr lang="vi-VN" sz="2100" dirty="0" smtClean="0"/>
              <a:t>được </a:t>
            </a:r>
            <a:r>
              <a:rPr lang="vi-VN" sz="2100" dirty="0" smtClean="0"/>
              <a:t>hoàn </a:t>
            </a:r>
            <a:r>
              <a:rPr lang="vi-VN" sz="2100" dirty="0" smtClean="0"/>
              <a:t>tất</a:t>
            </a:r>
            <a:endParaRPr lang="en-US" sz="2100" dirty="0" smtClean="0"/>
          </a:p>
          <a:p>
            <a:pPr lvl="1"/>
            <a:r>
              <a:rPr lang="vi-VN" sz="2000" dirty="0" smtClean="0"/>
              <a:t>Mỗi giai đoạn xác định tiêu chuẩn vào và </a:t>
            </a:r>
            <a:r>
              <a:rPr lang="vi-VN" sz="2000" dirty="0" smtClean="0"/>
              <a:t>ra</a:t>
            </a:r>
            <a:endParaRPr lang="en-US" sz="2000" dirty="0" smtClean="0"/>
          </a:p>
          <a:p>
            <a:pPr lvl="2"/>
            <a:endParaRPr lang="en-US" sz="1800" dirty="0" smtClean="0"/>
          </a:p>
          <a:p>
            <a:r>
              <a:rPr lang="vi-VN" dirty="0" smtClean="0"/>
              <a:t>Việc chuyển từ một giai đoạn này tới giai đoạn kế </a:t>
            </a:r>
            <a:r>
              <a:rPr lang="vi-VN" dirty="0" smtClean="0"/>
              <a:t>tiếp</a:t>
            </a:r>
            <a:r>
              <a:rPr lang="en-US" dirty="0" smtClean="0"/>
              <a:t> </a:t>
            </a:r>
            <a:r>
              <a:rPr lang="vi-VN" dirty="0" smtClean="0"/>
              <a:t>được </a:t>
            </a:r>
            <a:r>
              <a:rPr lang="vi-VN" dirty="0" smtClean="0"/>
              <a:t>thực hiện khi thỏa một kiểm tra (review) </a:t>
            </a:r>
            <a:r>
              <a:rPr lang="vi-VN" dirty="0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endParaRPr lang="en-US" dirty="0" smtClean="0"/>
          </a:p>
          <a:p>
            <a:pPr lvl="1"/>
            <a:r>
              <a:rPr lang="vi-VN" sz="2100" dirty="0" smtClean="0"/>
              <a:t>Thỏa một kiểm tra xác định một sự đồng thuận giữa</a:t>
            </a:r>
            <a:r>
              <a:rPr lang="en-US" sz="2100" dirty="0" smtClean="0"/>
              <a:t> </a:t>
            </a:r>
            <a:r>
              <a:rPr lang="en-US" sz="2100" dirty="0" err="1" smtClean="0"/>
              <a:t>những</a:t>
            </a:r>
            <a:r>
              <a:rPr lang="en-US" sz="2100" dirty="0" smtClean="0"/>
              <a:t> </a:t>
            </a:r>
            <a:r>
              <a:rPr lang="en-US" sz="2100" dirty="0" err="1" smtClean="0"/>
              <a:t>thành</a:t>
            </a:r>
            <a:r>
              <a:rPr lang="en-US" sz="2100" dirty="0" smtClean="0"/>
              <a:t> </a:t>
            </a:r>
            <a:r>
              <a:rPr lang="en-US" sz="2100" dirty="0" err="1" smtClean="0"/>
              <a:t>viên</a:t>
            </a:r>
            <a:r>
              <a:rPr lang="en-US" sz="2100" dirty="0" smtClean="0"/>
              <a:t> </a:t>
            </a:r>
            <a:r>
              <a:rPr lang="en-US" sz="2100" dirty="0" err="1" smtClean="0"/>
              <a:t>dự</a:t>
            </a:r>
            <a:r>
              <a:rPr lang="en-US" sz="2100" dirty="0" smtClean="0"/>
              <a:t> </a:t>
            </a:r>
            <a:r>
              <a:rPr lang="en-US" sz="2100" dirty="0" err="1" smtClean="0"/>
              <a:t>án</a:t>
            </a:r>
            <a:r>
              <a:rPr lang="en-US" sz="2100" dirty="0" smtClean="0"/>
              <a:t> </a:t>
            </a:r>
            <a:r>
              <a:rPr lang="en-US" sz="2100" dirty="0" err="1" smtClean="0"/>
              <a:t>và</a:t>
            </a:r>
            <a:r>
              <a:rPr lang="en-US" sz="2100" dirty="0" smtClean="0"/>
              <a:t> </a:t>
            </a:r>
            <a:r>
              <a:rPr lang="en-US" sz="2100" dirty="0" err="1" smtClean="0"/>
              <a:t>khách</a:t>
            </a:r>
            <a:r>
              <a:rPr lang="en-US" sz="2100" dirty="0" smtClean="0"/>
              <a:t> </a:t>
            </a:r>
            <a:r>
              <a:rPr lang="en-US" sz="2100" dirty="0" err="1" smtClean="0"/>
              <a:t>hàng</a:t>
            </a:r>
            <a:endParaRPr lang="en-US" sz="21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thác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Mô hình được này được những người dùng cuối và </a:t>
            </a:r>
            <a:r>
              <a:rPr lang="vi-VN" dirty="0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khách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rõ</a:t>
            </a:r>
            <a:endParaRPr lang="en-US" dirty="0" smtClean="0"/>
          </a:p>
          <a:p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thiếu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smtClean="0"/>
              <a:t>hay </a:t>
            </a:r>
            <a:r>
              <a:rPr lang="en-US" dirty="0" err="1" smtClean="0"/>
              <a:t>yếu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endParaRPr lang="en-US" dirty="0" smtClean="0"/>
          </a:p>
          <a:p>
            <a:r>
              <a:rPr lang="vi-VN" dirty="0" smtClean="0"/>
              <a:t>Nó làm việc tốt khi yêu cầu chất lượng nổi trội hơn những </a:t>
            </a:r>
            <a:r>
              <a:rPr lang="vi-VN" dirty="0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lịch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chi </a:t>
            </a:r>
            <a:r>
              <a:rPr lang="en-US" dirty="0" err="1" smtClean="0"/>
              <a:t>phí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thác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– </a:t>
            </a:r>
            <a:r>
              <a:rPr lang="en-US" dirty="0" err="1" smtClean="0"/>
              <a:t>Ưu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Phải đặc tả tất cả yêu cầu một cách chính xác và đầy đủ </a:t>
            </a:r>
            <a:r>
              <a:rPr lang="vi-VN" dirty="0" smtClean="0"/>
              <a:t>ngay</a:t>
            </a:r>
            <a:r>
              <a:rPr lang="en-US" dirty="0" smtClean="0"/>
              <a:t> </a:t>
            </a:r>
            <a:r>
              <a:rPr lang="vi-VN" dirty="0" smtClean="0"/>
              <a:t>từ </a:t>
            </a:r>
            <a:r>
              <a:rPr lang="vi-VN" dirty="0" smtClean="0"/>
              <a:t>ban </a:t>
            </a:r>
            <a:r>
              <a:rPr lang="vi-VN" dirty="0" smtClean="0"/>
              <a:t>đầu</a:t>
            </a:r>
            <a:endParaRPr lang="en-US" dirty="0" smtClean="0"/>
          </a:p>
          <a:p>
            <a:r>
              <a:rPr lang="vi-VN" dirty="0" smtClean="0"/>
              <a:t>Mô hình có tính tuần tự theo 5 giai đoạn nên khi muốn quay </a:t>
            </a:r>
            <a:r>
              <a:rPr lang="vi-VN" dirty="0" smtClean="0"/>
              <a:t>lui</a:t>
            </a:r>
            <a:r>
              <a:rPr lang="en-US" dirty="0" smtClean="0"/>
              <a:t> </a:t>
            </a:r>
            <a:r>
              <a:rPr lang="vi-VN" dirty="0" smtClean="0"/>
              <a:t>2 </a:t>
            </a:r>
            <a:r>
              <a:rPr lang="vi-VN" dirty="0" smtClean="0"/>
              <a:t>hay nhiều giai đoạn để làm đúng một vấn đề hay một </a:t>
            </a:r>
            <a:r>
              <a:rPr lang="vi-VN" dirty="0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thiếu</a:t>
            </a:r>
            <a:r>
              <a:rPr lang="en-US" dirty="0" smtClean="0"/>
              <a:t> </a:t>
            </a:r>
            <a:r>
              <a:rPr lang="en-US" dirty="0" err="1" smtClean="0"/>
              <a:t>sót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tốn</a:t>
            </a:r>
            <a:r>
              <a:rPr lang="en-US" dirty="0" smtClean="0"/>
              <a:t> </a:t>
            </a:r>
            <a:r>
              <a:rPr lang="en-US" dirty="0" err="1" smtClean="0"/>
              <a:t>kém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chi </a:t>
            </a:r>
            <a:r>
              <a:rPr lang="en-US" dirty="0" err="1" smtClean="0"/>
              <a:t>phí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endParaRPr lang="en-US" dirty="0" smtClean="0"/>
          </a:p>
          <a:p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soát</a:t>
            </a:r>
            <a:r>
              <a:rPr lang="en-US" dirty="0" smtClean="0"/>
              <a:t> </a:t>
            </a:r>
            <a:r>
              <a:rPr lang="en-US" dirty="0" err="1" smtClean="0"/>
              <a:t>chặt</a:t>
            </a:r>
            <a:r>
              <a:rPr lang="en-US" dirty="0" smtClean="0"/>
              <a:t> </a:t>
            </a:r>
            <a:r>
              <a:rPr lang="en-US" dirty="0" err="1" smtClean="0"/>
              <a:t>chẽ</a:t>
            </a:r>
            <a:endParaRPr lang="en-US" dirty="0" smtClean="0"/>
          </a:p>
          <a:p>
            <a:r>
              <a:rPr lang="vi-VN" dirty="0" smtClean="0"/>
              <a:t>Khách hàng </a:t>
            </a:r>
            <a:r>
              <a:rPr lang="vi-VN" dirty="0" smtClean="0"/>
              <a:t>ch</a:t>
            </a:r>
            <a:r>
              <a:rPr lang="en-US" dirty="0" smtClean="0"/>
              <a:t>ỉ</a:t>
            </a:r>
            <a:r>
              <a:rPr lang="vi-VN" dirty="0" smtClean="0"/>
              <a:t> </a:t>
            </a:r>
            <a:r>
              <a:rPr lang="vi-VN" dirty="0" smtClean="0"/>
              <a:t>có thể thấy hệ thống ở giai đoạn </a:t>
            </a:r>
            <a:r>
              <a:rPr lang="vi-VN" dirty="0" smtClean="0"/>
              <a:t>cuối</a:t>
            </a:r>
            <a:endParaRPr lang="en-US" dirty="0" smtClean="0"/>
          </a:p>
          <a:p>
            <a:r>
              <a:rPr lang="en-US" dirty="0" err="1" smtClean="0"/>
              <a:t>Tồn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“delay”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thác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– </a:t>
            </a:r>
            <a:r>
              <a:rPr lang="en-US" dirty="0" err="1" smtClean="0"/>
              <a:t>Nhược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Các yêu cầu được xác định và phân loại theo độ ưu tiên, </a:t>
            </a:r>
            <a:r>
              <a:rPr lang="vi-VN" dirty="0" smtClean="0"/>
              <a:t>độ</a:t>
            </a:r>
            <a:r>
              <a:rPr lang="en-US" dirty="0" smtClean="0"/>
              <a:t> </a:t>
            </a:r>
            <a:r>
              <a:rPr lang="vi-VN" dirty="0" smtClean="0"/>
              <a:t>ưu </a:t>
            </a:r>
            <a:r>
              <a:rPr lang="vi-VN" dirty="0" smtClean="0"/>
              <a:t>tiên cao cho những chức năng chính và những chức </a:t>
            </a:r>
            <a:r>
              <a:rPr lang="vi-VN" dirty="0" smtClean="0"/>
              <a:t>năng</a:t>
            </a:r>
            <a:r>
              <a:rPr lang="en-US" dirty="0" smtClean="0"/>
              <a:t> </a:t>
            </a:r>
            <a:r>
              <a:rPr lang="vi-VN" dirty="0" smtClean="0"/>
              <a:t>có </a:t>
            </a:r>
            <a:r>
              <a:rPr lang="vi-VN" dirty="0" smtClean="0"/>
              <a:t>độ rủi ro </a:t>
            </a:r>
            <a:r>
              <a:rPr lang="vi-VN" dirty="0" smtClean="0"/>
              <a:t>cao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dần</a:t>
            </a:r>
            <a:r>
              <a:rPr lang="en-US" dirty="0" smtClean="0"/>
              <a:t> (</a:t>
            </a:r>
            <a:r>
              <a:rPr lang="en-US" b="1" dirty="0" smtClean="0"/>
              <a:t>Incremental)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66999"/>
            <a:ext cx="7924800" cy="3698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vòng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endParaRPr lang="en-US" dirty="0" smtClean="0"/>
          </a:p>
          <a:p>
            <a:r>
              <a:rPr lang="vi-VN" dirty="0" smtClean="0"/>
              <a:t>Vòng đầu tiên tạo ra sản phẩm lõi (core product)</a:t>
            </a:r>
            <a:endParaRPr lang="en-US" dirty="0" smtClean="0"/>
          </a:p>
          <a:p>
            <a:r>
              <a:rPr lang="vi-VN" dirty="0" smtClean="0"/>
              <a:t>Các bước sau bổ sung các chức năng khác và tích hợp vào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nhằm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thiện</a:t>
            </a:r>
            <a:r>
              <a:rPr lang="en-US" dirty="0" smtClean="0"/>
              <a:t> </a:t>
            </a:r>
            <a:r>
              <a:rPr lang="en-US" dirty="0" err="1" smtClean="0"/>
              <a:t>dần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endParaRPr lang="en-US" dirty="0" smtClean="0"/>
          </a:p>
          <a:p>
            <a:r>
              <a:rPr lang="vi-VN" dirty="0" smtClean="0"/>
              <a:t>Mỗi chức năng cũng như hệ thống tích hợp phải được đánh</a:t>
            </a:r>
            <a:r>
              <a:rPr lang="en-US" dirty="0" smtClean="0"/>
              <a:t> </a:t>
            </a:r>
            <a:r>
              <a:rPr lang="vi-VN" dirty="0" smtClean="0"/>
              <a:t>giá theo từng giai đoạn</a:t>
            </a:r>
            <a:endParaRPr lang="en-US" dirty="0" smtClean="0"/>
          </a:p>
          <a:p>
            <a:r>
              <a:rPr lang="vi-VN" dirty="0" smtClean="0"/>
              <a:t>Các yêu cầu và kiến trúc của toàn bộ hệ thống sẽ được </a:t>
            </a:r>
            <a:r>
              <a:rPr lang="vi-VN" dirty="0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dựa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từng</a:t>
            </a:r>
            <a:r>
              <a:rPr lang="en-US" dirty="0" smtClean="0"/>
              <a:t> </a:t>
            </a:r>
            <a:r>
              <a:rPr lang="en-US" dirty="0" err="1" smtClean="0"/>
              <a:t>vòng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dần</a:t>
            </a:r>
            <a:r>
              <a:rPr lang="en-US" dirty="0" smtClean="0"/>
              <a:t> (</a:t>
            </a:r>
            <a:r>
              <a:rPr lang="en-US" b="1" dirty="0" smtClean="0"/>
              <a:t>Incremental)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sz="2400" dirty="0" smtClean="0"/>
              <a:t>Những chức năng của hệ thống có thứ tự ưu tiên càng </a:t>
            </a:r>
            <a:r>
              <a:rPr lang="vi-VN" sz="2400" dirty="0" smtClean="0"/>
              <a:t>cao</a:t>
            </a:r>
            <a:r>
              <a:rPr lang="en-US" sz="2400" dirty="0" smtClean="0"/>
              <a:t>  </a:t>
            </a:r>
            <a:r>
              <a:rPr lang="vi-VN" sz="2400" dirty="0" smtClean="0"/>
              <a:t>(</a:t>
            </a:r>
            <a:r>
              <a:rPr lang="vi-VN" sz="2400" dirty="0" smtClean="0"/>
              <a:t>chức năng chính, chức năng rủi ro cao) sẽ được thực </a:t>
            </a:r>
            <a:r>
              <a:rPr lang="vi-VN" sz="2400" dirty="0" smtClean="0"/>
              <a:t>hiện</a:t>
            </a:r>
            <a:r>
              <a:rPr lang="en-US" sz="2400" dirty="0" smtClean="0"/>
              <a:t> </a:t>
            </a:r>
            <a:r>
              <a:rPr lang="vi-VN" sz="2400" dirty="0" smtClean="0"/>
              <a:t>trước</a:t>
            </a:r>
            <a:r>
              <a:rPr lang="vi-VN" sz="2400" dirty="0" smtClean="0"/>
              <a:t>, do đó chúng sẽ được kiểm thử nhiều hơn, sản </a:t>
            </a:r>
            <a:r>
              <a:rPr lang="vi-VN" sz="2400" dirty="0" smtClean="0"/>
              <a:t>phẩm</a:t>
            </a:r>
            <a:r>
              <a:rPr lang="en-US" sz="2400" dirty="0" smtClean="0"/>
              <a:t> </a:t>
            </a:r>
            <a:r>
              <a:rPr lang="vi-VN" sz="2400" dirty="0" smtClean="0"/>
              <a:t>đươc </a:t>
            </a:r>
            <a:r>
              <a:rPr lang="vi-VN" sz="2400" dirty="0" smtClean="0"/>
              <a:t>hoàn thành phần cơ bản </a:t>
            </a:r>
            <a:r>
              <a:rPr lang="vi-VN" sz="2400" dirty="0" smtClean="0"/>
              <a:t>sớm</a:t>
            </a:r>
            <a:endParaRPr lang="en-US" sz="2400" dirty="0" smtClean="0"/>
          </a:p>
          <a:p>
            <a:r>
              <a:rPr lang="vi-VN" sz="2400" dirty="0" smtClean="0"/>
              <a:t>Sau mỗi lần tăng vòng thì có thể chuyển giao kết quả </a:t>
            </a:r>
            <a:r>
              <a:rPr lang="vi-VN" sz="2400" dirty="0" smtClean="0"/>
              <a:t>cho</a:t>
            </a:r>
            <a:r>
              <a:rPr lang="en-US" sz="2400" dirty="0" smtClean="0"/>
              <a:t> </a:t>
            </a:r>
            <a:r>
              <a:rPr lang="vi-VN" sz="2400" dirty="0" smtClean="0"/>
              <a:t>khách </a:t>
            </a:r>
            <a:r>
              <a:rPr lang="vi-VN" sz="2400" dirty="0" smtClean="0"/>
              <a:t>hàng. Những kết quả này đóng vai trò là mẫu thử </a:t>
            </a:r>
            <a:r>
              <a:rPr lang="vi-VN" sz="2400" dirty="0" smtClean="0"/>
              <a:t>để</a:t>
            </a:r>
            <a:r>
              <a:rPr lang="en-US" sz="2400" dirty="0" smtClean="0"/>
              <a:t> </a:t>
            </a:r>
            <a:r>
              <a:rPr lang="en-US" sz="2400" dirty="0" err="1" smtClean="0"/>
              <a:t>giúp</a:t>
            </a:r>
            <a:r>
              <a:rPr lang="en-US" sz="2400" dirty="0" smtClean="0"/>
              <a:t> </a:t>
            </a:r>
            <a:r>
              <a:rPr lang="en-US" sz="2400" dirty="0" err="1" smtClean="0"/>
              <a:t>tìm</a:t>
            </a:r>
            <a:r>
              <a:rPr lang="en-US" sz="2400" dirty="0" smtClean="0"/>
              <a:t> </a:t>
            </a:r>
            <a:r>
              <a:rPr lang="en-US" sz="2400" dirty="0" err="1" smtClean="0"/>
              <a:t>hiểu</a:t>
            </a:r>
            <a:r>
              <a:rPr lang="en-US" sz="2400" dirty="0" smtClean="0"/>
              <a:t> </a:t>
            </a:r>
            <a:r>
              <a:rPr lang="en-US" sz="2400" dirty="0" err="1" smtClean="0"/>
              <a:t>thêm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yêu</a:t>
            </a:r>
            <a:r>
              <a:rPr lang="en-US" sz="2400" dirty="0" smtClean="0"/>
              <a:t> </a:t>
            </a:r>
            <a:r>
              <a:rPr lang="en-US" sz="2400" dirty="0" err="1" smtClean="0"/>
              <a:t>cầu</a:t>
            </a:r>
            <a:r>
              <a:rPr lang="en-US" sz="2400" dirty="0" smtClean="0"/>
              <a:t> ở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vòng</a:t>
            </a:r>
            <a:r>
              <a:rPr lang="en-US" sz="2400" dirty="0" smtClean="0"/>
              <a:t> </a:t>
            </a:r>
            <a:r>
              <a:rPr lang="en-US" sz="2400" dirty="0" err="1" smtClean="0"/>
              <a:t>tiếp</a:t>
            </a:r>
            <a:r>
              <a:rPr lang="en-US" sz="2400" dirty="0" smtClean="0"/>
              <a:t> </a:t>
            </a:r>
            <a:r>
              <a:rPr lang="en-US" sz="2400" dirty="0" err="1" smtClean="0"/>
              <a:t>theo</a:t>
            </a:r>
            <a:r>
              <a:rPr lang="en-US" sz="2400" dirty="0" smtClean="0"/>
              <a:t>.</a:t>
            </a:r>
          </a:p>
          <a:p>
            <a:r>
              <a:rPr lang="vi-VN" sz="2400" dirty="0" smtClean="0"/>
              <a:t>Có thể thực hiện nhiều bước đồng thời, tách nhỏ công </a:t>
            </a:r>
            <a:r>
              <a:rPr lang="vi-VN" sz="2400" dirty="0" smtClean="0"/>
              <a:t>việc</a:t>
            </a:r>
            <a:r>
              <a:rPr lang="en-US" sz="2400" dirty="0" smtClean="0"/>
              <a:t> </a:t>
            </a:r>
            <a:r>
              <a:rPr lang="en-US" sz="2400" dirty="0" err="1" smtClean="0"/>
              <a:t>nhằm</a:t>
            </a:r>
            <a:r>
              <a:rPr lang="en-US" sz="2400" dirty="0" smtClean="0"/>
              <a:t> </a:t>
            </a:r>
            <a:r>
              <a:rPr lang="en-US" sz="2400" dirty="0" err="1" smtClean="0"/>
              <a:t>dễ</a:t>
            </a:r>
            <a:r>
              <a:rPr lang="en-US" sz="2400" dirty="0" smtClean="0"/>
              <a:t> </a:t>
            </a:r>
            <a:r>
              <a:rPr lang="en-US" sz="2400" dirty="0" err="1" smtClean="0"/>
              <a:t>quản</a:t>
            </a:r>
            <a:r>
              <a:rPr lang="en-US" sz="2400" dirty="0" smtClean="0"/>
              <a:t> </a:t>
            </a:r>
            <a:r>
              <a:rPr lang="en-US" sz="2400" dirty="0" err="1" smtClean="0"/>
              <a:t>lý</a:t>
            </a:r>
            <a:r>
              <a:rPr lang="en-US" sz="2400" dirty="0" smtClean="0"/>
              <a:t> </a:t>
            </a:r>
            <a:r>
              <a:rPr lang="en-US" sz="2400" dirty="0" err="1" smtClean="0"/>
              <a:t>hơn</a:t>
            </a:r>
            <a:r>
              <a:rPr lang="en-US" sz="2400" dirty="0" smtClean="0"/>
              <a:t> (The “divide and conquer” rule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Giảm</a:t>
            </a:r>
            <a:r>
              <a:rPr lang="en-US" sz="2400" dirty="0" smtClean="0"/>
              <a:t> </a:t>
            </a:r>
            <a:r>
              <a:rPr lang="en-US" sz="2400" dirty="0" err="1" smtClean="0"/>
              <a:t>rủi</a:t>
            </a:r>
            <a:r>
              <a:rPr lang="en-US" sz="2400" dirty="0" smtClean="0"/>
              <a:t> </a:t>
            </a:r>
            <a:r>
              <a:rPr lang="en-US" sz="2400" dirty="0" err="1" smtClean="0"/>
              <a:t>ro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việc</a:t>
            </a:r>
            <a:r>
              <a:rPr lang="en-US" sz="2400" dirty="0" smtClean="0"/>
              <a:t> </a:t>
            </a:r>
            <a:r>
              <a:rPr lang="en-US" sz="2400" dirty="0" err="1" smtClean="0"/>
              <a:t>thất</a:t>
            </a:r>
            <a:r>
              <a:rPr lang="en-US" sz="2400" dirty="0" smtClean="0"/>
              <a:t> </a:t>
            </a:r>
            <a:r>
              <a:rPr lang="en-US" sz="2400" dirty="0" err="1" smtClean="0"/>
              <a:t>bại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toàn</a:t>
            </a:r>
            <a:r>
              <a:rPr lang="en-US" sz="2400" dirty="0" smtClean="0"/>
              <a:t> </a:t>
            </a:r>
            <a:r>
              <a:rPr lang="en-US" sz="2400" dirty="0" err="1" smtClean="0"/>
              <a:t>bộ</a:t>
            </a:r>
            <a:r>
              <a:rPr lang="en-US" sz="2400" dirty="0" smtClean="0"/>
              <a:t> </a:t>
            </a:r>
            <a:r>
              <a:rPr lang="en-US" sz="2400" dirty="0" err="1" smtClean="0"/>
              <a:t>dự</a:t>
            </a:r>
            <a:r>
              <a:rPr lang="en-US" sz="2400" dirty="0" smtClean="0"/>
              <a:t> </a:t>
            </a:r>
            <a:r>
              <a:rPr lang="en-US" sz="2400" dirty="0" err="1" smtClean="0"/>
              <a:t>án</a:t>
            </a:r>
            <a:r>
              <a:rPr lang="en-US" sz="2400" dirty="0" smtClean="0"/>
              <a:t>, </a:t>
            </a:r>
            <a:r>
              <a:rPr lang="en-US" sz="2400" dirty="0" err="1" smtClean="0"/>
              <a:t>rủi</a:t>
            </a:r>
            <a:r>
              <a:rPr lang="en-US" sz="2400" dirty="0" smtClean="0"/>
              <a:t> </a:t>
            </a:r>
            <a:r>
              <a:rPr lang="en-US" sz="2400" dirty="0" err="1" smtClean="0"/>
              <a:t>ro</a:t>
            </a:r>
            <a:r>
              <a:rPr lang="en-US" sz="2400" dirty="0" smtClean="0"/>
              <a:t> </a:t>
            </a:r>
            <a:r>
              <a:rPr lang="en-US" sz="2400" dirty="0" err="1" smtClean="0"/>
              <a:t>trải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> </a:t>
            </a:r>
            <a:r>
              <a:rPr lang="en-US" sz="2400" dirty="0" err="1" smtClean="0"/>
              <a:t>nhiều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nhỏ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dần</a:t>
            </a:r>
            <a:r>
              <a:rPr lang="en-US" dirty="0" smtClean="0"/>
              <a:t> – </a:t>
            </a:r>
            <a:r>
              <a:rPr lang="en-US" dirty="0" err="1" smtClean="0"/>
              <a:t>ưu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Phải xác định chức năng đầy đủ và hoàn chỉnh </a:t>
            </a:r>
            <a:r>
              <a:rPr lang="vi-VN" dirty="0" smtClean="0"/>
              <a:t>trước</a:t>
            </a:r>
            <a:r>
              <a:rPr lang="en-US" dirty="0" smtClean="0"/>
              <a:t> </a:t>
            </a:r>
            <a:r>
              <a:rPr lang="vi-VN" dirty="0" smtClean="0"/>
              <a:t>khi </a:t>
            </a:r>
            <a:r>
              <a:rPr lang="vi-VN" dirty="0" smtClean="0"/>
              <a:t>xác định các vòng gia </a:t>
            </a:r>
            <a:r>
              <a:rPr lang="vi-VN" dirty="0" smtClean="0"/>
              <a:t>tăng</a:t>
            </a:r>
            <a:endParaRPr lang="en-US" dirty="0" smtClean="0"/>
          </a:p>
          <a:p>
            <a:r>
              <a:rPr lang="vi-VN" dirty="0" smtClean="0"/>
              <a:t>Phải xác định rõ các giao tiếp (interface) cho </a:t>
            </a:r>
            <a:r>
              <a:rPr lang="vi-VN" dirty="0" smtClean="0"/>
              <a:t>các</a:t>
            </a:r>
            <a:r>
              <a:rPr lang="en-US" dirty="0" smtClean="0"/>
              <a:t> module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endParaRPr lang="en-US" dirty="0" smtClean="0"/>
          </a:p>
          <a:p>
            <a:r>
              <a:rPr lang="vi-VN" dirty="0" smtClean="0"/>
              <a:t>Việc kiểm tra khó khăn hơn trên một hệ thống </a:t>
            </a:r>
            <a:r>
              <a:rPr lang="vi-VN" dirty="0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endParaRPr lang="en-US" dirty="0" smtClean="0"/>
          </a:p>
          <a:p>
            <a:r>
              <a:rPr lang="en-US" dirty="0" err="1" smtClean="0"/>
              <a:t>Khách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thấy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lõi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nghĩ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vi-VN" dirty="0" smtClean="0"/>
              <a:t>việc </a:t>
            </a:r>
            <a:r>
              <a:rPr lang="vi-VN" dirty="0" smtClean="0"/>
              <a:t>đơn giản ít tốn </a:t>
            </a:r>
            <a:r>
              <a:rPr lang="vi-VN" dirty="0" smtClean="0"/>
              <a:t>kém</a:t>
            </a:r>
            <a:endParaRPr lang="en-US" dirty="0" smtClean="0"/>
          </a:p>
          <a:p>
            <a:r>
              <a:rPr lang="en-US" dirty="0" err="1" smtClean="0"/>
              <a:t>Đòi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hoạch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,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dần</a:t>
            </a:r>
            <a:r>
              <a:rPr lang="en-US" dirty="0" smtClean="0"/>
              <a:t> – </a:t>
            </a:r>
            <a:r>
              <a:rPr lang="en-US" dirty="0" err="1" smtClean="0"/>
              <a:t>nhược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vi-VN" dirty="0" smtClean="0"/>
              <a:t>ất </a:t>
            </a:r>
            <a:r>
              <a:rPr lang="vi-VN" dirty="0" smtClean="0"/>
              <a:t>cả yêu cầu được hiểu rõ nhưng mong </a:t>
            </a:r>
            <a:r>
              <a:rPr lang="vi-VN" dirty="0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dần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vi-VN" dirty="0" smtClean="0"/>
              <a:t>ần </a:t>
            </a:r>
            <a:r>
              <a:rPr lang="vi-VN" dirty="0" smtClean="0"/>
              <a:t>phải nhanh chóng đưa sản phẩm với </a:t>
            </a:r>
            <a:r>
              <a:rPr lang="vi-VN" dirty="0" smtClean="0"/>
              <a:t>chức</a:t>
            </a:r>
            <a:r>
              <a:rPr lang="en-US" dirty="0" smtClean="0"/>
              <a:t> </a:t>
            </a:r>
            <a:r>
              <a:rPr lang="vi-VN" dirty="0" smtClean="0"/>
              <a:t>năng </a:t>
            </a:r>
            <a:r>
              <a:rPr lang="vi-VN" dirty="0" smtClean="0"/>
              <a:t>cơ bản ra thị trường </a:t>
            </a:r>
            <a:r>
              <a:rPr lang="vi-VN" dirty="0" smtClean="0"/>
              <a:t>sớm</a:t>
            </a:r>
            <a:endParaRPr lang="en-US" dirty="0" smtClean="0"/>
          </a:p>
          <a:p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vi-VN" dirty="0" smtClean="0"/>
              <a:t>dài </a:t>
            </a:r>
            <a:r>
              <a:rPr lang="en-US" dirty="0" smtClean="0"/>
              <a:t>(</a:t>
            </a:r>
            <a:r>
              <a:rPr lang="vi-VN" dirty="0" smtClean="0"/>
              <a:t>hơn </a:t>
            </a:r>
            <a:r>
              <a:rPr lang="vi-VN" dirty="0" smtClean="0"/>
              <a:t>1 </a:t>
            </a:r>
            <a:r>
              <a:rPr lang="vi-VN" dirty="0" smtClean="0"/>
              <a:t>năm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dần</a:t>
            </a:r>
            <a:r>
              <a:rPr lang="en-US" dirty="0" smtClean="0"/>
              <a:t> –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Chương</a:t>
            </a:r>
            <a:r>
              <a:rPr lang="en-US" dirty="0" smtClean="0"/>
              <a:t> 1: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CTPM</a:t>
            </a:r>
            <a:r>
              <a:rPr lang="en-US" dirty="0" smtClean="0"/>
              <a:t> (1 LT)</a:t>
            </a:r>
          </a:p>
          <a:p>
            <a:r>
              <a:rPr lang="en-US" dirty="0" err="1" smtClean="0"/>
              <a:t>Chương</a:t>
            </a:r>
            <a:r>
              <a:rPr lang="en-US" dirty="0" smtClean="0"/>
              <a:t> 2: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(5 LT + 10 BT)</a:t>
            </a:r>
          </a:p>
          <a:p>
            <a:r>
              <a:rPr lang="en-US" dirty="0" err="1" smtClean="0"/>
              <a:t>Chương</a:t>
            </a:r>
            <a:r>
              <a:rPr lang="en-US" dirty="0" smtClean="0"/>
              <a:t> 3: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thử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gỡ</a:t>
            </a:r>
            <a:r>
              <a:rPr lang="en-US" dirty="0" smtClean="0"/>
              <a:t> </a:t>
            </a:r>
            <a:r>
              <a:rPr lang="en-US" dirty="0" err="1" smtClean="0"/>
              <a:t>rối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vi-VN" dirty="0" smtClean="0"/>
              <a:t>(</a:t>
            </a:r>
            <a:r>
              <a:rPr lang="en-US" dirty="0" smtClean="0"/>
              <a:t>5</a:t>
            </a:r>
            <a:r>
              <a:rPr lang="vi-VN" dirty="0" smtClean="0"/>
              <a:t> </a:t>
            </a:r>
            <a:r>
              <a:rPr lang="vi-VN" dirty="0" smtClean="0"/>
              <a:t>LT; 10 </a:t>
            </a:r>
            <a:r>
              <a:rPr lang="vi-VN" dirty="0" smtClean="0"/>
              <a:t>BT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Chương</a:t>
            </a:r>
            <a:r>
              <a:rPr lang="en-US" dirty="0" smtClean="0"/>
              <a:t> 4: Code tuning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vi-VN" dirty="0" smtClean="0"/>
              <a:t>(</a:t>
            </a:r>
            <a:r>
              <a:rPr lang="en-US" dirty="0" smtClean="0"/>
              <a:t>4</a:t>
            </a:r>
            <a:r>
              <a:rPr lang="vi-VN" dirty="0" smtClean="0"/>
              <a:t> </a:t>
            </a:r>
            <a:r>
              <a:rPr lang="vi-VN" dirty="0" smtClean="0"/>
              <a:t>LT; </a:t>
            </a:r>
            <a:r>
              <a:rPr lang="en-US" dirty="0" smtClean="0"/>
              <a:t>10</a:t>
            </a:r>
            <a:r>
              <a:rPr lang="vi-VN" dirty="0" smtClean="0"/>
              <a:t> </a:t>
            </a:r>
            <a:r>
              <a:rPr lang="vi-VN" dirty="0" smtClean="0"/>
              <a:t>BT</a:t>
            </a:r>
            <a:r>
              <a:rPr lang="vi-VN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Nội dung môn học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Mô hình này được đưa ra bởi IBM vào những </a:t>
            </a:r>
            <a:r>
              <a:rPr lang="vi-VN" dirty="0" smtClean="0"/>
              <a:t>năm</a:t>
            </a:r>
            <a:r>
              <a:rPr lang="en-US" dirty="0" smtClean="0"/>
              <a:t> 1980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Rapid </a:t>
            </a:r>
            <a:r>
              <a:rPr lang="en-US" dirty="0" smtClean="0"/>
              <a:t>Application Development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vi-VN" dirty="0" smtClean="0"/>
              <a:t>phần </a:t>
            </a:r>
            <a:r>
              <a:rPr lang="vi-VN" dirty="0" smtClean="0"/>
              <a:t>mềm gia tăng mà nhấn mạnh tới chu kỳ phát </a:t>
            </a:r>
            <a:r>
              <a:rPr lang="vi-VN" dirty="0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ngắn</a:t>
            </a:r>
            <a:r>
              <a:rPr lang="en-US" dirty="0" smtClean="0"/>
              <a:t> </a:t>
            </a:r>
            <a:r>
              <a:rPr lang="en-US" dirty="0" smtClean="0"/>
              <a:t>(60-90 </a:t>
            </a:r>
            <a:r>
              <a:rPr lang="en-US" dirty="0" err="1" smtClean="0"/>
              <a:t>ngày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vi-VN" dirty="0" smtClean="0"/>
              <a:t>Mô </a:t>
            </a:r>
            <a:r>
              <a:rPr lang="vi-VN" dirty="0" smtClean="0"/>
              <a:t>hình RAD là sự ráp nối tốc độ cao của mô </a:t>
            </a:r>
            <a:r>
              <a:rPr lang="vi-VN" dirty="0" smtClean="0"/>
              <a:t>hình</a:t>
            </a:r>
            <a:r>
              <a:rPr lang="en-US" dirty="0" smtClean="0"/>
              <a:t> </a:t>
            </a:r>
            <a:r>
              <a:rPr lang="vi-VN" dirty="0" smtClean="0"/>
              <a:t>Thác </a:t>
            </a:r>
            <a:r>
              <a:rPr lang="vi-VN" dirty="0" smtClean="0"/>
              <a:t>nước, xây dựng dựa vào thành phần và sử </a:t>
            </a:r>
            <a:r>
              <a:rPr lang="vi-VN" dirty="0" smtClean="0"/>
              <a:t>dụng</a:t>
            </a:r>
            <a:r>
              <a:rPr lang="en-US" dirty="0" smtClean="0"/>
              <a:t> </a:t>
            </a:r>
            <a:r>
              <a:rPr lang="vi-VN" dirty="0" smtClean="0"/>
              <a:t>các </a:t>
            </a:r>
            <a:r>
              <a:rPr lang="vi-VN" dirty="0" smtClean="0"/>
              <a:t>ứng dụng tạo mã tự động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(</a:t>
            </a:r>
            <a:r>
              <a:rPr lang="en-US" sz="2800" b="1" dirty="0" smtClean="0"/>
              <a:t>Rapid </a:t>
            </a:r>
            <a:r>
              <a:rPr lang="en-US" sz="2800" b="1" dirty="0" smtClean="0"/>
              <a:t>Application Development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41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7467600" cy="484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nhờ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endParaRPr lang="en-US" dirty="0" smtClean="0"/>
          </a:p>
          <a:p>
            <a:endParaRPr lang="en-US" dirty="0" smtClean="0"/>
          </a:p>
          <a:p>
            <a:r>
              <a:rPr lang="vi-VN" dirty="0" smtClean="0"/>
              <a:t>Chỉ </a:t>
            </a:r>
            <a:r>
              <a:rPr lang="vi-VN" dirty="0" smtClean="0"/>
              <a:t>cần ít người phát triển hơn, do họ thân thiện </a:t>
            </a:r>
            <a:r>
              <a:rPr lang="vi-VN" dirty="0" smtClean="0"/>
              <a:t>với</a:t>
            </a:r>
            <a:r>
              <a:rPr lang="en-US" dirty="0" smtClean="0"/>
              <a:t> </a:t>
            </a:r>
            <a:r>
              <a:rPr lang="vi-VN" dirty="0" smtClean="0"/>
              <a:t>vấn đề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Nhanh</a:t>
            </a:r>
            <a:r>
              <a:rPr lang="en-US" dirty="0" smtClean="0"/>
              <a:t> </a:t>
            </a:r>
            <a:r>
              <a:rPr lang="en-US" dirty="0" err="1" smtClean="0"/>
              <a:t>chóng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dung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endParaRPr lang="en-US" dirty="0" smtClean="0"/>
          </a:p>
          <a:p>
            <a:endParaRPr lang="en-US" dirty="0" smtClean="0"/>
          </a:p>
          <a:p>
            <a:r>
              <a:rPr lang="vi-VN" dirty="0" smtClean="0"/>
              <a:t>Dùng </a:t>
            </a:r>
            <a:r>
              <a:rPr lang="vi-VN" dirty="0" smtClean="0"/>
              <a:t>hiệu quả các framework và công cụ đóng </a:t>
            </a:r>
            <a:r>
              <a:rPr lang="vi-VN" dirty="0" smtClean="0"/>
              <a:t>gói</a:t>
            </a:r>
            <a:r>
              <a:rPr lang="en-US" dirty="0" smtClean="0"/>
              <a:t> (off-the-shelf </a:t>
            </a:r>
            <a:r>
              <a:rPr lang="en-US" dirty="0" smtClean="0"/>
              <a:t>tools and </a:t>
            </a:r>
            <a:r>
              <a:rPr lang="en-US" dirty="0" smtClean="0"/>
              <a:t>frameworks)</a:t>
            </a:r>
          </a:p>
          <a:p>
            <a:endParaRPr lang="en-US" dirty="0" smtClean="0"/>
          </a:p>
          <a:p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rủi</a:t>
            </a:r>
            <a:r>
              <a:rPr lang="en-US" dirty="0" smtClean="0"/>
              <a:t> </a:t>
            </a:r>
            <a:r>
              <a:rPr lang="en-US" dirty="0" err="1" smtClean="0"/>
              <a:t>ro</a:t>
            </a:r>
            <a:r>
              <a:rPr lang="en-US" dirty="0" smtClean="0"/>
              <a:t> </a:t>
            </a:r>
            <a:r>
              <a:rPr lang="en-US" dirty="0" err="1" smtClean="0"/>
              <a:t>nhờ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khách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– </a:t>
            </a:r>
            <a:r>
              <a:rPr lang="en-US" dirty="0" err="1" smtClean="0"/>
              <a:t>Ưu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Thiếu sự tham gia tốt của người dùng trong chu kỳ </a:t>
            </a:r>
            <a:r>
              <a:rPr lang="vi-VN" dirty="0" smtClean="0"/>
              <a:t>sống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endParaRPr lang="en-US" dirty="0" smtClean="0"/>
          </a:p>
          <a:p>
            <a:r>
              <a:rPr lang="vi-VN" dirty="0" smtClean="0"/>
              <a:t>Người </a:t>
            </a:r>
            <a:r>
              <a:rPr lang="vi-VN" dirty="0" smtClean="0"/>
              <a:t>phát triển phải có kỹ năng và được huấn luyện </a:t>
            </a:r>
            <a:r>
              <a:rPr lang="vi-VN" dirty="0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endParaRPr lang="en-US" dirty="0" smtClean="0"/>
          </a:p>
          <a:p>
            <a:r>
              <a:rPr lang="vi-VN" dirty="0" smtClean="0"/>
              <a:t>Hệ </a:t>
            </a:r>
            <a:r>
              <a:rPr lang="vi-VN" dirty="0" smtClean="0"/>
              <a:t>thống có khả năng phân tách </a:t>
            </a:r>
            <a:r>
              <a:rPr lang="vi-VN" dirty="0" smtClean="0"/>
              <a:t>module</a:t>
            </a:r>
            <a:endParaRPr lang="en-US" dirty="0" smtClean="0"/>
          </a:p>
          <a:p>
            <a:r>
              <a:rPr lang="vi-VN" dirty="0" smtClean="0"/>
              <a:t>Cần </a:t>
            </a:r>
            <a:r>
              <a:rPr lang="vi-VN" dirty="0" smtClean="0"/>
              <a:t>có đáp ứng về thành phần sử dụng </a:t>
            </a:r>
            <a:r>
              <a:rPr lang="vi-VN" dirty="0" smtClean="0"/>
              <a:t>lại</a:t>
            </a:r>
            <a:endParaRPr lang="en-US" dirty="0" smtClean="0"/>
          </a:p>
          <a:p>
            <a:r>
              <a:rPr lang="vi-VN" dirty="0" smtClean="0"/>
              <a:t>Người </a:t>
            </a:r>
            <a:r>
              <a:rPr lang="vi-VN" dirty="0" smtClean="0"/>
              <a:t>phát triển và khách hàng phải nỗ </a:t>
            </a:r>
            <a:r>
              <a:rPr lang="vi-VN" dirty="0" smtClean="0"/>
              <a:t>lực</a:t>
            </a:r>
            <a:endParaRPr lang="en-US" dirty="0" smtClean="0"/>
          </a:p>
          <a:p>
            <a:r>
              <a:rPr lang="vi-VN" dirty="0" smtClean="0"/>
              <a:t>Người </a:t>
            </a:r>
            <a:r>
              <a:rPr lang="vi-VN" dirty="0" smtClean="0"/>
              <a:t>quản lý phải làm việc tận tụy với nhóm phát </a:t>
            </a:r>
            <a:r>
              <a:rPr lang="vi-VN" dirty="0" smtClean="0"/>
              <a:t>triển</a:t>
            </a:r>
            <a:r>
              <a:rPr lang="en-US" dirty="0" smtClean="0"/>
              <a:t> </a:t>
            </a:r>
            <a:r>
              <a:rPr lang="vi-VN" dirty="0" smtClean="0"/>
              <a:t>và </a:t>
            </a:r>
            <a:r>
              <a:rPr lang="vi-VN" dirty="0" smtClean="0"/>
              <a:t>khách hàng để nhanh chóng đạt được các thỏa thuận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– </a:t>
            </a:r>
            <a:r>
              <a:rPr lang="en-US" dirty="0" err="1" smtClean="0"/>
              <a:t>Nhược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dễ</a:t>
            </a:r>
            <a:r>
              <a:rPr lang="en-US" dirty="0" smtClean="0"/>
              <a:t> </a:t>
            </a:r>
            <a:r>
              <a:rPr lang="en-US" dirty="0" err="1" smtClean="0"/>
              <a:t>dàng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chia</a:t>
            </a:r>
            <a:r>
              <a:rPr lang="en-US" dirty="0" smtClean="0"/>
              <a:t> module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rộng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H</a:t>
            </a:r>
            <a:r>
              <a:rPr lang="vi-VN" dirty="0" smtClean="0"/>
              <a:t>ệ </a:t>
            </a:r>
            <a:r>
              <a:rPr lang="vi-VN" dirty="0" smtClean="0"/>
              <a:t>thống mà những yêu cầu được biết rõ và hợp lý</a:t>
            </a:r>
          </a:p>
          <a:p>
            <a:r>
              <a:rPr lang="vi-VN" dirty="0" smtClean="0"/>
              <a:t>Người </a:t>
            </a:r>
            <a:r>
              <a:rPr lang="vi-VN" dirty="0" smtClean="0"/>
              <a:t>dùng có thể tham gia tốt qua toàn bộ chu </a:t>
            </a:r>
            <a:r>
              <a:rPr lang="vi-VN" dirty="0" smtClean="0"/>
              <a:t>kỳ</a:t>
            </a:r>
            <a:r>
              <a:rPr lang="en-US" dirty="0" smtClean="0"/>
              <a:t> </a:t>
            </a:r>
            <a:r>
              <a:rPr lang="en-US" dirty="0" err="1" smtClean="0"/>
              <a:t>sống</a:t>
            </a:r>
            <a:r>
              <a:rPr lang="en-US" dirty="0" smtClean="0"/>
              <a:t> </a:t>
            </a:r>
            <a:r>
              <a:rPr lang="en-US" dirty="0" smtClean="0"/>
              <a:t>(life cycle)</a:t>
            </a:r>
          </a:p>
          <a:p>
            <a:r>
              <a:rPr lang="vi-VN" dirty="0" smtClean="0"/>
              <a:t>Dự </a:t>
            </a:r>
            <a:r>
              <a:rPr lang="vi-VN" dirty="0" smtClean="0"/>
              <a:t>án thời gian phát triển ngắn, dưới 60 ngày</a:t>
            </a:r>
          </a:p>
          <a:p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sẵn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kho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endParaRPr lang="en-US" dirty="0" smtClean="0"/>
          </a:p>
          <a:p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,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nghiêm</a:t>
            </a:r>
            <a:r>
              <a:rPr lang="en-US" dirty="0" smtClean="0"/>
              <a:t> </a:t>
            </a:r>
            <a:r>
              <a:rPr lang="en-US" dirty="0" err="1" smtClean="0"/>
              <a:t>ngặt</a:t>
            </a:r>
            <a:r>
              <a:rPr lang="en-US" dirty="0" smtClean="0"/>
              <a:t> (critical)…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–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 (Prototyping)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Xoắn</a:t>
            </a:r>
            <a:r>
              <a:rPr lang="en-US" dirty="0" smtClean="0"/>
              <a:t> </a:t>
            </a:r>
            <a:r>
              <a:rPr lang="en-US" dirty="0" err="1" smtClean="0"/>
              <a:t>ốc</a:t>
            </a:r>
            <a:r>
              <a:rPr lang="en-US" dirty="0" smtClean="0"/>
              <a:t> (Spiral)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… </a:t>
            </a:r>
            <a:r>
              <a:rPr lang="en-US" dirty="0" err="1" smtClean="0">
                <a:sym typeface="Wingdings" pitchFamily="2" charset="2"/>
              </a:rPr>
              <a:t>sinh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viên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tự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tìm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hiểu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Hiểu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endParaRPr lang="en-US" dirty="0" smtClean="0"/>
          </a:p>
          <a:p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y/c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endParaRPr lang="en-US" dirty="0" smtClean="0"/>
          </a:p>
          <a:p>
            <a:r>
              <a:rPr lang="en-US" dirty="0" err="1" smtClean="0"/>
              <a:t>Các</a:t>
            </a:r>
            <a:r>
              <a:rPr lang="en-US" dirty="0" smtClean="0"/>
              <a:t> module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khớp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endParaRPr lang="en-US" dirty="0" smtClean="0"/>
          </a:p>
          <a:p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trì</a:t>
            </a:r>
            <a:r>
              <a:rPr lang="en-US" dirty="0" smtClean="0"/>
              <a:t>, </a:t>
            </a:r>
            <a:r>
              <a:rPr lang="en-US" dirty="0" err="1" smtClean="0"/>
              <a:t>nâng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,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rộng</a:t>
            </a:r>
            <a:endParaRPr lang="en-US" dirty="0" smtClean="0"/>
          </a:p>
          <a:p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trễ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lỗ</a:t>
            </a:r>
            <a:r>
              <a:rPr lang="en-US" dirty="0" smtClean="0"/>
              <a:t> </a:t>
            </a:r>
            <a:r>
              <a:rPr lang="en-US" dirty="0" err="1" smtClean="0"/>
              <a:t>hổng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endParaRPr lang="en-US" dirty="0" smtClean="0"/>
          </a:p>
          <a:p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kém</a:t>
            </a:r>
            <a:endParaRPr lang="en-US" dirty="0" smtClean="0"/>
          </a:p>
          <a:p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thấp</a:t>
            </a:r>
            <a:endParaRPr lang="en-US" dirty="0" smtClean="0"/>
          </a:p>
          <a:p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hiểu</a:t>
            </a:r>
            <a:r>
              <a:rPr lang="en-US" dirty="0" smtClean="0"/>
              <a:t> </a:t>
            </a:r>
            <a:r>
              <a:rPr lang="en-US" dirty="0" err="1" smtClean="0"/>
              <a:t>rõ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trò</a:t>
            </a:r>
            <a:r>
              <a:rPr lang="en-US" dirty="0" smtClean="0"/>
              <a:t> (</a:t>
            </a:r>
            <a:r>
              <a:rPr lang="en-US" dirty="0" err="1" smtClean="0"/>
              <a:t>trách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)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từng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duy</a:t>
            </a:r>
            <a:r>
              <a:rPr lang="en-US" dirty="0" smtClean="0"/>
              <a:t> </a:t>
            </a:r>
            <a:r>
              <a:rPr lang="en-US" dirty="0" err="1" smtClean="0"/>
              <a:t>trì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endParaRPr lang="en-US" dirty="0" smtClean="0"/>
          </a:p>
          <a:p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build-and-release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đáng</a:t>
            </a:r>
            <a:r>
              <a:rPr lang="en-US" dirty="0" smtClean="0"/>
              <a:t> tin </a:t>
            </a:r>
            <a:r>
              <a:rPr lang="en-US" dirty="0" err="1" smtClean="0"/>
              <a:t>cậy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y/c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đầy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endParaRPr lang="en-US" dirty="0" smtClean="0"/>
          </a:p>
          <a:p>
            <a:r>
              <a:rPr lang="en-US" dirty="0" err="1" smtClean="0"/>
              <a:t>Trao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mơ</a:t>
            </a:r>
            <a:r>
              <a:rPr lang="en-US" dirty="0" smtClean="0"/>
              <a:t> </a:t>
            </a:r>
            <a:r>
              <a:rPr lang="en-US" dirty="0" err="1" smtClean="0"/>
              <a:t>hồ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đầy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endParaRPr lang="en-US" dirty="0" smtClean="0"/>
          </a:p>
          <a:p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vững</a:t>
            </a:r>
            <a:r>
              <a:rPr lang="en-US" dirty="0" smtClean="0"/>
              <a:t> </a:t>
            </a:r>
            <a:r>
              <a:rPr lang="en-US" dirty="0" err="1" smtClean="0"/>
              <a:t>chắc</a:t>
            </a:r>
            <a:endParaRPr lang="en-US" dirty="0" smtClean="0"/>
          </a:p>
          <a:p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phức</a:t>
            </a:r>
            <a:r>
              <a:rPr lang="en-US" dirty="0" smtClean="0"/>
              <a:t> </a:t>
            </a:r>
            <a:r>
              <a:rPr lang="en-US" dirty="0" err="1" smtClean="0"/>
              <a:t>tạp</a:t>
            </a:r>
            <a:r>
              <a:rPr lang="en-US" dirty="0" smtClean="0"/>
              <a:t> </a:t>
            </a:r>
            <a:r>
              <a:rPr lang="en-US" dirty="0" err="1" smtClean="0"/>
              <a:t>vượt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tầm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soát</a:t>
            </a:r>
            <a:endParaRPr lang="en-US" dirty="0" smtClean="0"/>
          </a:p>
          <a:p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mâu</a:t>
            </a:r>
            <a:r>
              <a:rPr lang="en-US" dirty="0" smtClean="0"/>
              <a:t> </a:t>
            </a:r>
            <a:r>
              <a:rPr lang="en-US" dirty="0" err="1" smtClean="0"/>
              <a:t>thuẫn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y/c,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,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cài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endParaRPr lang="en-US" dirty="0" smtClean="0"/>
          </a:p>
          <a:p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đầy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endParaRPr lang="en-US" dirty="0" smtClean="0"/>
          </a:p>
          <a:p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endParaRPr lang="en-US" dirty="0" smtClean="0"/>
          </a:p>
          <a:p>
            <a:r>
              <a:rPr lang="en-US" dirty="0" err="1" smtClean="0"/>
              <a:t>Thiếu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</a:p>
          <a:p>
            <a:r>
              <a:rPr lang="en-US" smtClean="0"/>
              <a:t>…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b="1" dirty="0" smtClean="0"/>
              <a:t>Nội </a:t>
            </a:r>
            <a:r>
              <a:rPr lang="vi-VN" b="1" dirty="0" smtClean="0"/>
              <a:t>dung các bài tập (làm việc theo nhóm</a:t>
            </a:r>
            <a:r>
              <a:rPr lang="vi-VN" b="1" dirty="0" smtClean="0"/>
              <a:t>)</a:t>
            </a:r>
            <a:endParaRPr lang="en-US" b="1" dirty="0" smtClean="0"/>
          </a:p>
          <a:p>
            <a:pPr lvl="1"/>
            <a:r>
              <a:rPr lang="vi-VN" sz="2100" dirty="0" smtClean="0"/>
              <a:t>Bài </a:t>
            </a:r>
            <a:r>
              <a:rPr lang="vi-VN" sz="2100" dirty="0" smtClean="0"/>
              <a:t>tập 1. Phân tích bài toán lập trình</a:t>
            </a:r>
            <a:endParaRPr lang="en-US" sz="2100" dirty="0" smtClean="0"/>
          </a:p>
          <a:p>
            <a:pPr lvl="1"/>
            <a:r>
              <a:rPr lang="vi-VN" sz="2100" dirty="0" smtClean="0"/>
              <a:t>Bài tập 2. Xây dựng và hàm/thủ tục</a:t>
            </a:r>
            <a:endParaRPr lang="en-US" sz="2100" dirty="0" smtClean="0"/>
          </a:p>
          <a:p>
            <a:pPr lvl="1"/>
            <a:r>
              <a:rPr lang="vi-VN" sz="2100" dirty="0" smtClean="0"/>
              <a:t>Bài tập 3. Lập kế hoạch và thử nghiệm bẫy lỗi và lập trình </a:t>
            </a:r>
            <a:r>
              <a:rPr lang="vi-VN" sz="2100" dirty="0" smtClean="0"/>
              <a:t>phòng </a:t>
            </a:r>
            <a:r>
              <a:rPr lang="vi-VN" sz="2100" dirty="0" smtClean="0"/>
              <a:t>ngừa</a:t>
            </a:r>
            <a:endParaRPr lang="en-US" sz="2100" dirty="0" smtClean="0"/>
          </a:p>
          <a:p>
            <a:pPr lvl="1"/>
            <a:r>
              <a:rPr lang="vi-VN" sz="2100" dirty="0" smtClean="0"/>
              <a:t>Bài tập 4. Lập kế hoạch và thực hiện kỹ thuật kiểm thử cho bài toán </a:t>
            </a:r>
            <a:endParaRPr lang="en-US" sz="2100" dirty="0" smtClean="0"/>
          </a:p>
          <a:p>
            <a:pPr lvl="1"/>
            <a:r>
              <a:rPr lang="vi-VN" sz="2100" dirty="0" smtClean="0"/>
              <a:t>Bài tập 5. Lập kế hoạch và thực hiện gỡ rối. </a:t>
            </a:r>
            <a:endParaRPr lang="en-US" sz="2100" dirty="0" smtClean="0"/>
          </a:p>
          <a:p>
            <a:pPr lvl="1"/>
            <a:r>
              <a:rPr lang="vi-VN" sz="2100" dirty="0" smtClean="0"/>
              <a:t>Bài tập 6. Thử nghiệm các chức năng của chương trình. Lập </a:t>
            </a:r>
            <a:r>
              <a:rPr lang="vi-VN" sz="2100" dirty="0" smtClean="0"/>
              <a:t>tài </a:t>
            </a:r>
            <a:r>
              <a:rPr lang="vi-VN" sz="2100" dirty="0" smtClean="0"/>
              <a:t>liệu cho chương trình</a:t>
            </a:r>
            <a:endParaRPr lang="en-US" sz="2100" dirty="0" smtClean="0"/>
          </a:p>
          <a:p>
            <a:pPr lvl="1"/>
            <a:r>
              <a:rPr lang="vi-VN" sz="2100" dirty="0" smtClean="0"/>
              <a:t>Bài tập 7. Viết báo cáo môn học</a:t>
            </a:r>
            <a:endParaRPr lang="en-US" sz="2100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môn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i="1" dirty="0" smtClean="0"/>
              <a:t> (</a:t>
            </a:r>
            <a:r>
              <a:rPr lang="en-US" i="1" dirty="0" err="1" smtClean="0"/>
              <a:t>tiếp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vi-VN" sz="2000" dirty="0" smtClean="0"/>
              <a:t>McConnell, Steve. </a:t>
            </a:r>
            <a:r>
              <a:rPr lang="vi-VN" sz="2000" i="1" dirty="0" smtClean="0"/>
              <a:t>Code Complete: A Practical Handbook of Software Construction, 2d Ed.</a:t>
            </a:r>
            <a:r>
              <a:rPr lang="vi-VN" sz="2000" b="1" dirty="0" smtClean="0"/>
              <a:t> </a:t>
            </a:r>
            <a:r>
              <a:rPr lang="vi-VN" sz="2000" dirty="0" smtClean="0"/>
              <a:t>Redmond, Wa.: Microsoft Press, ~950 pages. ISBN: 07356-1967-0, 2004.</a:t>
            </a:r>
            <a:endParaRPr lang="en-US" sz="2000" dirty="0" smtClean="0"/>
          </a:p>
          <a:p>
            <a:pPr lvl="0"/>
            <a:r>
              <a:rPr lang="vi-VN" sz="2000" dirty="0" smtClean="0"/>
              <a:t>Bertrand Meyer. Touch Class. MIT Press, 960 pages</a:t>
            </a:r>
            <a:r>
              <a:rPr lang="en-US" sz="2000" dirty="0" smtClean="0"/>
              <a:t>, 2009 </a:t>
            </a:r>
          </a:p>
          <a:p>
            <a:pPr lvl="0"/>
            <a:r>
              <a:rPr lang="vi-VN" sz="2000" dirty="0" smtClean="0"/>
              <a:t>Brian W. Kernighan, </a:t>
            </a:r>
            <a:r>
              <a:rPr lang="vi-VN" sz="2000" i="1" dirty="0" smtClean="0"/>
              <a:t>Rob Pike The Practice of Programming</a:t>
            </a:r>
            <a:r>
              <a:rPr lang="vi-VN" sz="2000" dirty="0" smtClean="0"/>
              <a:t>, Textbook Paperback, ISBN: 020161586X, 1999.</a:t>
            </a:r>
            <a:endParaRPr lang="en-US" sz="2000" dirty="0" smtClean="0"/>
          </a:p>
          <a:p>
            <a:pPr lvl="0"/>
            <a:r>
              <a:rPr lang="vi-VN" sz="2000" dirty="0" smtClean="0"/>
              <a:t>Martin Fowler UML Distilled: A Brief Guide to the Standard Object Modeling Language, Third Edition, 2005</a:t>
            </a:r>
            <a:endParaRPr lang="en-US" sz="2000" dirty="0" smtClean="0"/>
          </a:p>
          <a:p>
            <a:pPr lvl="0"/>
            <a:r>
              <a:rPr lang="pt-BR" sz="2000" dirty="0" smtClean="0"/>
              <a:t>Marcela Genero,Mario Piattini,Coral Calero. </a:t>
            </a:r>
            <a:r>
              <a:rPr lang="vi-VN" sz="2000" dirty="0" smtClean="0"/>
              <a:t>A Survey of Metrics for UML Class </a:t>
            </a:r>
            <a:r>
              <a:rPr lang="vi-VN" sz="2000" dirty="0" smtClean="0"/>
              <a:t>Diagrams</a:t>
            </a:r>
            <a:r>
              <a:rPr lang="en-US" sz="2000" dirty="0" smtClean="0"/>
              <a:t>, </a:t>
            </a:r>
            <a:r>
              <a:rPr lang="vi-VN" sz="2000" dirty="0" smtClean="0"/>
              <a:t>Journal of object technology, Vol. 4, No. 9, November-December , 2005</a:t>
            </a:r>
            <a:endParaRPr lang="en-US" sz="2000" dirty="0" smtClean="0"/>
          </a:p>
          <a:p>
            <a:pPr lvl="0"/>
            <a:r>
              <a:rPr lang="vi-VN" sz="2000" dirty="0" smtClean="0"/>
              <a:t>Peter Coad, Jill Nicola; </a:t>
            </a:r>
            <a:r>
              <a:rPr lang="vi-VN" sz="2000" i="1" dirty="0" smtClean="0"/>
              <a:t>Object-Oriented Programming. </a:t>
            </a:r>
            <a:r>
              <a:rPr lang="vi-VN" sz="2000" dirty="0" smtClean="0"/>
              <a:t>Prentice Hall Publisher, 1993.</a:t>
            </a:r>
            <a:endParaRPr lang="en-US" sz="2000" dirty="0" smtClean="0"/>
          </a:p>
          <a:p>
            <a:pPr lvl="0"/>
            <a:r>
              <a:rPr lang="vi-VN" sz="2000" dirty="0" smtClean="0"/>
              <a:t>Martin Fowler UML Distilled: A Brief Guide to the Standard Object Modeling Language, Third Edition </a:t>
            </a:r>
            <a:endParaRPr lang="en-US" sz="2000" dirty="0" smtClean="0"/>
          </a:p>
          <a:p>
            <a:pPr lvl="0"/>
            <a:r>
              <a:rPr lang="vi-VN" sz="2000" dirty="0" smtClean="0"/>
              <a:t>Harvey M. Deitel, Paul J. Deitel C++ How to Programing (7th Edition)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khảo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Tổng quan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0" y="6354763"/>
            <a:ext cx="1981200" cy="366712"/>
          </a:xfrm>
        </p:spPr>
        <p:txBody>
          <a:bodyPr/>
          <a:lstStyle/>
          <a:p>
            <a:fld id="{26B269CE-12F4-4F4F-BF2F-21E0A343DA4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Hiểu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endParaRPr lang="en-US" dirty="0" smtClean="0"/>
          </a:p>
          <a:p>
            <a:pPr lvl="1"/>
            <a:r>
              <a:rPr lang="en-US" dirty="0" smtClean="0"/>
              <a:t>Q</a:t>
            </a:r>
            <a:r>
              <a:rPr lang="vi-VN" dirty="0" smtClean="0"/>
              <a:t>uá </a:t>
            </a:r>
            <a:r>
              <a:rPr lang="vi-VN" dirty="0" smtClean="0"/>
              <a:t>trình phát triển một chương trình phần </a:t>
            </a:r>
            <a:r>
              <a:rPr lang="vi-VN" dirty="0" smtClean="0"/>
              <a:t>mềm</a:t>
            </a:r>
            <a:endParaRPr lang="en-US" dirty="0" smtClean="0"/>
          </a:p>
          <a:p>
            <a:pPr lvl="1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endParaRPr lang="en-US" dirty="0" smtClean="0"/>
          </a:p>
          <a:p>
            <a:pPr lvl="1"/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thử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gỡ</a:t>
            </a:r>
            <a:r>
              <a:rPr lang="en-US" dirty="0" smtClean="0"/>
              <a:t> </a:t>
            </a:r>
            <a:r>
              <a:rPr lang="en-US" dirty="0" err="1" smtClean="0"/>
              <a:t>lỗi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  <a:p>
            <a:pPr lvl="1"/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endParaRPr lang="en-US" dirty="0" smtClean="0"/>
          </a:p>
          <a:p>
            <a:pPr lvl="1"/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  <a:p>
            <a:pPr lvl="1"/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tối</a:t>
            </a:r>
            <a:r>
              <a:rPr lang="en-US" dirty="0" smtClean="0"/>
              <a:t> </a:t>
            </a:r>
            <a:r>
              <a:rPr lang="en-US" dirty="0" err="1" smtClean="0"/>
              <a:t>ưu</a:t>
            </a:r>
            <a:r>
              <a:rPr lang="en-US" dirty="0" smtClean="0"/>
              <a:t> code.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môn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Chương trình: tập các lệnh máy tính phải tuân theo</a:t>
            </a:r>
          </a:p>
          <a:p>
            <a:r>
              <a:rPr lang="en-US" smtClean="0"/>
              <a:t>Phần mềm: tập hợp các chương trình</a:t>
            </a:r>
          </a:p>
          <a:p>
            <a:r>
              <a:rPr lang="en-US" smtClean="0"/>
              <a:t>Hệ điều hành (HĐH):</a:t>
            </a:r>
          </a:p>
          <a:p>
            <a:pPr lvl="1"/>
            <a:r>
              <a:rPr lang="en-US" smtClean="0"/>
              <a:t>là một phần mềm</a:t>
            </a:r>
          </a:p>
          <a:p>
            <a:pPr lvl="1"/>
            <a:r>
              <a:rPr lang="en-US" smtClean="0"/>
              <a:t>cho phép người dùng thao tác với máy tính</a:t>
            </a:r>
          </a:p>
          <a:p>
            <a:pPr lvl="1"/>
            <a:r>
              <a:rPr lang="en-US" smtClean="0"/>
              <a:t>quản lý tài nguyên (CPU, bộ nhớ, phần cứng/mềm,…)</a:t>
            </a:r>
          </a:p>
          <a:p>
            <a:pPr lvl="1"/>
            <a:r>
              <a:rPr lang="en-US" smtClean="0"/>
              <a:t>chạy chương trình</a:t>
            </a:r>
          </a:p>
          <a:p>
            <a:r>
              <a:rPr lang="en-US" smtClean="0"/>
              <a:t>Thuật toán: chuỗi lệnh có thứ tự để giải quyết một vấn đề nhất định</a:t>
            </a:r>
          </a:p>
          <a:p>
            <a:r>
              <a:rPr lang="en-US" smtClean="0"/>
              <a:t>Trình biên dịch: là chương trình cho phép chuyển đổi mã nguồn thành mã máy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Khái niệm về chương trình và lập trình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3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9960</TotalTime>
  <Words>3223</Words>
  <Application>Microsoft Office PowerPoint</Application>
  <PresentationFormat>On-screen Show (4:3)</PresentationFormat>
  <Paragraphs>374</Paragraphs>
  <Slides>47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Origin</vt:lpstr>
      <vt:lpstr>Giới thiệu môn học</vt:lpstr>
      <vt:lpstr>Thông tin về giảng viên</vt:lpstr>
      <vt:lpstr>Giới thiệu</vt:lpstr>
      <vt:lpstr>Nội dung môn học</vt:lpstr>
      <vt:lpstr>Nội dung môn học (tiếp)</vt:lpstr>
      <vt:lpstr>Tài liệu tham khảo</vt:lpstr>
      <vt:lpstr>Tổng quan</vt:lpstr>
      <vt:lpstr>Mục tiêu của môn học</vt:lpstr>
      <vt:lpstr>Khái niệm về chương trình và lập trình</vt:lpstr>
      <vt:lpstr>Mã lệnh và dữ liệu</vt:lpstr>
      <vt:lpstr>Ngôn ngữ lập trình</vt:lpstr>
      <vt:lpstr>Quá trình phát triển phần mềm</vt:lpstr>
      <vt:lpstr>Lỗi chương trình</vt:lpstr>
      <vt:lpstr>Giới thiệu ngôn ngữ C và C++</vt:lpstr>
      <vt:lpstr>Lịch sử ngôn ngữ C</vt:lpstr>
      <vt:lpstr>Lịch sử ngôn ngữ C++</vt:lpstr>
      <vt:lpstr>Biên dịch chương trình C/C++</vt:lpstr>
      <vt:lpstr>Biên dịch chương trình C/C++ (tiếp)</vt:lpstr>
      <vt:lpstr>Tại sao chọn C/C++</vt:lpstr>
      <vt:lpstr>Một vài điểm chú ý về ngôn ngữ C/C++</vt:lpstr>
      <vt:lpstr>Giới thiệu MS Visual C++</vt:lpstr>
      <vt:lpstr>Chương 1: TỔNG QUAN VỀ QUY TRÌNH  XÂY DỰNG CHƯƠNG TRÌNH PHẦN MỀM</vt:lpstr>
      <vt:lpstr>Nội dung</vt:lpstr>
      <vt:lpstr>1.1. Khái niệm và định nghĩa</vt:lpstr>
      <vt:lpstr>1.1. Khái niệm và định nghĩa</vt:lpstr>
      <vt:lpstr>1.1. Khái niệm và định nghĩa</vt:lpstr>
      <vt:lpstr>1.1. Khái niệm và định nghĩa</vt:lpstr>
      <vt:lpstr>Slide 28</vt:lpstr>
      <vt:lpstr>1.2. Các mô hình phát triển phần mềm (Process Model)</vt:lpstr>
      <vt:lpstr>Khung tiến trình</vt:lpstr>
      <vt:lpstr>Mô hình thác nước</vt:lpstr>
      <vt:lpstr>Mô hình thác nước</vt:lpstr>
      <vt:lpstr>Mô hình thác nước – Ưu điểm</vt:lpstr>
      <vt:lpstr>Mô hình thác nước – Nhược điểm</vt:lpstr>
      <vt:lpstr>Mô hình tăng dần (Incremental)</vt:lpstr>
      <vt:lpstr>Mô hình tăng dần (Incremental)</vt:lpstr>
      <vt:lpstr>Mô hình tăng dần – ưu điểm</vt:lpstr>
      <vt:lpstr>Mô hình tăng dần – nhược điểm</vt:lpstr>
      <vt:lpstr>Mô hình tăng dần – được sử dụng khi</vt:lpstr>
      <vt:lpstr>Mô hình RAD (Rapid Application Development)</vt:lpstr>
      <vt:lpstr>Mô hình RAD</vt:lpstr>
      <vt:lpstr>Mô hình RAD – Ưu điểm</vt:lpstr>
      <vt:lpstr>Mô hình RAD – Nhược điểm</vt:lpstr>
      <vt:lpstr>Mô hình RAD – Sử dụng khi</vt:lpstr>
      <vt:lpstr>Mô hình tiến hóa</vt:lpstr>
      <vt:lpstr>Các vấn đề về phát triển phần mềm</vt:lpstr>
      <vt:lpstr>Nguyên nhân</vt:lpstr>
    </vt:vector>
  </TitlesOfParts>
  <Company>Utility Muffin Research Kitchen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Dao Trung Kien</dc:creator>
  <cp:lastModifiedBy>Vu Hai</cp:lastModifiedBy>
  <cp:revision>279</cp:revision>
  <dcterms:created xsi:type="dcterms:W3CDTF">2007-06-13T23:23:09Z</dcterms:created>
  <dcterms:modified xsi:type="dcterms:W3CDTF">2019-02-15T04:06:16Z</dcterms:modified>
</cp:coreProperties>
</file>