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handoutMasterIdLst>
    <p:handoutMasterId r:id="rId22"/>
  </p:handoutMasterIdLst>
  <p:sldIdLst>
    <p:sldId id="276" r:id="rId2"/>
    <p:sldId id="280" r:id="rId3"/>
    <p:sldId id="284" r:id="rId4"/>
    <p:sldId id="287" r:id="rId5"/>
    <p:sldId id="288" r:id="rId6"/>
    <p:sldId id="285" r:id="rId7"/>
    <p:sldId id="286" r:id="rId8"/>
    <p:sldId id="294" r:id="rId9"/>
    <p:sldId id="283" r:id="rId10"/>
    <p:sldId id="281" r:id="rId11"/>
    <p:sldId id="282" r:id="rId12"/>
    <p:sldId id="290" r:id="rId13"/>
    <p:sldId id="291" r:id="rId14"/>
    <p:sldId id="293" r:id="rId15"/>
    <p:sldId id="292" r:id="rId16"/>
    <p:sldId id="295" r:id="rId17"/>
    <p:sldId id="297" r:id="rId18"/>
    <p:sldId id="298" r:id="rId19"/>
    <p:sldId id="28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6A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6" autoAdjust="0"/>
    <p:restoredTop sz="94660"/>
  </p:normalViewPr>
  <p:slideViewPr>
    <p:cSldViewPr>
      <p:cViewPr varScale="1">
        <p:scale>
          <a:sx n="55" d="100"/>
          <a:sy n="55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448E6-7FF9-4E57-BE4E-DE1D292965D7}" type="datetimeFigureOut">
              <a:rPr lang="en-US" smtClean="0"/>
              <a:pPr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72630-1F06-40B2-9540-196632C9C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EDDA0F7-BB27-45D6-A5CE-AEC59009A5B9}" type="datetimeFigureOut">
              <a:rPr lang="en-US"/>
              <a:pPr/>
              <a:t>11/2/2011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6159C16-962D-45B7-9AE3-AA455C3EA8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rgbClr val="0036A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26B269CE-12F4-4F4F-BF2F-21E0A343D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fld id="{26B269CE-12F4-4F4F-BF2F-21E0A343DA4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4pPr>
              <a:buFont typeface="Wingdings 3" pitchFamily="18" charset="2"/>
              <a:buChar char=""/>
              <a:defRPr/>
            </a:lvl4pPr>
            <a:lvl5pPr>
              <a:buFont typeface="Wingdings 3" pitchFamily="18" charset="2"/>
              <a:buChar char="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Gill Sans MT"/>
              </a:defRPr>
            </a:lvl1pPr>
          </a:lstStyle>
          <a:p>
            <a:fld id="{BC24317B-5122-4A99-A6E9-FA23C146A7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5830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pic>
        <p:nvPicPr>
          <p:cNvPr id="22" name="Picture 2" descr="D:\lo go dhbk100957AM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66174" y="6372320"/>
            <a:ext cx="225425" cy="33645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1" r:id="rId3"/>
    <p:sldLayoutId id="2147483752" r:id="rId4"/>
    <p:sldLayoutId id="2147483753" r:id="rId5"/>
    <p:sldLayoutId id="2147483757" r:id="rId6"/>
    <p:sldLayoutId id="2147483758" r:id="rId7"/>
    <p:sldLayoutId id="2147483759" r:id="rId8"/>
    <p:sldLayoutId id="2147483760" r:id="rId9"/>
    <p:sldLayoutId id="2147483754" r:id="rId10"/>
    <p:sldLayoutId id="214748376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 kern="1200" baseline="0">
          <a:solidFill>
            <a:srgbClr val="0036A2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Lập trình khái quát với hàm</a:t>
            </a:r>
            <a:br>
              <a:rPr lang="en-US" smtClean="0"/>
            </a:br>
            <a:r>
              <a:rPr lang="en-US" smtClean="0"/>
              <a:t>(function templates)</a:t>
            </a:r>
            <a:endParaRPr lang="vi-V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Lập trình khái quát với lớp</a:t>
            </a:r>
            <a:br>
              <a:rPr lang="en-US" smtClean="0"/>
            </a:br>
            <a:r>
              <a:rPr lang="en-US" smtClean="0"/>
              <a:t>(class templates)</a:t>
            </a:r>
            <a:endParaRPr lang="vi-V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Khái niệm</a:t>
            </a:r>
            <a:endParaRPr lang="vi-VN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Tương tự với hàm, các lớp cũng có thể được khái quát hoá </a:t>
            </a:r>
            <a:r>
              <a:rPr lang="en-US" sz="2400" smtClean="0">
                <a:sym typeface="Wingdings" pitchFamily="2" charset="2"/>
              </a:rPr>
              <a:t> khuôn mẫu lớp</a:t>
            </a:r>
          </a:p>
          <a:p>
            <a:r>
              <a:rPr lang="en-US" sz="2400" smtClean="0">
                <a:sym typeface="Wingdings" pitchFamily="2" charset="2"/>
              </a:rPr>
              <a:t>Lớp được khai báo sử dụng những kiểu chưa xác định và được tham số hoá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template&lt;class Object&gt;</a:t>
            </a: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class Array {</a:t>
            </a: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private:</a:t>
            </a:r>
          </a:p>
          <a:p>
            <a:pPr lvl="1" indent="366713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int N;</a:t>
            </a:r>
          </a:p>
          <a:p>
            <a:pPr lvl="1" indent="366713">
              <a:buNone/>
            </a:pP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Object</a:t>
            </a: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* p;</a:t>
            </a: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public:</a:t>
            </a:r>
          </a:p>
          <a:p>
            <a:pPr lvl="1" indent="366713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void setAt(int i,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Object</a:t>
            </a: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o) {...}</a:t>
            </a:r>
          </a:p>
          <a:p>
            <a:pPr lvl="1" indent="366713">
              <a:buNone/>
            </a:pP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Object&amp;</a:t>
            </a: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operator[](int i) {...}</a:t>
            </a:r>
          </a:p>
          <a:p>
            <a:pPr lvl="1" indent="366713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...</a:t>
            </a: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};</a:t>
            </a:r>
            <a:endParaRPr lang="vi-VN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Phương thức bên ngoài khuôn mẫu lớp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  <p:sp>
        <p:nvSpPr>
          <p:cNvPr id="6" name="Content Placeholder 8"/>
          <p:cNvSpPr txBox="1">
            <a:spLocks/>
          </p:cNvSpPr>
          <p:nvPr/>
        </p:nvSpPr>
        <p:spPr bwMode="auto">
          <a:xfrm>
            <a:off x="457200" y="1219200"/>
            <a:ext cx="396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template&lt;class Object&gt;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class Array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int N;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Object* p;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Array(int N);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~Array();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void setAt(int i, Object o);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int length() const;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Object&amp; operator[](int i);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template&lt;class Object&gt;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&lt;Object&gt;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::Array(int N) {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this-&gt;N = N;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p = new Object[N]; }</a:t>
            </a:r>
            <a:endParaRPr kumimoji="0" 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7" name="Content Placeholder 9"/>
          <p:cNvSpPr txBox="1">
            <a:spLocks/>
          </p:cNvSpPr>
          <p:nvPr/>
        </p:nvSpPr>
        <p:spPr>
          <a:xfrm>
            <a:off x="4495800" y="1216152"/>
            <a:ext cx="4495800" cy="4117848"/>
          </a:xfrm>
          <a:prstGeom prst="rect">
            <a:avLst/>
          </a:prstGeom>
        </p:spPr>
        <p:txBody>
          <a:bodyPr/>
          <a:lstStyle/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template&lt;class Object&gt;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Array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&lt;Object&gt;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::~Array()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{ delete[] p;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template&lt;class Object&gt;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void Array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&lt;Object&gt;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::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setAt(int i, Object o)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{ p[i] = o;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template&lt;class Object&gt;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int Array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&lt;Object&gt;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::length() const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{ return N; }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endParaRPr kumimoji="0" lang="en-US" sz="1600" b="0" i="0" u="none" strike="noStrike" kern="1200" cap="none" spc="0" normalizeH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template&lt;class Object&gt;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Object&amp; Array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&lt;Object&gt;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::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  operator[](int i)</a:t>
            </a:r>
          </a:p>
          <a:p>
            <a:pPr marL="273050" lvl="0" indent="-273050">
              <a:spcBef>
                <a:spcPts val="0"/>
              </a:spcBef>
              <a:buClr>
                <a:schemeClr val="accent1"/>
              </a:buClr>
              <a:buSzPct val="76000"/>
              <a:defRPr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{ return p[i]; }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362200" y="3276600"/>
            <a:ext cx="41148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562600"/>
            <a:ext cx="8229600" cy="594360"/>
          </a:xfrm>
        </p:spPr>
        <p:txBody>
          <a:bodyPr/>
          <a:lstStyle/>
          <a:p>
            <a:r>
              <a:rPr lang="en-US" sz="2000" smtClean="0"/>
              <a:t>Các phương thức ở ngoài được khai báo tương tự như các khuôn mẫu hàm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Sử dụng đối tượng của lớp khái quát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smtClean="0"/>
              <a:t>Ví dụ:</a:t>
            </a:r>
          </a:p>
          <a:p>
            <a:pPr lvl="1">
              <a:spcBef>
                <a:spcPts val="0"/>
              </a:spcBef>
            </a:pPr>
            <a:r>
              <a:rPr lang="en-US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Array&lt;double&gt;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 a(10);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for (int i=0; i&lt;10; i++)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a.setAt(i, i*2);</a:t>
            </a:r>
          </a:p>
          <a:p>
            <a:pPr lvl="1">
              <a:spcBef>
                <a:spcPts val="0"/>
              </a:spcBef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typedef </a:t>
            </a:r>
            <a:r>
              <a:rPr lang="en-US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Array&lt;string&gt;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 StrArray;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StrArray s(2);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s[0] = string("abcd");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s[1] = string("12345");</a:t>
            </a:r>
          </a:p>
          <a:p>
            <a:r>
              <a:rPr lang="en-US" sz="2000" smtClean="0"/>
              <a:t>Kết hợp khuôn mẫu lớp và hàm</a:t>
            </a:r>
          </a:p>
          <a:p>
            <a:pPr lvl="1">
              <a:spcBef>
                <a:spcPts val="0"/>
              </a:spcBef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template&lt;</a:t>
            </a:r>
            <a:r>
              <a:rPr lang="en-US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Object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void printArray(</a:t>
            </a:r>
            <a:r>
              <a:rPr lang="en-US" sz="18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Array&lt;Object&gt;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 &amp;a)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for (int i=0; i&lt;a.length(); i++)</a:t>
            </a:r>
          </a:p>
          <a:p>
            <a:pPr lvl="1" indent="830263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cout &lt;&lt; a[i];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>
              <a:spcBef>
                <a:spcPts val="0"/>
              </a:spcBef>
            </a:pP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printArray(a);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	printArray(s);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Hàm bạn và lớp bạn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Bạn riêng của từng lớp tương ứng</a:t>
            </a:r>
          </a:p>
          <a:p>
            <a:pPr lvl="1">
              <a:spcBef>
                <a:spcPts val="0"/>
              </a:spcBef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template&lt;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class Array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friend void sort(Array&lt;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&gt;&amp; a);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friend class Serializer&lt;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r>
              <a:rPr lang="en-US" sz="2400" smtClean="0"/>
              <a:t>Bạn chung của tất cả các lớp</a:t>
            </a:r>
          </a:p>
          <a:p>
            <a:pPr lvl="1">
              <a:spcBef>
                <a:spcPts val="0"/>
              </a:spcBef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template&lt;class T&gt;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class A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friend void func1();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template&lt;class X&gt; friend int func2();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friend class B;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};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Cá biệt hoá lớp khái quát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template&lt;class Key, class Data&gt; class Map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Data find(Key k);</a:t>
            </a:r>
          </a:p>
          <a:p>
            <a:pPr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pPr>
              <a:spcBef>
                <a:spcPts val="0"/>
              </a:spcBef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// cá biệt hoá hoàn toàn</a:t>
            </a:r>
          </a:p>
          <a:p>
            <a:pPr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template&lt;&gt; class Map&lt;int, int&gt;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int find(int k);</a:t>
            </a:r>
          </a:p>
          <a:p>
            <a:pPr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pPr>
              <a:spcBef>
                <a:spcPts val="0"/>
              </a:spcBef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// cá biệt hoá không hoàn toàn</a:t>
            </a:r>
          </a:p>
          <a:p>
            <a:pPr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template&lt;class Data&gt; class Map&lt;int, Data&gt;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Data find(int k);</a:t>
            </a:r>
          </a:p>
          <a:p>
            <a:pPr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};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Giá trị mặc định của tham số khuôn mẫu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Các tham số của khuôn mẫu lớp có thể có giá trị mặc định</a:t>
            </a:r>
          </a:p>
          <a:p>
            <a:pPr lvl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template&lt;class Object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int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, int N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100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class Pool {</a:t>
            </a:r>
          </a:p>
          <a:p>
            <a:pPr lvl="1" indent="366713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pPr lvl="1"/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Pool p1;          // </a:t>
            </a: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Pool&lt;int, 100&gt; p1;</a:t>
            </a: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Pool&lt;string&gt; p2;  // </a:t>
            </a:r>
            <a:r>
              <a:rPr lang="en-US" sz="20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Pool&lt;string, 100&gt; p2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Pool&lt;double, 20&gt; p3;</a:t>
            </a:r>
          </a:p>
          <a:p>
            <a:endParaRPr lang="en-US" sz="2400" smtClean="0"/>
          </a:p>
          <a:p>
            <a:r>
              <a:rPr lang="en-US" sz="2400" smtClean="0"/>
              <a:t>Chú ý: chỉ khuôn mẫu lớp mới có giá trị mặc định của tham số, khuôn mẫu hàm không có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Biến static của lớp khái quát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34440"/>
            <a:ext cx="8229600" cy="4937760"/>
          </a:xfrm>
        </p:spPr>
        <p:txBody>
          <a:bodyPr/>
          <a:lstStyle/>
          <a:p>
            <a:r>
              <a:rPr lang="en-US" sz="2000" smtClean="0"/>
              <a:t>Mỗi lớp được sinh ra từ khuôn mẫu có biến static riêng</a:t>
            </a:r>
          </a:p>
          <a:p>
            <a:pPr lvl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template&lt;class Data&gt;</a:t>
            </a: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class smartptr {</a:t>
            </a:r>
          </a:p>
          <a:p>
            <a:pPr lvl="1" indent="366713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 indent="366713">
              <a:buNone/>
            </a:pP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smartptr&lt;Data&gt; nullptr;</a:t>
            </a: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pPr lvl="1"/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template&lt;class Data&gt;</a:t>
            </a:r>
          </a:p>
          <a:p>
            <a:pPr lvl="1" indent="366713">
              <a:buNone/>
            </a:pP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 smartptr&lt;Data&gt; smartptr&lt;Data&gt;::nullptr;</a:t>
            </a:r>
          </a:p>
          <a:p>
            <a:pPr lvl="1"/>
            <a:endParaRPr lang="en-US" sz="200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smartptr&lt;string&gt; p1 = smartptr&lt;string&gt;::nullptr;</a:t>
            </a:r>
          </a:p>
          <a:p>
            <a:pPr lvl="1">
              <a:buNone/>
            </a:pP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smartptr&lt;double&gt; p2 = smartptr&lt;double&gt;::nullptr;</a:t>
            </a:r>
          </a:p>
          <a:p>
            <a:r>
              <a:rPr lang="en-US" sz="2000" smtClean="0"/>
              <a:t>Tương tự với các phương thức static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Các lớp khái quát liên quan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template&lt;class T&gt; class Iterator;</a:t>
            </a:r>
          </a:p>
          <a:p>
            <a:pPr>
              <a:spcBef>
                <a:spcPts val="0"/>
              </a:spcBef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template&lt;</a:t>
            </a: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T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&gt; class List {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Iterator&lt;T&gt;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begin() { ... }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16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Iterator&lt;T&gt;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 end() { ... }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pPr>
              <a:spcBef>
                <a:spcPts val="0"/>
              </a:spcBef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template&lt;T&gt; class Iterator {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T&amp; getData() { ... }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Iterator&lt;T&gt; next() { ... }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};</a:t>
            </a:r>
          </a:p>
          <a:p>
            <a:pPr>
              <a:spcBef>
                <a:spcPts val="0"/>
              </a:spcBef>
              <a:buNone/>
            </a:pPr>
            <a:endParaRPr lang="en-US" sz="160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List&lt;float&gt; l;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Iterator&lt;float&gt; i;</a:t>
            </a:r>
          </a:p>
          <a:p>
            <a:pPr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	for (i = l.begin(); i != l.end(); i = i.next())</a:t>
            </a:r>
          </a:p>
          <a:p>
            <a:pPr indent="641350">
              <a:spcBef>
                <a:spcPts val="0"/>
              </a:spcBef>
              <a:buNone/>
            </a:pPr>
            <a:r>
              <a:rPr lang="en-US" sz="1600" smtClean="0">
                <a:latin typeface="Courier New" pitchFamily="49" charset="0"/>
                <a:cs typeface="Courier New" pitchFamily="49" charset="0"/>
              </a:rPr>
              <a:t>cout &lt;&lt; i.getData() &lt;&lt; endl;</a:t>
            </a:r>
            <a:endParaRPr lang="en-US" sz="16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Bài tập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smtClean="0"/>
              <a:t>Viết hàm nhập dữ liệu cho mảng có kiểu bất kỳ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smtClean="0"/>
              <a:t>Viết hàm sắp xếp một mảng bất kỳ theo 2 cách: (C) sử dụng một hàm so sánh làm cơ sở cho thứ tự sắp xếp, (C++) dùng template</a:t>
            </a:r>
          </a:p>
          <a:p>
            <a:pPr marL="788988" lvl="1" indent="15875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void sortC(void* a, int n, int size,</a:t>
            </a:r>
          </a:p>
          <a:p>
            <a:pPr marL="788988" lvl="1" indent="15875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       int (*compare)(void*, void*));</a:t>
            </a:r>
          </a:p>
          <a:p>
            <a:pPr marL="788988" lvl="1" indent="15875">
              <a:spcBef>
                <a:spcPts val="0"/>
              </a:spcBef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template&lt;class T&gt; void sortCpp(T* a, int n);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smtClean="0"/>
              <a:t>Viết lớp Stack cho phép chứa dữ liệu kiểu bất kỳ mà không cần dùng con trỏ void*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smtClean="0"/>
              <a:t>Sửa lại lớp DSLK cho phép chứa dữ liệu kiểu bất kỳ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smtClean="0"/>
              <a:t>Sửa lại lớp Iterator cho DSLK ở trên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smtClean="0"/>
              <a:t>Sửa lớp Vector cho phép làm việc với cả dữ liệu float và double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smtClean="0"/>
              <a:t>Sửa lớp String cho phép làm việc với cả chuỗi ASCII (char) và Unicode (wchar_t)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Khái niệm</a:t>
            </a:r>
            <a:endParaRPr lang="vi-VN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Đôi khi ta muốn viết </a:t>
            </a:r>
            <a:r>
              <a:rPr lang="en-US" sz="2400" u="sng" smtClean="0">
                <a:solidFill>
                  <a:srgbClr val="FF0000"/>
                </a:solidFill>
              </a:rPr>
              <a:t>một lần</a:t>
            </a:r>
            <a:r>
              <a:rPr lang="en-US" sz="2400" smtClean="0">
                <a:solidFill>
                  <a:srgbClr val="000000"/>
                </a:solidFill>
              </a:rPr>
              <a:t> </a:t>
            </a:r>
            <a:r>
              <a:rPr lang="en-US" sz="2400" smtClean="0"/>
              <a:t>nhưng có thể tạo ra các hàm với tham số thuộc </a:t>
            </a:r>
            <a:r>
              <a:rPr lang="en-US" sz="2400" u="sng" smtClean="0">
                <a:solidFill>
                  <a:srgbClr val="FF0000"/>
                </a:solidFill>
              </a:rPr>
              <a:t>nhiều kiểu khác nhau</a:t>
            </a:r>
            <a:r>
              <a:rPr lang="en-US" sz="2400" smtClean="0"/>
              <a:t>, thay vì phải viết chồng nhiều hàm tương tự nhau</a:t>
            </a:r>
          </a:p>
          <a:p>
            <a:pPr lvl="1"/>
            <a:r>
              <a:rPr lang="en-US" sz="1700" smtClean="0">
                <a:latin typeface="Courier New" pitchFamily="49" charset="0"/>
                <a:cs typeface="Courier New" pitchFamily="49" charset="0"/>
              </a:rPr>
              <a:t>int max(int a, int b)		{ return a&gt;b ? 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a:b; 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700" smtClean="0">
                <a:latin typeface="Courier New" pitchFamily="49" charset="0"/>
                <a:cs typeface="Courier New" pitchFamily="49" charset="0"/>
              </a:rPr>
              <a:t>	double max(double a, double b)	{ return a&gt;b ? 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a:b; 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700" smtClean="0">
                <a:latin typeface="Courier New" pitchFamily="49" charset="0"/>
                <a:cs typeface="Courier New" pitchFamily="49" charset="0"/>
              </a:rPr>
              <a:t>	float max(float a, float b)	{ return a&gt;b ? 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a:b; 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smtClean="0">
                <a:sym typeface="Wingdings" pitchFamily="2" charset="2"/>
              </a:rPr>
              <a:t>	 lập trình ở mức độ khái quát cao hơn: coi kiểu của biến cũng là tham số (type parameterization)</a:t>
            </a:r>
            <a:endParaRPr lang="en-US" sz="2000" smtClean="0"/>
          </a:p>
          <a:p>
            <a:r>
              <a:rPr lang="en-US" sz="2400" smtClean="0"/>
              <a:t>Khuôn mẫu hàm (function template): là khái niệm giúp định nghĩa những hàm mà chưa xác định kiểu của các tham số</a:t>
            </a:r>
          </a:p>
          <a:p>
            <a:pPr lvl="1"/>
            <a:r>
              <a:rPr lang="en-US" sz="2000" smtClean="0"/>
              <a:t>Có thể hiểu là viết gộp chung các hàm chồng giống nhau về mặt thuật toán</a:t>
            </a:r>
          </a:p>
          <a:p>
            <a:pPr lvl="1"/>
            <a:r>
              <a:rPr lang="en-US" sz="2000" smtClean="0"/>
              <a:t>Kiểu của các tham số là tham số của khuôn mẫu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6B269CE-12F4-4F4F-BF2F-21E0A343DA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Định nghĩa hàm khái quát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Ví dụ 1:</a:t>
            </a:r>
          </a:p>
          <a:p>
            <a:pPr lvl="1"/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template &lt;class T&gt;</a:t>
            </a: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void swap(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&amp; a,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&amp; b) {</a:t>
            </a: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c = a; a = b; b = c; }</a:t>
            </a:r>
          </a:p>
          <a:p>
            <a:pPr lvl="1"/>
            <a:r>
              <a:rPr lang="en-US" sz="2000" smtClean="0"/>
              <a:t>T được giả định là kiểu của các tham số a, b và biến c</a:t>
            </a:r>
          </a:p>
          <a:p>
            <a:pPr lvl="1"/>
            <a:r>
              <a:rPr lang="en-US" sz="2000" smtClean="0"/>
              <a:t>T sẽ được xác định khi gọi hàm</a:t>
            </a:r>
          </a:p>
          <a:p>
            <a:pPr lvl="1"/>
            <a:r>
              <a:rPr lang="en-US" sz="2000" smtClean="0"/>
              <a:t>T là tham số của khuôn mẫu, trong khi a, b là tham số của hàm</a:t>
            </a:r>
          </a:p>
          <a:p>
            <a:r>
              <a:rPr lang="en-US" sz="2400" smtClean="0"/>
              <a:t>Ví dụ 2:</a:t>
            </a:r>
          </a:p>
          <a:p>
            <a:pPr lvl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template &lt;class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Containter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, class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void push(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Containter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&amp; s,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o) {...}</a:t>
            </a:r>
          </a:p>
          <a:p>
            <a:r>
              <a:rPr lang="en-US" sz="2400" smtClean="0"/>
              <a:t>Có thể dùng từ khoá “typename” thay vì “class”</a:t>
            </a:r>
          </a:p>
          <a:p>
            <a:pPr lvl="1"/>
            <a:r>
              <a:rPr lang="en-US" sz="2000" smtClean="0">
                <a:latin typeface="Courier New" pitchFamily="49" charset="0"/>
                <a:cs typeface="Courier New" pitchFamily="49" charset="0"/>
              </a:rPr>
              <a:t>template &lt;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typename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 T&gt;</a:t>
            </a:r>
          </a:p>
          <a:p>
            <a:pPr lvl="1"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void swap(T&amp; a, T&amp; b) {...}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Gọi hàm khái quát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Gọi với kiểu tường minh:</a:t>
            </a:r>
          </a:p>
          <a:p>
            <a:pPr lvl="2"/>
            <a:r>
              <a:rPr lang="en-US" smtClean="0">
                <a:latin typeface="Courier New" pitchFamily="49" charset="0"/>
                <a:cs typeface="Courier New" pitchFamily="49" charset="0"/>
              </a:rPr>
              <a:t>max&lt;int&gt;(a, b);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max&lt;double&gt;(x, y);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swap&lt;String&amp;&gt;(s1, s2);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swap&lt;Worker*&amp;&gt;(p1, p2);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push&lt;List&amp;, Student&gt;(l, st);</a:t>
            </a:r>
          </a:p>
          <a:p>
            <a:r>
              <a:rPr lang="en-US" smtClean="0"/>
              <a:t>Gọi với kiểu ngầm định:</a:t>
            </a:r>
          </a:p>
          <a:p>
            <a:pPr lvl="2"/>
            <a:r>
              <a:rPr lang="en-US" smtClean="0">
                <a:latin typeface="Courier New" pitchFamily="49" charset="0"/>
                <a:cs typeface="Courier New" pitchFamily="49" charset="0"/>
              </a:rPr>
              <a:t>int a, b;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double x, y;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max(a, b);  // </a:t>
            </a: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max&lt;int&gt;(a, b);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max(x, y);  //  max&lt;double&gt;(x, y);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	max(a, x);  //  lỗi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Chồng hàm khái quát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Các khuôn mẫu hàm cũng có thể được định nghĩa chồng</a:t>
            </a:r>
          </a:p>
          <a:p>
            <a:pPr lvl="2"/>
            <a:r>
              <a:rPr lang="en-US" smtClean="0">
                <a:latin typeface="Courier New" pitchFamily="49" charset="0"/>
                <a:cs typeface="Courier New" pitchFamily="49" charset="0"/>
              </a:rPr>
              <a:t>template &lt;class T&gt; T max(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a, T b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template &lt;class T&gt; T max(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a, T b, T c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template &lt;class T&gt; T max(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T* arr, int n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endParaRPr lang="en-US" smtClean="0"/>
          </a:p>
          <a:p>
            <a:r>
              <a:rPr lang="en-US" smtClean="0"/>
              <a:t>Gọi hàm chồng</a:t>
            </a:r>
          </a:p>
          <a:p>
            <a:pPr lvl="2"/>
            <a:r>
              <a:rPr lang="en-US" smtClean="0">
                <a:latin typeface="Courier New" pitchFamily="49" charset="0"/>
                <a:cs typeface="Courier New" pitchFamily="49" charset="0"/>
              </a:rPr>
              <a:t>max&lt;int&gt;(10, 20);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max('c', 'f');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max&lt;double&gt;(1.5, 2.1, 3.14);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max("1un34k", 6);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Cá biệt hoá hàm khái quát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Có thể định nghĩa các phiên bản cho trường hợp riêng của một hàm khái quát</a:t>
            </a:r>
          </a:p>
          <a:p>
            <a:pPr lvl="1">
              <a:spcBef>
                <a:spcPts val="0"/>
              </a:spcBef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template&lt;class T&gt; T max(T a, T b)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return a&gt;b ?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a:b; 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template&lt;&gt; std::string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max(std::string s1, std::string s2)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return s1.compare(s2) == 1 ? s1:s2; }</a:t>
            </a:r>
          </a:p>
          <a:p>
            <a:endParaRPr lang="en-US" sz="2400" smtClean="0"/>
          </a:p>
          <a:p>
            <a:r>
              <a:rPr lang="en-US" sz="2400" smtClean="0"/>
              <a:t>Cá biệt hoá không hoàn toàn</a:t>
            </a:r>
          </a:p>
          <a:p>
            <a:pPr lvl="1">
              <a:spcBef>
                <a:spcPts val="0"/>
              </a:spcBef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template &lt;class Containter, class Object&gt;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void push(Containter&amp; s, Object o) {...}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template &lt;class Object&gt;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void push(Stack&amp; s, Object o) { ... }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Không chỉ khái quát hoá kiểu của tham số…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Khái quát hoá kiểu trả về</a:t>
            </a:r>
          </a:p>
          <a:p>
            <a:pPr lvl="2"/>
            <a:r>
              <a:rPr lang="en-US" smtClean="0">
                <a:latin typeface="Courier New" pitchFamily="49" charset="0"/>
                <a:cs typeface="Courier New" pitchFamily="49" charset="0"/>
              </a:rPr>
              <a:t>template &lt;class Worker, class 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Product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Product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makeProd(Worker&amp; w) {</a:t>
            </a:r>
          </a:p>
          <a:p>
            <a:pPr lvl="2" indent="555625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w.work();</a:t>
            </a:r>
          </a:p>
          <a:p>
            <a:pPr lvl="2" indent="555625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return w.getResult();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mtClean="0"/>
              <a:t>Khái quát hoá kiểu của biến cục bộ</a:t>
            </a:r>
          </a:p>
          <a:p>
            <a:pPr lvl="2"/>
            <a:r>
              <a:rPr lang="en-US" smtClean="0">
                <a:latin typeface="Courier New" pitchFamily="49" charset="0"/>
                <a:cs typeface="Courier New" pitchFamily="49" charset="0"/>
              </a:rPr>
              <a:t>template &lt;class List, class 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void forEach(const List&amp; l) {</a:t>
            </a:r>
          </a:p>
          <a:p>
            <a:pPr lvl="2" indent="555625">
              <a:buNone/>
            </a:pPr>
            <a:r>
              <a:rPr lang="en-US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 i = l.first();</a:t>
            </a:r>
          </a:p>
          <a:p>
            <a:pPr lvl="2" indent="555625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for (; i!=l.last(); i = i.next())</a:t>
            </a:r>
          </a:p>
          <a:p>
            <a:pPr lvl="2" indent="1006475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doSmth(i.get());</a:t>
            </a:r>
          </a:p>
          <a:p>
            <a:pPr lvl="2">
              <a:buNone/>
            </a:pPr>
            <a:r>
              <a:rPr lang="en-US" smtClean="0">
                <a:latin typeface="Courier New" pitchFamily="49" charset="0"/>
                <a:cs typeface="Courier New" pitchFamily="49" charset="0"/>
              </a:rPr>
              <a:t>	}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Tham số của khuôn mẫu không chỉ là kiểu...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smtClean="0"/>
              <a:t>Có thể là các giá trị </a:t>
            </a:r>
            <a:r>
              <a:rPr lang="en-US" sz="2400" smtClean="0">
                <a:sym typeface="Wingdings" pitchFamily="2" charset="2"/>
              </a:rPr>
              <a:t> sử dụng giá trị đó như hằng</a:t>
            </a:r>
            <a:endParaRPr lang="en-US" sz="2400" smtClean="0"/>
          </a:p>
          <a:p>
            <a:pPr lvl="1">
              <a:spcBef>
                <a:spcPts val="0"/>
              </a:spcBef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template&lt;class Object,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N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Object* makeArray()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return new Object[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]; }</a:t>
            </a:r>
          </a:p>
          <a:p>
            <a:pPr lvl="1">
              <a:spcBef>
                <a:spcPts val="0"/>
              </a:spcBef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string* p1 = makeArray&lt;string,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SinhVien* p2 = makeArray&lt;SinhVien, 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2400" smtClean="0"/>
              <a:t>Cả giá trị và kiểu cùng là tham số</a:t>
            </a:r>
          </a:p>
          <a:p>
            <a:pPr lvl="1">
              <a:spcBef>
                <a:spcPts val="0"/>
              </a:spcBef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template&lt;</a:t>
            </a:r>
            <a:r>
              <a:rPr lang="en-US" sz="200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T, T min, T max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T range(T t) {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return t&lt;min ? min :</a:t>
            </a:r>
          </a:p>
          <a:p>
            <a:pPr lvl="1" indent="366713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         (t&gt;max ? max : t);</a:t>
            </a:r>
          </a:p>
          <a:p>
            <a:pPr lvl="1" indent="-266700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>
              <a:spcBef>
                <a:spcPts val="0"/>
              </a:spcBef>
            </a:pPr>
            <a:endParaRPr lang="en-US" sz="200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y = range&lt;double, -1.5, 2.&gt; (x);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smtClean="0">
                <a:latin typeface="Courier New" pitchFamily="49" charset="0"/>
                <a:cs typeface="Courier New" pitchFamily="49" charset="0"/>
              </a:rPr>
              <a:t>	b = range&lt;int, 10, 20&gt; (a);</a:t>
            </a:r>
            <a:endParaRPr lang="en-US" sz="2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Lưu ý khi dùng các hàm khái quát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smtClean="0"/>
              <a:t>Phần thực thi của các khuôn mẫu hàm chỉ thực sự được biên dịch khi có thông tin về kiểu</a:t>
            </a:r>
          </a:p>
          <a:p>
            <a:pPr>
              <a:buNone/>
            </a:pPr>
            <a:r>
              <a:rPr lang="en-US" sz="2000" smtClean="0">
                <a:sym typeface="Wingdings" pitchFamily="2" charset="2"/>
              </a:rPr>
              <a:t>	 nếu viết khuôn mẫu hàm trong thư viện thì cả nguyên mẫu và phần thực thi của hàm đều viết trong file .h</a:t>
            </a:r>
          </a:p>
          <a:p>
            <a:pPr>
              <a:buNone/>
            </a:pPr>
            <a:r>
              <a:rPr lang="en-US" sz="2000" smtClean="0">
                <a:sym typeface="Wingdings" pitchFamily="2" charset="2"/>
              </a:rPr>
              <a:t>	(có thể viết riêng phần thực thi ra một file khác rồi include vào file .h)</a:t>
            </a:r>
          </a:p>
          <a:p>
            <a:r>
              <a:rPr lang="en-US" sz="2000" smtClean="0"/>
              <a:t>Khi sử dụng tham số thuộc kiểu gì thì trình biên dịch mới sinh ra hàm tương ứng với kiểu tham số đó</a:t>
            </a:r>
          </a:p>
          <a:p>
            <a:pPr lvl="1">
              <a:spcBef>
                <a:spcPts val="0"/>
              </a:spcBef>
            </a:pPr>
            <a:r>
              <a:rPr lang="en-US" sz="1700" smtClean="0">
                <a:latin typeface="Courier New" pitchFamily="49" charset="0"/>
                <a:cs typeface="Courier New" pitchFamily="49" charset="0"/>
              </a:rPr>
              <a:t>int a = 10, b = 20;</a:t>
            </a:r>
          </a:p>
          <a:p>
            <a:pPr lvl="1">
              <a:spcBef>
                <a:spcPts val="0"/>
              </a:spcBef>
              <a:buNone/>
            </a:pPr>
            <a:r>
              <a:rPr lang="en-US" sz="1700" smtClean="0">
                <a:latin typeface="Courier New" pitchFamily="49" charset="0"/>
                <a:cs typeface="Courier New" pitchFamily="49" charset="0"/>
              </a:rPr>
              <a:t>	swap(a, b);  // </a:t>
            </a:r>
            <a:r>
              <a:rPr lang="en-US" sz="17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 sinh ra: void swap(int&amp;, int&amp;) {...}</a:t>
            </a:r>
          </a:p>
          <a:p>
            <a:pPr lvl="1">
              <a:spcBef>
                <a:spcPts val="0"/>
              </a:spcBef>
              <a:buNone/>
            </a:pPr>
            <a:r>
              <a:rPr lang="en-US" sz="1700" smtClean="0">
                <a:latin typeface="Courier New" pitchFamily="49" charset="0"/>
                <a:cs typeface="Courier New" pitchFamily="49" charset="0"/>
              </a:rPr>
              <a:t>	swap&lt;float&gt;(x, y); // </a:t>
            </a:r>
            <a:r>
              <a:rPr lang="en-US" sz="17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 void swap(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7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&amp;, </a:t>
            </a:r>
            <a:r>
              <a:rPr lang="en-US" sz="170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sz="170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&amp;) {...}</a:t>
            </a:r>
            <a:endParaRPr lang="en-US" sz="170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smtClean="0"/>
              <a:t>Có thể khi dùng ở trường hợp cụ thể mới phát sinh lỗi cú pháp</a:t>
            </a:r>
          </a:p>
          <a:p>
            <a:pPr lvl="1">
              <a:spcBef>
                <a:spcPts val="0"/>
              </a:spcBef>
            </a:pPr>
            <a:r>
              <a:rPr lang="en-US" sz="1700" smtClean="0">
                <a:latin typeface="Courier New" pitchFamily="49" charset="0"/>
                <a:cs typeface="Courier New" pitchFamily="49" charset="0"/>
              </a:rPr>
              <a:t>template &lt;class T&gt; T divide(T a, T b)</a:t>
            </a:r>
          </a:p>
          <a:p>
            <a:pPr lvl="1">
              <a:spcBef>
                <a:spcPts val="0"/>
              </a:spcBef>
              <a:buNone/>
            </a:pPr>
            <a:r>
              <a:rPr lang="en-US" sz="1700" smtClean="0">
                <a:latin typeface="Courier New" pitchFamily="49" charset="0"/>
                <a:cs typeface="Courier New" pitchFamily="49" charset="0"/>
              </a:rPr>
              <a:t>		{ return a/b; }</a:t>
            </a:r>
          </a:p>
          <a:p>
            <a:pPr lvl="1">
              <a:spcBef>
                <a:spcPts val="0"/>
              </a:spcBef>
              <a:buNone/>
            </a:pPr>
            <a:endParaRPr lang="en-US" sz="170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700" smtClean="0">
                <a:latin typeface="Courier New" pitchFamily="49" charset="0"/>
                <a:cs typeface="Courier New" pitchFamily="49" charset="0"/>
              </a:rPr>
              <a:t>	double z = divide(1.5, 0.5);    // OK</a:t>
            </a:r>
          </a:p>
          <a:p>
            <a:pPr lvl="1">
              <a:spcBef>
                <a:spcPts val="0"/>
              </a:spcBef>
              <a:buNone/>
            </a:pPr>
            <a:r>
              <a:rPr lang="en-US" sz="1700" smtClean="0">
                <a:latin typeface="Courier New" pitchFamily="49" charset="0"/>
                <a:cs typeface="Courier New" pitchFamily="49" charset="0"/>
              </a:rPr>
              <a:t>	const char* c = divide("ssss", "dddd");  // lỗi</a:t>
            </a:r>
          </a:p>
          <a:p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C24317B-5122-4A99-A6E9-FA23C146A7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smtClean="0"/>
              <a:t>EE3490: Kỹ thuật lập trình – HK1 2011/2012</a:t>
            </a:r>
          </a:p>
          <a:p>
            <a:pPr algn="r"/>
            <a:r>
              <a:rPr lang="en-US" smtClean="0"/>
              <a:t>Đào Trung Kiên – ĐH Bách khoa Hà Nội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16908</TotalTime>
  <Words>939</Words>
  <Application>Microsoft Office PowerPoint</Application>
  <PresentationFormat>On-screen Show (4:3)</PresentationFormat>
  <Paragraphs>324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Origin</vt:lpstr>
      <vt:lpstr>Lập trình khái quát với hàm (function templates)</vt:lpstr>
      <vt:lpstr>Khái niệm</vt:lpstr>
      <vt:lpstr>Định nghĩa hàm khái quát</vt:lpstr>
      <vt:lpstr>Gọi hàm khái quát</vt:lpstr>
      <vt:lpstr>Chồng hàm khái quát</vt:lpstr>
      <vt:lpstr>Cá biệt hoá hàm khái quát</vt:lpstr>
      <vt:lpstr>Không chỉ khái quát hoá kiểu của tham số…</vt:lpstr>
      <vt:lpstr>Tham số của khuôn mẫu không chỉ là kiểu...</vt:lpstr>
      <vt:lpstr>Lưu ý khi dùng các hàm khái quát</vt:lpstr>
      <vt:lpstr>Lập trình khái quát với lớp (class templates)</vt:lpstr>
      <vt:lpstr>Khái niệm</vt:lpstr>
      <vt:lpstr>Phương thức bên ngoài khuôn mẫu lớp</vt:lpstr>
      <vt:lpstr>Sử dụng đối tượng của lớp khái quát</vt:lpstr>
      <vt:lpstr>Hàm bạn và lớp bạn</vt:lpstr>
      <vt:lpstr>Cá biệt hoá lớp khái quát</vt:lpstr>
      <vt:lpstr>Giá trị mặc định của tham số khuôn mẫu</vt:lpstr>
      <vt:lpstr>Biến static của lớp khái quát</vt:lpstr>
      <vt:lpstr>Các lớp khái quát liên quan</vt:lpstr>
      <vt:lpstr>Bài tập</vt:lpstr>
    </vt:vector>
  </TitlesOfParts>
  <Company>Utility Muffin Research Kitchen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Dao Trung Kien</dc:creator>
  <cp:lastModifiedBy>Dao Trung Kien</cp:lastModifiedBy>
  <cp:revision>765</cp:revision>
  <dcterms:created xsi:type="dcterms:W3CDTF">2007-06-13T23:23:09Z</dcterms:created>
  <dcterms:modified xsi:type="dcterms:W3CDTF">2011-11-02T08:12:27Z</dcterms:modified>
</cp:coreProperties>
</file>