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0"/>
  </p:notesMasterIdLst>
  <p:handoutMasterIdLst>
    <p:handoutMasterId r:id="rId21"/>
  </p:handoutMasterIdLst>
  <p:sldIdLst>
    <p:sldId id="276" r:id="rId2"/>
    <p:sldId id="280" r:id="rId3"/>
    <p:sldId id="281" r:id="rId4"/>
    <p:sldId id="284" r:id="rId5"/>
    <p:sldId id="285" r:id="rId6"/>
    <p:sldId id="286" r:id="rId7"/>
    <p:sldId id="287" r:id="rId8"/>
    <p:sldId id="295" r:id="rId9"/>
    <p:sldId id="291" r:id="rId10"/>
    <p:sldId id="288" r:id="rId11"/>
    <p:sldId id="293" r:id="rId12"/>
    <p:sldId id="283" r:id="rId13"/>
    <p:sldId id="292" r:id="rId14"/>
    <p:sldId id="298" r:id="rId15"/>
    <p:sldId id="282" r:id="rId16"/>
    <p:sldId id="290" r:id="rId17"/>
    <p:sldId id="299" r:id="rId18"/>
    <p:sldId id="29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00"/>
    <a:srgbClr val="003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76" autoAdjust="0"/>
    <p:restoredTop sz="65897" autoAdjust="0"/>
  </p:normalViewPr>
  <p:slideViewPr>
    <p:cSldViewPr>
      <p:cViewPr varScale="1">
        <p:scale>
          <a:sx n="49" d="100"/>
          <a:sy n="49" d="100"/>
        </p:scale>
        <p:origin x="117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448E6-7FF9-4E57-BE4E-DE1D292965D7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72630-1F06-40B2-9540-196632C9C4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667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EDDA0F7-BB27-45D6-A5CE-AEC59009A5B9}" type="datetimeFigureOut">
              <a:rPr lang="en-US"/>
              <a:pPr/>
              <a:t>11/13/2015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6159C16-962D-45B7-9AE3-AA455C3EA8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248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Sửa</a:t>
            </a:r>
            <a:r>
              <a:rPr lang="en-US" baseline="0" dirty="0" smtClean="0"/>
              <a:t> slide </a:t>
            </a:r>
            <a:r>
              <a:rPr lang="en-US" baseline="0" dirty="0" err="1" smtClean="0"/>
              <a:t>này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đồng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9C16-962D-45B7-9AE3-AA455C3EA8F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690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err="1" smtClean="0"/>
              <a:t>Bài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tập</a:t>
            </a:r>
            <a:r>
              <a:rPr lang="en-US" baseline="0" dirty="0" smtClean="0"/>
              <a:t>: 1, 2 (</a:t>
            </a:r>
            <a:r>
              <a:rPr lang="en-US" baseline="0" dirty="0" err="1" smtClean="0"/>
              <a:t>trả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lời</a:t>
            </a:r>
            <a:r>
              <a:rPr lang="en-US" baseline="0" smtClean="0"/>
              <a:t>), 3, 4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9C16-962D-45B7-9AE3-AA455C3EA8F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07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rgbClr val="0036A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fld id="{26B269CE-12F4-4F4F-BF2F-21E0A343DA4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fld id="{26B269CE-12F4-4F4F-BF2F-21E0A343DA4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4pPr>
              <a:buFont typeface="Wingdings 3" pitchFamily="18" charset="2"/>
              <a:buChar char=""/>
              <a:defRPr/>
            </a:lvl4pPr>
            <a:lvl5pPr>
              <a:buFont typeface="Wingdings 3" pitchFamily="18" charset="2"/>
              <a:buChar char="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583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  <p:pic>
        <p:nvPicPr>
          <p:cNvPr id="22" name="Picture 2" descr="D:\lo go dhbk100957AM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766174" y="6372320"/>
            <a:ext cx="225425" cy="33645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1" r:id="rId3"/>
    <p:sldLayoutId id="2147483752" r:id="rId4"/>
    <p:sldLayoutId id="2147483753" r:id="rId5"/>
    <p:sldLayoutId id="2147483757" r:id="rId6"/>
    <p:sldLayoutId id="2147483758" r:id="rId7"/>
    <p:sldLayoutId id="2147483759" r:id="rId8"/>
    <p:sldLayoutId id="2147483760" r:id="rId9"/>
    <p:sldLayoutId id="2147483754" r:id="rId10"/>
    <p:sldLayoutId id="2147483761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200" kern="1200" baseline="0">
          <a:solidFill>
            <a:srgbClr val="0036A2"/>
          </a:solidFill>
          <a:latin typeface="Times New Roman" pitchFamily="18" charset="0"/>
          <a:ea typeface="+mj-ea"/>
          <a:cs typeface="Times New Roman" pitchFamily="18" charset="0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Kế thừa (inheritance)</a:t>
            </a:r>
            <a:endParaRPr lang="vi-VN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Phương thức ảo (virtual method)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err="1" smtClean="0"/>
              <a:t>Là</a:t>
            </a:r>
            <a:r>
              <a:rPr lang="en-US" sz="2000" dirty="0" smtClean="0"/>
              <a:t> </a:t>
            </a:r>
            <a:r>
              <a:rPr lang="en-US" sz="2000" dirty="0" err="1" smtClean="0"/>
              <a:t>phương</a:t>
            </a:r>
            <a:r>
              <a:rPr lang="en-US" sz="2000" dirty="0" smtClean="0"/>
              <a:t> </a:t>
            </a:r>
            <a:r>
              <a:rPr lang="en-US" sz="2000" dirty="0" err="1" smtClean="0"/>
              <a:t>thức</a:t>
            </a:r>
            <a:r>
              <a:rPr lang="en-US" sz="2000" dirty="0" smtClean="0"/>
              <a:t> </a:t>
            </a:r>
            <a:r>
              <a:rPr lang="en-US" sz="2000" dirty="0" err="1" smtClean="0"/>
              <a:t>được</a:t>
            </a:r>
            <a:r>
              <a:rPr lang="en-US" sz="2000" dirty="0" smtClean="0"/>
              <a:t> </a:t>
            </a:r>
            <a:r>
              <a:rPr lang="en-US" sz="2000" dirty="0" err="1" smtClean="0"/>
              <a:t>khai</a:t>
            </a:r>
            <a:r>
              <a:rPr lang="en-US" sz="2000" dirty="0" smtClean="0"/>
              <a:t> </a:t>
            </a:r>
            <a:r>
              <a:rPr lang="en-US" sz="2000" dirty="0" err="1" smtClean="0"/>
              <a:t>báo</a:t>
            </a:r>
            <a:r>
              <a:rPr lang="en-US" sz="2000" dirty="0" smtClean="0"/>
              <a:t> ở </a:t>
            </a:r>
            <a:r>
              <a:rPr lang="en-US" sz="2000" dirty="0" err="1" smtClean="0"/>
              <a:t>lớp</a:t>
            </a:r>
            <a:r>
              <a:rPr lang="en-US" sz="2000" dirty="0" smtClean="0"/>
              <a:t> </a:t>
            </a:r>
            <a:r>
              <a:rPr lang="en-US" sz="2000" dirty="0" err="1" smtClean="0"/>
              <a:t>mẹ</a:t>
            </a:r>
            <a:r>
              <a:rPr lang="en-US" sz="2000" dirty="0" smtClean="0"/>
              <a:t>, </a:t>
            </a:r>
            <a:r>
              <a:rPr lang="en-US" sz="2000" dirty="0" err="1" smtClean="0"/>
              <a:t>nhưng</a:t>
            </a:r>
            <a:r>
              <a:rPr lang="en-US" sz="2000" dirty="0" smtClean="0"/>
              <a:t> </a:t>
            </a:r>
            <a:r>
              <a:rPr lang="en-US" sz="2000" dirty="0" err="1">
                <a:solidFill>
                  <a:srgbClr val="FF0000"/>
                </a:solidFill>
              </a:rPr>
              <a:t>có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thể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được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định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nghĩa</a:t>
            </a:r>
            <a:r>
              <a:rPr lang="en-US" sz="2000" dirty="0" smtClean="0"/>
              <a:t> </a:t>
            </a:r>
            <a:r>
              <a:rPr lang="en-US" sz="2000" dirty="0" err="1" smtClean="0"/>
              <a:t>lại</a:t>
            </a:r>
            <a:r>
              <a:rPr lang="en-US" sz="2000" dirty="0" smtClean="0"/>
              <a:t> (</a:t>
            </a:r>
            <a:r>
              <a:rPr lang="en-US" sz="2000" dirty="0" err="1" smtClean="0"/>
              <a:t>thay</a:t>
            </a:r>
            <a:r>
              <a:rPr lang="en-US" sz="2000" dirty="0" smtClean="0"/>
              <a:t> </a:t>
            </a:r>
            <a:r>
              <a:rPr lang="en-US" sz="2000" dirty="0" err="1" smtClean="0"/>
              <a:t>thế</a:t>
            </a:r>
            <a:r>
              <a:rPr lang="en-US" sz="2000" dirty="0" smtClean="0"/>
              <a:t>) ở </a:t>
            </a:r>
            <a:r>
              <a:rPr lang="en-US" sz="2000" dirty="0" err="1" smtClean="0"/>
              <a:t>các</a:t>
            </a:r>
            <a:r>
              <a:rPr lang="en-US" sz="2000" dirty="0" smtClean="0"/>
              <a:t> </a:t>
            </a:r>
            <a:r>
              <a:rPr lang="en-US" sz="2000" dirty="0" err="1" smtClean="0"/>
              <a:t>lớp</a:t>
            </a:r>
            <a:r>
              <a:rPr lang="en-US" sz="2000" dirty="0" smtClean="0"/>
              <a:t> </a:t>
            </a:r>
            <a:r>
              <a:rPr lang="en-US" sz="2000" dirty="0" err="1" smtClean="0"/>
              <a:t>dẫn</a:t>
            </a:r>
            <a:r>
              <a:rPr lang="en-US" sz="2000" dirty="0" smtClean="0"/>
              <a:t> </a:t>
            </a:r>
            <a:r>
              <a:rPr lang="en-US" sz="2000" dirty="0" err="1" smtClean="0"/>
              <a:t>xuất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  <p:sp>
        <p:nvSpPr>
          <p:cNvPr id="6" name="Content Placeholder 8"/>
          <p:cNvSpPr txBox="1">
            <a:spLocks/>
          </p:cNvSpPr>
          <p:nvPr/>
        </p:nvSpPr>
        <p:spPr bwMode="auto">
          <a:xfrm>
            <a:off x="533400" y="1905000"/>
            <a:ext cx="4343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class Shape {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virtual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 void draw()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  { cout&lt;&lt;"Shape::draw\n"; }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void erase()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  { cout&lt;&lt;"Shape::erase\n"; }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void redraw()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  { erase(); draw(); }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class Circle: public Shape {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virtual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 void draw()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  { cout&lt;&lt;"Circle::draw\n"; }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void erase()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  { cout&lt;&lt;"Circle::erase\n"; }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Content Placeholder 9"/>
          <p:cNvSpPr txBox="1">
            <a:spLocks/>
          </p:cNvSpPr>
          <p:nvPr/>
        </p:nvSpPr>
        <p:spPr>
          <a:xfrm>
            <a:off x="5181600" y="1905000"/>
            <a:ext cx="3492246" cy="4038600"/>
          </a:xfrm>
          <a:prstGeom prst="rect">
            <a:avLst/>
          </a:prstGeom>
        </p:spPr>
        <p:txBody>
          <a:bodyPr/>
          <a:lstStyle/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main() {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Circle c;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Shape s1 = c;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Shape&amp; s2 = c;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Shape* s3 = &amp;c;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c.erase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();    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c.draw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s1.erase();   s1.draw();  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  s2.erase();   </a:t>
            </a:r>
            <a:r>
              <a:rPr lang="en-US" sz="1600" b="1" i="1" dirty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s2.draw();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i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s3-&gt;erase();  </a:t>
            </a:r>
            <a:r>
              <a:rPr lang="en-US" sz="1600" b="1" i="1" dirty="0" smtClean="0">
                <a:latin typeface="Courier New" pitchFamily="49" charset="0"/>
                <a:cs typeface="Courier New" pitchFamily="49" charset="0"/>
              </a:rPr>
              <a:t>s3-&gt;draw();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c.redraw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s1.redraw();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s2.redraw();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s3-&gt;redraw();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kumimoji="0" lang="en-US" sz="1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2971800" y="3886200"/>
            <a:ext cx="39624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0" y="2667000"/>
            <a:ext cx="1219200" cy="2209800"/>
            <a:chOff x="0" y="2667000"/>
            <a:chExt cx="1219200" cy="2209800"/>
          </a:xfrm>
        </p:grpSpPr>
        <p:sp>
          <p:nvSpPr>
            <p:cNvPr id="9" name="TextBox 8"/>
            <p:cNvSpPr txBox="1"/>
            <p:nvPr/>
          </p:nvSpPr>
          <p:spPr>
            <a:xfrm>
              <a:off x="0" y="31242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>
                  <a:solidFill>
                    <a:srgbClr val="FF0000"/>
                  </a:solidFill>
                </a:rPr>
                <a:t>bắt buộc</a:t>
              </a:r>
              <a:endParaRPr lang="en-US" b="1">
                <a:solidFill>
                  <a:srgbClr val="FF0000"/>
                </a:solidFill>
              </a:endParaRPr>
            </a:p>
          </p:txBody>
        </p:sp>
        <p:cxnSp>
          <p:nvCxnSpPr>
            <p:cNvPr id="11" name="Straight Arrow Connector 10"/>
            <p:cNvCxnSpPr>
              <a:stCxn id="9" idx="0"/>
            </p:cNvCxnSpPr>
            <p:nvPr/>
          </p:nvCxnSpPr>
          <p:spPr>
            <a:xfrm rot="5400000" flipH="1" flipV="1">
              <a:off x="533400" y="2743200"/>
              <a:ext cx="457200" cy="3048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0" y="412646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>
                  <a:solidFill>
                    <a:srgbClr val="FF0000"/>
                  </a:solidFill>
                </a:rPr>
                <a:t>có thể bỏ</a:t>
              </a:r>
              <a:endParaRPr lang="en-US" b="1">
                <a:solidFill>
                  <a:srgbClr val="FF0000"/>
                </a:solidFill>
              </a:endParaRPr>
            </a:p>
          </p:txBody>
        </p:sp>
        <p:cxnSp>
          <p:nvCxnSpPr>
            <p:cNvPr id="13" name="Straight Arrow Connector 12"/>
            <p:cNvCxnSpPr>
              <a:stCxn id="12" idx="2"/>
            </p:cNvCxnSpPr>
            <p:nvPr/>
          </p:nvCxnSpPr>
          <p:spPr>
            <a:xfrm rot="16200000" flipH="1">
              <a:off x="685800" y="4419600"/>
              <a:ext cx="381000" cy="5334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3945192" y="2209800"/>
            <a:ext cx="1465008" cy="42473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45720" tIns="45720" rIns="45720" bIns="45720" rtlCol="0">
            <a:spAutoFit/>
          </a:bodyPr>
          <a:lstStyle/>
          <a:p>
            <a:r>
              <a:rPr lang="en-US" sz="1500" b="1" u="sng" dirty="0" err="1" smtClean="0"/>
              <a:t>Kết</a:t>
            </a:r>
            <a:r>
              <a:rPr lang="en-US" sz="1500" b="1" u="sng" dirty="0" smtClean="0"/>
              <a:t> </a:t>
            </a:r>
            <a:r>
              <a:rPr lang="en-US" sz="1500" b="1" u="sng" dirty="0" err="1" smtClean="0"/>
              <a:t>quả</a:t>
            </a:r>
            <a:r>
              <a:rPr lang="en-US" sz="1500" b="1" u="sng" dirty="0" smtClean="0"/>
              <a:t> </a:t>
            </a:r>
            <a:r>
              <a:rPr lang="en-US" sz="1500" b="1" u="sng" dirty="0" err="1" smtClean="0"/>
              <a:t>chạy</a:t>
            </a:r>
            <a:r>
              <a:rPr lang="en-US" sz="1500" b="1" u="sng" dirty="0" smtClean="0"/>
              <a:t>:</a:t>
            </a:r>
          </a:p>
          <a:p>
            <a:r>
              <a:rPr lang="en-US" sz="1500" dirty="0" smtClean="0">
                <a:solidFill>
                  <a:srgbClr val="000066"/>
                </a:solidFill>
                <a:latin typeface="Consolas" pitchFamily="49" charset="0"/>
              </a:rPr>
              <a:t>Circle::erase</a:t>
            </a:r>
          </a:p>
          <a:p>
            <a:r>
              <a:rPr lang="en-US" sz="1500" dirty="0" smtClean="0">
                <a:solidFill>
                  <a:srgbClr val="000066"/>
                </a:solidFill>
                <a:latin typeface="Consolas" pitchFamily="49" charset="0"/>
              </a:rPr>
              <a:t>Circle::draw</a:t>
            </a:r>
          </a:p>
          <a:p>
            <a:r>
              <a:rPr lang="en-US" sz="1500" dirty="0" smtClean="0">
                <a:latin typeface="Consolas" pitchFamily="49" charset="0"/>
              </a:rPr>
              <a:t>Shape::erase</a:t>
            </a:r>
          </a:p>
          <a:p>
            <a:r>
              <a:rPr lang="en-US" sz="1500" dirty="0" smtClean="0">
                <a:latin typeface="Consolas" pitchFamily="49" charset="0"/>
              </a:rPr>
              <a:t>Shape::draw</a:t>
            </a:r>
          </a:p>
          <a:p>
            <a:r>
              <a:rPr lang="en-US" sz="1500" dirty="0" smtClean="0">
                <a:solidFill>
                  <a:srgbClr val="000066"/>
                </a:solidFill>
                <a:latin typeface="Consolas" pitchFamily="49" charset="0"/>
              </a:rPr>
              <a:t>Shape::erase</a:t>
            </a:r>
          </a:p>
          <a:p>
            <a:r>
              <a:rPr lang="en-US" sz="1500" i="1" dirty="0" smtClean="0">
                <a:solidFill>
                  <a:srgbClr val="000066"/>
                </a:solidFill>
                <a:latin typeface="Consolas" pitchFamily="49" charset="0"/>
              </a:rPr>
              <a:t>Circle::draw</a:t>
            </a:r>
          </a:p>
          <a:p>
            <a:r>
              <a:rPr lang="en-US" sz="1500" dirty="0" smtClean="0">
                <a:latin typeface="Consolas" pitchFamily="49" charset="0"/>
              </a:rPr>
              <a:t>Shape::erase</a:t>
            </a:r>
          </a:p>
          <a:p>
            <a:r>
              <a:rPr lang="en-US" sz="1500" i="1" dirty="0" smtClean="0">
                <a:latin typeface="Consolas" pitchFamily="49" charset="0"/>
              </a:rPr>
              <a:t>Circle::</a:t>
            </a:r>
            <a:r>
              <a:rPr lang="en-US" sz="1500" i="1" dirty="0" smtClean="0">
                <a:latin typeface="Consolas" pitchFamily="49" charset="0"/>
              </a:rPr>
              <a:t>draw</a:t>
            </a:r>
          </a:p>
          <a:p>
            <a:endParaRPr lang="en-US" sz="1500" dirty="0" smtClean="0">
              <a:latin typeface="Consolas" pitchFamily="49" charset="0"/>
            </a:endParaRPr>
          </a:p>
          <a:p>
            <a:r>
              <a:rPr lang="en-US" sz="1500" dirty="0" smtClean="0">
                <a:solidFill>
                  <a:srgbClr val="000066"/>
                </a:solidFill>
                <a:latin typeface="Consolas" pitchFamily="49" charset="0"/>
              </a:rPr>
              <a:t>Shape::erase</a:t>
            </a:r>
          </a:p>
          <a:p>
            <a:r>
              <a:rPr lang="en-US" sz="1500" dirty="0" smtClean="0">
                <a:solidFill>
                  <a:srgbClr val="000066"/>
                </a:solidFill>
                <a:latin typeface="Consolas" pitchFamily="49" charset="0"/>
              </a:rPr>
              <a:t>Circle::draw</a:t>
            </a:r>
          </a:p>
          <a:p>
            <a:r>
              <a:rPr lang="en-US" sz="1500" dirty="0" smtClean="0">
                <a:latin typeface="Consolas" pitchFamily="49" charset="0"/>
              </a:rPr>
              <a:t>Shape::erase</a:t>
            </a:r>
          </a:p>
          <a:p>
            <a:r>
              <a:rPr lang="en-US" sz="1500" dirty="0" smtClean="0">
                <a:latin typeface="Consolas" pitchFamily="49" charset="0"/>
              </a:rPr>
              <a:t>Shape::draw</a:t>
            </a:r>
          </a:p>
          <a:p>
            <a:r>
              <a:rPr lang="en-US" sz="1500" dirty="0" smtClean="0">
                <a:solidFill>
                  <a:srgbClr val="000066"/>
                </a:solidFill>
                <a:latin typeface="Consolas" pitchFamily="49" charset="0"/>
              </a:rPr>
              <a:t>Shape::erase</a:t>
            </a:r>
          </a:p>
          <a:p>
            <a:r>
              <a:rPr lang="en-US" sz="1500" dirty="0" smtClean="0">
                <a:solidFill>
                  <a:srgbClr val="000066"/>
                </a:solidFill>
                <a:latin typeface="Consolas" pitchFamily="49" charset="0"/>
              </a:rPr>
              <a:t>Circle::draw</a:t>
            </a:r>
          </a:p>
          <a:p>
            <a:r>
              <a:rPr lang="en-US" sz="1500" dirty="0" smtClean="0">
                <a:latin typeface="Consolas" pitchFamily="49" charset="0"/>
              </a:rPr>
              <a:t>Shape::erase</a:t>
            </a:r>
          </a:p>
          <a:p>
            <a:r>
              <a:rPr lang="en-US" sz="1500" dirty="0" smtClean="0">
                <a:latin typeface="Consolas" pitchFamily="49" charset="0"/>
              </a:rPr>
              <a:t>Circle::draw</a:t>
            </a:r>
            <a:endParaRPr lang="en-US" sz="1500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Lớp trừu tượng (abstract class)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smtClean="0"/>
              <a:t>Phương thức ảo thuần tuý (pure virtual method): là phương thức được </a:t>
            </a:r>
            <a:r>
              <a:rPr lang="en-US" sz="2000" smtClean="0">
                <a:solidFill>
                  <a:srgbClr val="FF0000"/>
                </a:solidFill>
              </a:rPr>
              <a:t>khai báo nhưng chưa được định nghĩa </a:t>
            </a:r>
            <a:r>
              <a:rPr lang="en-US" sz="2000" smtClean="0">
                <a:sym typeface="Wingdings" pitchFamily="2" charset="2"/>
              </a:rPr>
              <a:t> cần được định nghĩa trong các lớp dẫn xuất</a:t>
            </a:r>
            <a:endParaRPr lang="en-US" sz="2000" smtClean="0"/>
          </a:p>
          <a:p>
            <a:r>
              <a:rPr lang="en-US" sz="2000" smtClean="0"/>
              <a:t>Lớp trừu tượng là lớp có phương thức ảo thuần tuý</a:t>
            </a:r>
          </a:p>
          <a:p>
            <a:pPr lvl="1"/>
            <a:r>
              <a:rPr lang="en-US" sz="1800" smtClean="0"/>
              <a:t>Không thể tạo được đối tượng từ lớp trừu tượng</a:t>
            </a:r>
            <a:endParaRPr lang="en-US" sz="1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  <p:sp>
        <p:nvSpPr>
          <p:cNvPr id="6" name="Content Placeholder 8"/>
          <p:cNvSpPr txBox="1">
            <a:spLocks/>
          </p:cNvSpPr>
          <p:nvPr/>
        </p:nvSpPr>
        <p:spPr bwMode="auto">
          <a:xfrm>
            <a:off x="470154" y="2971800"/>
            <a:ext cx="4025646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class Shape {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virtual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 void draw()</a:t>
            </a:r>
            <a:r>
              <a:rPr lang="en-US" sz="16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0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virtual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 void erase() </a:t>
            </a:r>
            <a:r>
              <a:rPr lang="en-US" sz="16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0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virtual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 void area() </a:t>
            </a:r>
            <a:r>
              <a:rPr lang="en-US" sz="16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0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void redraw() { ... }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class Circle: public Shape {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virtual void draw() { ... }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virtual void erase() { ... }</a:t>
            </a:r>
          </a:p>
        </p:txBody>
      </p:sp>
      <p:sp>
        <p:nvSpPr>
          <p:cNvPr id="7" name="Content Placeholder 9"/>
          <p:cNvSpPr txBox="1">
            <a:spLocks/>
          </p:cNvSpPr>
          <p:nvPr/>
        </p:nvSpPr>
        <p:spPr>
          <a:xfrm>
            <a:off x="4495800" y="2971800"/>
            <a:ext cx="4267200" cy="3352800"/>
          </a:xfrm>
          <a:prstGeom prst="rect">
            <a:avLst/>
          </a:prstGeom>
        </p:spPr>
        <p:txBody>
          <a:bodyPr/>
          <a:lstStyle/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virtual void area() { ... }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Shape p;         // lỗi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endParaRPr kumimoji="0" lang="en-US" sz="1600" b="0" i="0" u="none" strike="noStrike" kern="1200" cap="none" spc="0" normalizeH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kumimoji="0" lang="en-US" sz="16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Circle c;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Shape p2 = c;    // lỗi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kumimoji="0" lang="en-US" sz="16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Shape&amp; p3 = c;   // OK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Shape* p4 = &amp;c;  // OK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endParaRPr kumimoji="0" lang="en-US" sz="1600" b="0" i="0" u="none" strike="noStrike" kern="1200" cap="none" spc="0" normalizeH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27305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void func(Shape s) {...}  // lỗi</a:t>
            </a:r>
          </a:p>
          <a:p>
            <a:pPr marL="27305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void func(Shape&amp; s) {...} // OK</a:t>
            </a:r>
          </a:p>
          <a:p>
            <a:pPr marL="27305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void func(Shape* s) {...} // OK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2743200" y="4648200"/>
            <a:ext cx="33528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Tính đa hình (polymorphism)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smtClean="0"/>
              <a:t>Thừa kế và định nghĩa các hàm ảo giúp quản lý đối tượng dễ dàng hơn: có thể gọi đúng phương thức mà không cần quan tâm tới lớp thực sự của nó là gì (trong C phải dùng switch hoặc con trỏ hàm)</a:t>
            </a:r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  <p:sp>
        <p:nvSpPr>
          <p:cNvPr id="6" name="Content Placeholder 8"/>
          <p:cNvSpPr txBox="1">
            <a:spLocks/>
          </p:cNvSpPr>
          <p:nvPr/>
        </p:nvSpPr>
        <p:spPr bwMode="auto">
          <a:xfrm>
            <a:off x="457200" y="2286000"/>
            <a:ext cx="3276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class Pet {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virtual void say() = 0;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class Cat: public Pet {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virtual void say()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  { cout &lt;&lt; "miao\n"; }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class Dog: public Pet {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virtual void say()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  { cout &lt;&lt; "gruh\n"; }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Content Placeholder 9"/>
          <p:cNvSpPr txBox="1">
            <a:spLocks/>
          </p:cNvSpPr>
          <p:nvPr/>
        </p:nvSpPr>
        <p:spPr>
          <a:xfrm>
            <a:off x="3810000" y="2286000"/>
            <a:ext cx="4863846" cy="4038600"/>
          </a:xfrm>
          <a:prstGeom prst="rect">
            <a:avLst/>
          </a:prstGeom>
        </p:spPr>
        <p:txBody>
          <a:bodyPr/>
          <a:lstStyle/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Pet* p[3]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 = {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new Dog(), new Cat(), new Cat() };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for (int i=0; i&lt;3; i++)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p[i]-&gt;say();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// ...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// Thế này không được: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// Pet p2[2] = { Dog(), Cat() };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// ...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endParaRPr kumimoji="0" lang="en-US" sz="1600" b="0" i="0" u="none" strike="noStrike" kern="1200" cap="none" spc="0" normalizeH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u="sng" smtClean="0"/>
              <a:t>Kết quả chạy: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nsolas" pitchFamily="49" charset="0"/>
                <a:cs typeface="Courier New" pitchFamily="49" charset="0"/>
              </a:rPr>
              <a:t>gruh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kumimoji="0" lang="en-US" sz="16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urier New" pitchFamily="49" charset="0"/>
              </a:rPr>
              <a:t>miao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nsolas" pitchFamily="49" charset="0"/>
                <a:cs typeface="Courier New" pitchFamily="49" charset="0"/>
              </a:rPr>
              <a:t>miao</a:t>
            </a:r>
            <a:endParaRPr kumimoji="0" lang="en-US" sz="1600" b="0" i="0" u="none" strike="noStrike" kern="1200" cap="none" spc="0" normalizeH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urier New" pitchFamily="49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1828800" y="4267200"/>
            <a:ext cx="39624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Destructor ảo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638800"/>
            <a:ext cx="8229600" cy="609600"/>
          </a:xfrm>
        </p:spPr>
        <p:txBody>
          <a:bodyPr/>
          <a:lstStyle/>
          <a:p>
            <a:r>
              <a:rPr lang="en-US" sz="2000" smtClean="0"/>
              <a:t>Nên luôn khai báo destructor ảo nếu không có gì đặc biệt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  <p:sp>
        <p:nvSpPr>
          <p:cNvPr id="6" name="Content Placeholder 8"/>
          <p:cNvSpPr txBox="1">
            <a:spLocks/>
          </p:cNvSpPr>
          <p:nvPr/>
        </p:nvSpPr>
        <p:spPr bwMode="auto">
          <a:xfrm>
            <a:off x="457200" y="1219200"/>
            <a:ext cx="4114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class ClassA {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ClassA() { ... }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~ClassA() { ... }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class ClassB: public ClassA {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ClassB() { ... }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~ClassB() { ... }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ClassB* b = new ClassB;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ClassA* a = (ClassA*)new ClassB;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delete b;  // ~ClassB, ~ClassA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delete a;  // </a:t>
            </a:r>
            <a:r>
              <a:rPr lang="en-US" sz="16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~ClassA</a:t>
            </a:r>
          </a:p>
        </p:txBody>
      </p:sp>
      <p:sp>
        <p:nvSpPr>
          <p:cNvPr id="7" name="Content Placeholder 9"/>
          <p:cNvSpPr txBox="1">
            <a:spLocks/>
          </p:cNvSpPr>
          <p:nvPr/>
        </p:nvSpPr>
        <p:spPr>
          <a:xfrm>
            <a:off x="4572000" y="1219200"/>
            <a:ext cx="4101846" cy="4267200"/>
          </a:xfrm>
          <a:prstGeom prst="rect">
            <a:avLst/>
          </a:prstGeom>
        </p:spPr>
        <p:txBody>
          <a:bodyPr/>
          <a:lstStyle/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class ClassA {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ClassA() { ... }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virtual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~ClassA() { ... }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class ClassB: public ClassA {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ClassB() { ... }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virtual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~ClassB() { ... }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ClassB* b = new ClassB;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ClassA* a = (ClassA*)new ClassB;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delete b;  // ~ClassB, ~ClassA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delete a;  // </a:t>
            </a:r>
            <a:r>
              <a:rPr lang="en-US" sz="16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~ClassB, ~ClassA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2400300" y="3314700"/>
            <a:ext cx="4191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Biểu diễn trong bộ nhớ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00400" y="3886200"/>
            <a:ext cx="5791200" cy="2270760"/>
          </a:xfrm>
        </p:spPr>
        <p:txBody>
          <a:bodyPr/>
          <a:lstStyle/>
          <a:p>
            <a:r>
              <a:rPr lang="en-US" sz="2000" smtClean="0"/>
              <a:t>Dữ liệu static không nằm trong đối tượng</a:t>
            </a:r>
          </a:p>
          <a:p>
            <a:r>
              <a:rPr lang="en-US" sz="2000" smtClean="0"/>
              <a:t>Nếu lớp có phương thức ảo, thêm một con trỏ (vtable) tới một bảng các phương thức ảo </a:t>
            </a:r>
            <a:r>
              <a:rPr lang="en-US" sz="2000" smtClean="0">
                <a:sym typeface="Wingdings" pitchFamily="2" charset="2"/>
              </a:rPr>
              <a:t> phương thức ảo tương tự như con trỏ hàm</a:t>
            </a:r>
            <a:endParaRPr lang="en-US" sz="2000" smtClean="0"/>
          </a:p>
          <a:p>
            <a:r>
              <a:rPr lang="en-US" sz="2000" smtClean="0"/>
              <a:t>Dữ liệu của lớp con sẽ được nối tiếp vào sau dữ liệu của lớp mẹ</a:t>
            </a:r>
          </a:p>
          <a:p>
            <a:r>
              <a:rPr lang="en-US" sz="2000" smtClean="0"/>
              <a:t>Chú ý việc chỉnh biên dữ liệu (data alignment)</a:t>
            </a:r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  <p:sp>
        <p:nvSpPr>
          <p:cNvPr id="6" name="Content Placeholder 8"/>
          <p:cNvSpPr txBox="1">
            <a:spLocks/>
          </p:cNvSpPr>
          <p:nvPr/>
        </p:nvSpPr>
        <p:spPr bwMode="auto">
          <a:xfrm>
            <a:off x="457200" y="1222248"/>
            <a:ext cx="2819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#pragma pack(1)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class V2 {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double x, y;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static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i;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void f2();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virtual void fv2();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class V3: public V2 {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double z;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void f3();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virtual void fv2();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virtual void fv3();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V3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v3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V2&amp; v2 = v3;</a:t>
            </a:r>
          </a:p>
        </p:txBody>
      </p:sp>
      <p:sp>
        <p:nvSpPr>
          <p:cNvPr id="7" name="Content Placeholder 9"/>
          <p:cNvSpPr txBox="1">
            <a:spLocks/>
          </p:cNvSpPr>
          <p:nvPr/>
        </p:nvSpPr>
        <p:spPr>
          <a:xfrm>
            <a:off x="3276600" y="1219200"/>
            <a:ext cx="5410200" cy="4575048"/>
          </a:xfrm>
          <a:prstGeom prst="rect">
            <a:avLst/>
          </a:prstGeom>
        </p:spPr>
        <p:txBody>
          <a:bodyPr/>
          <a:lstStyle/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("%d %d\n", &amp;v2,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(v2));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("%d %d\n", &amp;v3,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(v3));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("%d %d %d\n", &amp;v3.x, &amp;v3.y, &amp;v3.z);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u="sng" dirty="0" err="1" smtClean="0"/>
              <a:t>Kết</a:t>
            </a:r>
            <a:r>
              <a:rPr lang="en-US" sz="1600" u="sng" dirty="0" smtClean="0"/>
              <a:t> </a:t>
            </a:r>
            <a:r>
              <a:rPr lang="en-US" sz="1600" u="sng" dirty="0" err="1" smtClean="0"/>
              <a:t>quả</a:t>
            </a:r>
            <a:r>
              <a:rPr lang="en-US" sz="1600" u="sng" dirty="0" smtClean="0"/>
              <a:t> </a:t>
            </a:r>
            <a:r>
              <a:rPr lang="en-US" sz="1600" u="sng" dirty="0" err="1" smtClean="0"/>
              <a:t>chạy</a:t>
            </a:r>
            <a:r>
              <a:rPr lang="en-US" sz="1600" u="sng" dirty="0" smtClean="0"/>
              <a:t>: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dirty="0" smtClean="0">
                <a:latin typeface="Consolas" pitchFamily="49" charset="0"/>
                <a:cs typeface="Courier New" pitchFamily="49" charset="0"/>
              </a:rPr>
              <a:t>1245000 20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dirty="0" smtClean="0">
                <a:latin typeface="Consolas" pitchFamily="49" charset="0"/>
                <a:cs typeface="Courier New" pitchFamily="49" charset="0"/>
              </a:rPr>
              <a:t>1245000 28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dirty="0" smtClean="0">
                <a:latin typeface="Consolas" pitchFamily="49" charset="0"/>
                <a:cs typeface="Courier New" pitchFamily="49" charset="0"/>
              </a:rPr>
              <a:t>1245004 1245012 1245020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687323" y="3735325"/>
            <a:ext cx="502615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172200" y="2057400"/>
          <a:ext cx="1295400" cy="1737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7700"/>
                <a:gridCol w="647700"/>
              </a:tblGrid>
              <a:tr h="203283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Thành</a:t>
                      </a:r>
                      <a:r>
                        <a:rPr lang="en-US" sz="1400" baseline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phần</a:t>
                      </a:r>
                      <a:endParaRPr lang="en-US" sz="140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Kích</a:t>
                      </a:r>
                      <a:r>
                        <a:rPr lang="en-US" sz="1400" baseline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thước</a:t>
                      </a:r>
                      <a:endParaRPr lang="en-US" sz="140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/>
                </a:tc>
              </a:tr>
              <a:tr h="196829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vtable</a:t>
                      </a:r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/>
                </a:tc>
              </a:tr>
              <a:tr h="196829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/>
                </a:tc>
              </a:tr>
              <a:tr h="196829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/>
                </a:tc>
              </a:tr>
              <a:tr h="196829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z</a:t>
                      </a:r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8305800" y="2057400"/>
          <a:ext cx="685800" cy="914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"/>
              </a:tblGrid>
              <a:tr h="2032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vtable</a:t>
                      </a:r>
                      <a:endParaRPr lang="en-US" sz="14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/>
                </a:tc>
              </a:tr>
              <a:tr h="196829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fv2()</a:t>
                      </a:r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/>
                </a:tc>
              </a:tr>
              <a:tr h="1968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fv3()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/>
                </a:tc>
              </a:tr>
            </a:tbl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6781800" y="2209800"/>
            <a:ext cx="1600200" cy="1600200"/>
            <a:chOff x="4191000" y="3200400"/>
            <a:chExt cx="1600200" cy="1600200"/>
          </a:xfrm>
        </p:grpSpPr>
        <p:sp>
          <p:nvSpPr>
            <p:cNvPr id="10" name="Right Brace 9"/>
            <p:cNvSpPr/>
            <p:nvPr/>
          </p:nvSpPr>
          <p:spPr>
            <a:xfrm>
              <a:off x="4953000" y="3581400"/>
              <a:ext cx="152400" cy="914400"/>
            </a:xfrm>
            <a:prstGeom prst="rightBrac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105400" y="3810000"/>
              <a:ext cx="215444" cy="521732"/>
            </a:xfrm>
            <a:prstGeom prst="rect">
              <a:avLst/>
            </a:prstGeom>
            <a:noFill/>
          </p:spPr>
          <p:txBody>
            <a:bodyPr vert="eaVert" wrap="square" lIns="0" tIns="0" rIns="0" bIns="0" rtlCol="0">
              <a:spAutoFit/>
            </a:bodyPr>
            <a:lstStyle/>
            <a:p>
              <a:pPr algn="ctr"/>
              <a:r>
                <a:rPr lang="en-US" sz="1400" b="1" smtClean="0"/>
                <a:t>V2</a:t>
              </a:r>
              <a:endParaRPr lang="en-US" sz="1400" b="1"/>
            </a:p>
          </p:txBody>
        </p:sp>
        <p:sp>
          <p:nvSpPr>
            <p:cNvPr id="13" name="Right Brace 12"/>
            <p:cNvSpPr/>
            <p:nvPr/>
          </p:nvSpPr>
          <p:spPr>
            <a:xfrm>
              <a:off x="5334000" y="3581400"/>
              <a:ext cx="152400" cy="1219200"/>
            </a:xfrm>
            <a:prstGeom prst="rightBrac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86400" y="3922776"/>
              <a:ext cx="215444" cy="521732"/>
            </a:xfrm>
            <a:prstGeom prst="rect">
              <a:avLst/>
            </a:prstGeom>
            <a:noFill/>
          </p:spPr>
          <p:txBody>
            <a:bodyPr vert="eaVert" wrap="square" lIns="0" tIns="0" rIns="0" bIns="0" rtlCol="0">
              <a:spAutoFit/>
            </a:bodyPr>
            <a:lstStyle/>
            <a:p>
              <a:pPr algn="ctr"/>
              <a:r>
                <a:rPr lang="en-US" sz="1400" b="1" smtClean="0"/>
                <a:t>V3</a:t>
              </a:r>
              <a:endParaRPr lang="en-US" sz="1400" b="1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4191000" y="3200400"/>
              <a:ext cx="1600200" cy="533400"/>
            </a:xfrm>
            <a:prstGeom prst="straightConnector1">
              <a:avLst/>
            </a:prstGeom>
            <a:ln w="28575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Đa kế thừa (kế thừa nhiều lớp)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smtClean="0"/>
              <a:t>C++ cho phép một lớp có thể kế thừa từ nhiều lớp khác nhau</a:t>
            </a:r>
            <a:br>
              <a:rPr lang="en-US" sz="2000" smtClean="0"/>
            </a:br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pPr>
              <a:buNone/>
            </a:pPr>
            <a:r>
              <a:rPr lang="en-US" sz="2000" smtClean="0"/>
              <a:t/>
            </a:r>
            <a:br>
              <a:rPr lang="en-US" sz="2000" smtClean="0"/>
            </a:br>
            <a:endParaRPr lang="en-US" sz="2000" smtClean="0"/>
          </a:p>
          <a:p>
            <a:endParaRPr lang="en-US" sz="20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  <p:sp>
        <p:nvSpPr>
          <p:cNvPr id="6" name="Content Placeholder 8"/>
          <p:cNvSpPr txBox="1">
            <a:spLocks/>
          </p:cNvSpPr>
          <p:nvPr/>
        </p:nvSpPr>
        <p:spPr bwMode="auto">
          <a:xfrm>
            <a:off x="457200" y="1676400"/>
            <a:ext cx="3733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class Camera {</a:t>
            </a:r>
          </a:p>
          <a:p>
            <a:pPr marL="27305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void takePicture();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class FMDevice {</a:t>
            </a:r>
          </a:p>
          <a:p>
            <a:pPr marL="27305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void turnOn();</a:t>
            </a:r>
          </a:p>
          <a:p>
            <a:pPr marL="27305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void turnOff();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void setFreq(float f);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class Phone {</a:t>
            </a:r>
          </a:p>
          <a:p>
            <a:pPr marL="27305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void call(string num);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Content Placeholder 9"/>
          <p:cNvSpPr txBox="1">
            <a:spLocks/>
          </p:cNvSpPr>
          <p:nvPr/>
        </p:nvSpPr>
        <p:spPr>
          <a:xfrm>
            <a:off x="4495800" y="1673352"/>
            <a:ext cx="4343400" cy="4575048"/>
          </a:xfrm>
          <a:prstGeom prst="rect">
            <a:avLst/>
          </a:prstGeom>
        </p:spPr>
        <p:txBody>
          <a:bodyPr/>
          <a:lstStyle/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class CellPhone: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public Camera,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protected FMDevice,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public Phone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void turnFMOn();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void turnFMOff();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void setFMFreq(float f);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CellPhone p;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p.takePicture();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p.turnOn();   // lỗi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p.turnFMOn();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p.call("0912345678");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16200000" flipH="1">
            <a:off x="2057399" y="3962399"/>
            <a:ext cx="4572000" cy="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Thành phần trùng tên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562600"/>
            <a:ext cx="8229600" cy="685800"/>
          </a:xfrm>
        </p:spPr>
        <p:txBody>
          <a:bodyPr/>
          <a:lstStyle/>
          <a:p>
            <a:r>
              <a:rPr lang="en-US" sz="1800" smtClean="0"/>
              <a:t>Đa kế thừa có thể khiến chương trình trở nên rất phức tạp và khó kiểm soát các biến/phương thức thành phần </a:t>
            </a:r>
            <a:r>
              <a:rPr lang="en-US" sz="1800" smtClean="0">
                <a:sym typeface="Wingdings" pitchFamily="2" charset="2"/>
              </a:rPr>
              <a:t> chỉ nên sử dụng khi thực sự cần thiết</a:t>
            </a:r>
            <a:endParaRPr lang="en-US" sz="1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  <p:sp>
        <p:nvSpPr>
          <p:cNvPr id="6" name="Content Placeholder 8"/>
          <p:cNvSpPr txBox="1">
            <a:spLocks/>
          </p:cNvSpPr>
          <p:nvPr/>
        </p:nvSpPr>
        <p:spPr bwMode="auto">
          <a:xfrm>
            <a:off x="457200" y="1219200"/>
            <a:ext cx="3733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class Legged {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void move() { ... }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class Winged {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void move() { ... }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class Pigeon: public Legged,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public Winged {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Pigeon p1;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p1.move();     // lỗi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Content Placeholder 9"/>
          <p:cNvSpPr txBox="1">
            <a:spLocks/>
          </p:cNvSpPr>
          <p:nvPr/>
        </p:nvSpPr>
        <p:spPr>
          <a:xfrm>
            <a:off x="4267200" y="1219200"/>
            <a:ext cx="4406646" cy="4038600"/>
          </a:xfrm>
          <a:prstGeom prst="rect">
            <a:avLst/>
          </a:prstGeom>
        </p:spPr>
        <p:txBody>
          <a:bodyPr/>
          <a:lstStyle/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p1.Legged::move();   // Legged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p1.Winged::move();   // Winged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((Legged)p1).move(); // Legged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((Winged)p1).move(); // Winged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kumimoji="0" lang="en-US" sz="16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class Penguin: public Legged, public Winged {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noProof="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kumimoji="0" lang="en-US" sz="1600" b="0" i="0" u="none" strike="noStrike" kern="1200" cap="none" spc="0" normalizeH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void move() { </a:t>
            </a:r>
            <a:r>
              <a:rPr kumimoji="0" lang="en-US" sz="1600" b="0" i="0" u="none" strike="noStrike" kern="1200" cap="none" spc="0" normalizeH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Legged::</a:t>
            </a:r>
            <a:r>
              <a:rPr kumimoji="0" lang="en-US" sz="1600" b="0" i="0" u="none" strike="noStrike" kern="1200" cap="none" spc="0" normalizeH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move(); }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noProof="0" smtClean="0">
                <a:latin typeface="Courier New" pitchFamily="49" charset="0"/>
                <a:cs typeface="Courier New" pitchFamily="49" charset="0"/>
              </a:rPr>
              <a:t>  ...</a:t>
            </a:r>
            <a:endParaRPr kumimoji="0" lang="en-US" sz="1600" b="0" i="0" u="none" strike="noStrike" kern="1200" cap="none" spc="0" normalizeH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};</a:t>
            </a:r>
            <a:endParaRPr kumimoji="0" lang="en-US" sz="1600" b="0" i="0" u="none" strike="noStrike" kern="1200" cap="none" spc="0" normalizeH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kumimoji="0" lang="en-US" sz="16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Penguin p2;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noProof="0" smtClean="0">
                <a:latin typeface="Courier New" pitchFamily="49" charset="0"/>
                <a:cs typeface="Courier New" pitchFamily="49" charset="0"/>
              </a:rPr>
              <a:t>p2.move();          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// Penguin</a:t>
            </a:r>
            <a:endParaRPr lang="en-US" sz="1600" noProof="0" smtClean="0">
              <a:latin typeface="Courier New" pitchFamily="49" charset="0"/>
              <a:cs typeface="Courier New" pitchFamily="49" charset="0"/>
            </a:endParaRP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kumimoji="0" lang="en-US" sz="1600" b="0" i="0" u="none" strike="noStrike" kern="1200" cap="none" spc="0" normalizeH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((Legged)p2).move(); // Legged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((Winged)p2).move(); // Winged</a:t>
            </a:r>
            <a:endParaRPr kumimoji="0" lang="en-US" sz="1600" b="0" i="0" u="none" strike="noStrike" kern="1200" cap="none" spc="0" normalizeH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2209800" y="3200400"/>
            <a:ext cx="39624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ontent Placeholder 8"/>
          <p:cNvSpPr txBox="1">
            <a:spLocks/>
          </p:cNvSpPr>
          <p:nvPr/>
        </p:nvSpPr>
        <p:spPr bwMode="auto">
          <a:xfrm>
            <a:off x="457200" y="1295400"/>
            <a:ext cx="4572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class B1 {...}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class B2 {...}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class D: public B1, public B2 {...}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D d;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B1&amp; b1 = d;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B2&amp; b2 = d;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printf("%d %d\n", &amp;d, sizeof(d));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printf("%d %d\n", &amp;b1, sizeof(b1));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printf("%d %d\n", &amp;b2, sizeof(b2));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u="sng" smtClean="0"/>
              <a:t>Kết quả chạy: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nsolas" pitchFamily="49" charset="0"/>
                <a:cs typeface="Courier New" pitchFamily="49" charset="0"/>
              </a:rPr>
              <a:t>1244996 32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nsolas" pitchFamily="49" charset="0"/>
                <a:cs typeface="Courier New" pitchFamily="49" charset="0"/>
              </a:rPr>
              <a:t>1244996 20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nsolas" pitchFamily="49" charset="0"/>
                <a:cs typeface="Courier New" pitchFamily="49" charset="0"/>
              </a:rPr>
              <a:t>1245016 8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Biểu diễn đa kế thừa trong bộ nhớ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257800"/>
            <a:ext cx="4876800" cy="899160"/>
          </a:xfrm>
        </p:spPr>
        <p:txBody>
          <a:bodyPr/>
          <a:lstStyle/>
          <a:p>
            <a:r>
              <a:rPr lang="en-US" sz="2000" smtClean="0"/>
              <a:t>Các thành phần của các lớp cơ sở nằm nối tiếp nhau trong bộ nhớ</a:t>
            </a:r>
          </a:p>
          <a:p>
            <a:r>
              <a:rPr lang="en-US" sz="2000" smtClean="0"/>
              <a:t>Lớp kế thừa ảo: </a:t>
            </a:r>
            <a:r>
              <a:rPr lang="en-US" sz="2000" u="sng" smtClean="0"/>
              <a:t>tự tìm hiểu thêm</a:t>
            </a:r>
            <a:endParaRPr lang="en-US" sz="2000" u="sn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5181600" y="1239322"/>
            <a:ext cx="3505200" cy="2494478"/>
            <a:chOff x="2514600" y="1295400"/>
            <a:chExt cx="3505200" cy="2494478"/>
          </a:xfrm>
        </p:grpSpPr>
        <p:sp>
          <p:nvSpPr>
            <p:cNvPr id="8" name="TextBox 7"/>
            <p:cNvSpPr txBox="1"/>
            <p:nvPr/>
          </p:nvSpPr>
          <p:spPr>
            <a:xfrm>
              <a:off x="2514600" y="1295400"/>
              <a:ext cx="1600200" cy="830997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lIns="45720" rIns="45720" rtlCol="0">
              <a:spAutoFit/>
            </a:bodyPr>
            <a:lstStyle/>
            <a:p>
              <a:pPr algn="ctr"/>
              <a:r>
                <a:rPr lang="en-US" sz="1600" b="1" smtClean="0"/>
                <a:t>class B1</a:t>
              </a:r>
            </a:p>
            <a:p>
              <a:r>
                <a:rPr lang="en-US" sz="1600" smtClean="0"/>
                <a:t>double a, b;</a:t>
              </a:r>
            </a:p>
            <a:p>
              <a:r>
                <a:rPr lang="en-US" sz="1600" smtClean="0"/>
                <a:t>virtual void fb1();</a:t>
              </a:r>
              <a:endParaRPr lang="en-US" sz="160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419600" y="1295400"/>
              <a:ext cx="1600200" cy="830997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lIns="45720" rIns="45720" rtlCol="0">
              <a:spAutoFit/>
            </a:bodyPr>
            <a:lstStyle/>
            <a:p>
              <a:pPr algn="ctr"/>
              <a:r>
                <a:rPr lang="en-US" sz="1600" b="1" smtClean="0"/>
                <a:t>class B2</a:t>
              </a:r>
            </a:p>
            <a:p>
              <a:r>
                <a:rPr lang="en-US" sz="1600" smtClean="0"/>
                <a:t>int c;</a:t>
              </a:r>
            </a:p>
            <a:p>
              <a:r>
                <a:rPr lang="en-US" sz="1600" smtClean="0"/>
                <a:t>virtual void fb2();</a:t>
              </a:r>
              <a:endParaRPr lang="en-US" sz="16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429000" y="2466439"/>
              <a:ext cx="1600200" cy="1323439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lIns="45720" rIns="45720" rtlCol="0">
              <a:spAutoFit/>
            </a:bodyPr>
            <a:lstStyle/>
            <a:p>
              <a:pPr algn="ctr"/>
              <a:r>
                <a:rPr lang="en-US" sz="1600" b="1" smtClean="0"/>
                <a:t>class D</a:t>
              </a:r>
            </a:p>
            <a:p>
              <a:r>
                <a:rPr lang="en-US" sz="1600" smtClean="0"/>
                <a:t>float d;</a:t>
              </a:r>
            </a:p>
            <a:p>
              <a:r>
                <a:rPr lang="en-US" sz="1600" smtClean="0"/>
                <a:t>virtual void fb1();</a:t>
              </a:r>
            </a:p>
            <a:p>
              <a:r>
                <a:rPr lang="en-US" sz="1600" smtClean="0"/>
                <a:t>virtual void fb2();</a:t>
              </a:r>
            </a:p>
            <a:p>
              <a:r>
                <a:rPr lang="en-US" sz="1600" smtClean="0"/>
                <a:t>virtual void fd();</a:t>
              </a:r>
              <a:endParaRPr lang="en-US" sz="1600"/>
            </a:p>
          </p:txBody>
        </p:sp>
        <p:cxnSp>
          <p:nvCxnSpPr>
            <p:cNvPr id="12" name="Straight Arrow Connector 11"/>
            <p:cNvCxnSpPr>
              <a:stCxn id="8" idx="2"/>
            </p:cNvCxnSpPr>
            <p:nvPr/>
          </p:nvCxnSpPr>
          <p:spPr>
            <a:xfrm rot="16200000" flipH="1">
              <a:off x="3430429" y="2010668"/>
              <a:ext cx="340044" cy="571502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oval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9" idx="2"/>
            </p:cNvCxnSpPr>
            <p:nvPr/>
          </p:nvCxnSpPr>
          <p:spPr>
            <a:xfrm rot="5400000">
              <a:off x="4763928" y="2010669"/>
              <a:ext cx="340044" cy="5715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oval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6705600" y="3977640"/>
          <a:ext cx="1371600" cy="2346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"/>
                <a:gridCol w="685800"/>
              </a:tblGrid>
              <a:tr h="484513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Thành</a:t>
                      </a:r>
                      <a:r>
                        <a:rPr lang="en-US" sz="1400" baseline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phần</a:t>
                      </a:r>
                      <a:endParaRPr lang="en-US" sz="140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Kích</a:t>
                      </a:r>
                      <a:r>
                        <a:rPr lang="en-US" sz="1400" baseline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thước</a:t>
                      </a:r>
                      <a:endParaRPr lang="en-US" sz="140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/>
                </a:tc>
              </a:tr>
              <a:tr h="285008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vtable</a:t>
                      </a:r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/>
                </a:tc>
              </a:tr>
              <a:tr h="285008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/>
                </a:tc>
              </a:tr>
              <a:tr h="285008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/>
                </a:tc>
              </a:tr>
              <a:tr h="285008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vtable</a:t>
                      </a:r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/>
                </a:tc>
              </a:tr>
              <a:tr h="285008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/>
                </a:tc>
              </a:tr>
              <a:tr h="285008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5638800" y="4206240"/>
          <a:ext cx="685800" cy="914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"/>
              </a:tblGrid>
              <a:tr h="203283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vtable</a:t>
                      </a:r>
                      <a:endParaRPr lang="en-US" sz="140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/>
                </a:tc>
              </a:tr>
              <a:tr h="196829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fb1()</a:t>
                      </a:r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/>
                </a:tc>
              </a:tr>
              <a:tr h="196829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fd()</a:t>
                      </a:r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5638800" y="5349240"/>
          <a:ext cx="685800" cy="609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"/>
              </a:tblGrid>
              <a:tr h="203283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vtable</a:t>
                      </a:r>
                      <a:endParaRPr lang="en-US" sz="140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/>
                </a:tc>
              </a:tr>
              <a:tr h="196829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fb2()</a:t>
                      </a:r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/>
                </a:tc>
              </a:tr>
            </a:tbl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6248400" y="4358640"/>
            <a:ext cx="2653844" cy="1905000"/>
            <a:chOff x="3048000" y="3429000"/>
            <a:chExt cx="2653844" cy="1905000"/>
          </a:xfrm>
        </p:grpSpPr>
        <p:sp>
          <p:nvSpPr>
            <p:cNvPr id="23" name="Right Brace 22"/>
            <p:cNvSpPr/>
            <p:nvPr/>
          </p:nvSpPr>
          <p:spPr>
            <a:xfrm>
              <a:off x="4953000" y="3603070"/>
              <a:ext cx="152400" cy="855820"/>
            </a:xfrm>
            <a:prstGeom prst="rightBrac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105400" y="3810000"/>
              <a:ext cx="215444" cy="521732"/>
            </a:xfrm>
            <a:prstGeom prst="rect">
              <a:avLst/>
            </a:prstGeom>
            <a:noFill/>
          </p:spPr>
          <p:txBody>
            <a:bodyPr vert="eaVert" wrap="square" lIns="0" tIns="0" rIns="0" bIns="0" rtlCol="0">
              <a:spAutoFit/>
            </a:bodyPr>
            <a:lstStyle/>
            <a:p>
              <a:pPr algn="ctr"/>
              <a:r>
                <a:rPr lang="en-US" sz="1400" b="1" smtClean="0"/>
                <a:t>B1</a:t>
              </a:r>
              <a:endParaRPr lang="en-US" sz="1400" b="1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rot="10800000">
              <a:off x="3048000" y="3429000"/>
              <a:ext cx="533400" cy="304800"/>
            </a:xfrm>
            <a:prstGeom prst="straightConnector1">
              <a:avLst/>
            </a:prstGeom>
            <a:ln w="28575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10800000">
              <a:off x="3048000" y="4572000"/>
              <a:ext cx="533400" cy="76200"/>
            </a:xfrm>
            <a:prstGeom prst="straightConnector1">
              <a:avLst/>
            </a:prstGeom>
            <a:ln w="28575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ight Brace 32"/>
            <p:cNvSpPr/>
            <p:nvPr/>
          </p:nvSpPr>
          <p:spPr>
            <a:xfrm>
              <a:off x="5334000" y="3581400"/>
              <a:ext cx="152400" cy="1752600"/>
            </a:xfrm>
            <a:prstGeom prst="rightBrac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486400" y="4202668"/>
              <a:ext cx="215444" cy="521732"/>
            </a:xfrm>
            <a:prstGeom prst="rect">
              <a:avLst/>
            </a:prstGeom>
            <a:noFill/>
          </p:spPr>
          <p:txBody>
            <a:bodyPr vert="eaVert" wrap="square" lIns="0" tIns="0" rIns="0" bIns="0" rtlCol="0">
              <a:spAutoFit/>
            </a:bodyPr>
            <a:lstStyle/>
            <a:p>
              <a:pPr algn="ctr"/>
              <a:r>
                <a:rPr lang="en-US" sz="1400" b="1" smtClean="0"/>
                <a:t>D</a:t>
              </a:r>
              <a:endParaRPr lang="en-US" sz="1400" b="1"/>
            </a:p>
          </p:txBody>
        </p:sp>
        <p:sp>
          <p:nvSpPr>
            <p:cNvPr id="37" name="Right Brace 36"/>
            <p:cNvSpPr/>
            <p:nvPr/>
          </p:nvSpPr>
          <p:spPr>
            <a:xfrm>
              <a:off x="4953000" y="4497896"/>
              <a:ext cx="152400" cy="574928"/>
            </a:xfrm>
            <a:prstGeom prst="rightBrac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105400" y="4528234"/>
              <a:ext cx="215444" cy="521732"/>
            </a:xfrm>
            <a:prstGeom prst="rect">
              <a:avLst/>
            </a:prstGeom>
            <a:noFill/>
          </p:spPr>
          <p:txBody>
            <a:bodyPr vert="eaVert" wrap="square" lIns="0" tIns="0" rIns="0" bIns="0" rtlCol="0">
              <a:spAutoFit/>
            </a:bodyPr>
            <a:lstStyle/>
            <a:p>
              <a:pPr algn="ctr"/>
              <a:r>
                <a:rPr lang="en-US" sz="1400" b="1" smtClean="0"/>
                <a:t>B2</a:t>
              </a:r>
              <a:endParaRPr lang="en-US" sz="14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Bài tập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800" dirty="0" err="1" smtClean="0"/>
              <a:t>Định</a:t>
            </a:r>
            <a:r>
              <a:rPr lang="en-US" sz="1800" dirty="0" smtClean="0"/>
              <a:t> </a:t>
            </a:r>
            <a:r>
              <a:rPr lang="en-US" sz="1800" dirty="0" err="1" smtClean="0"/>
              <a:t>nghĩa</a:t>
            </a:r>
            <a:r>
              <a:rPr lang="en-US" sz="1800" dirty="0" smtClean="0"/>
              <a:t> </a:t>
            </a:r>
            <a:r>
              <a:rPr lang="en-US" sz="1800" dirty="0" err="1" smtClean="0"/>
              <a:t>kiểu</a:t>
            </a:r>
            <a:r>
              <a:rPr lang="en-US" sz="1800" dirty="0" smtClean="0"/>
              <a:t> </a:t>
            </a:r>
            <a:r>
              <a:rPr lang="en-US" sz="1800" dirty="0" err="1" smtClean="0"/>
              <a:t>struct</a:t>
            </a:r>
            <a:r>
              <a:rPr lang="en-US" sz="1800" dirty="0" smtClean="0"/>
              <a:t> Shape </a:t>
            </a:r>
            <a:r>
              <a:rPr lang="en-US" sz="1800" dirty="0" err="1" smtClean="0"/>
              <a:t>trong</a:t>
            </a:r>
            <a:r>
              <a:rPr lang="en-US" sz="1800" dirty="0" smtClean="0"/>
              <a:t> C </a:t>
            </a:r>
            <a:r>
              <a:rPr lang="en-US" sz="1800" dirty="0" err="1" smtClean="0"/>
              <a:t>rồi</a:t>
            </a:r>
            <a:r>
              <a:rPr lang="en-US" sz="1800" dirty="0" smtClean="0"/>
              <a:t> </a:t>
            </a:r>
            <a:r>
              <a:rPr lang="en-US" sz="1800" dirty="0" err="1" smtClean="0"/>
              <a:t>viết</a:t>
            </a:r>
            <a:r>
              <a:rPr lang="en-US" sz="1800" dirty="0" smtClean="0"/>
              <a:t> </a:t>
            </a:r>
            <a:r>
              <a:rPr lang="en-US" sz="1800" dirty="0" err="1" smtClean="0"/>
              <a:t>các</a:t>
            </a:r>
            <a:r>
              <a:rPr lang="en-US" sz="1800" dirty="0" smtClean="0"/>
              <a:t> </a:t>
            </a:r>
            <a:r>
              <a:rPr lang="en-US" sz="1800" dirty="0" err="1" smtClean="0"/>
              <a:t>hàm</a:t>
            </a:r>
            <a:r>
              <a:rPr lang="en-US" sz="1800" dirty="0" smtClean="0"/>
              <a:t> draw(), area() </a:t>
            </a:r>
            <a:r>
              <a:rPr lang="en-US" sz="1800" dirty="0" err="1" smtClean="0"/>
              <a:t>tuỳ</a:t>
            </a:r>
            <a:r>
              <a:rPr lang="en-US" sz="1800" dirty="0" smtClean="0"/>
              <a:t> </a:t>
            </a:r>
            <a:r>
              <a:rPr lang="en-US" sz="1800" dirty="0" err="1" smtClean="0"/>
              <a:t>theo</a:t>
            </a:r>
            <a:r>
              <a:rPr lang="en-US" sz="1800" dirty="0" smtClean="0"/>
              <a:t> </a:t>
            </a:r>
            <a:r>
              <a:rPr lang="en-US" sz="1800" dirty="0" err="1" smtClean="0"/>
              <a:t>dạng</a:t>
            </a:r>
            <a:r>
              <a:rPr lang="en-US" sz="1800" dirty="0" smtClean="0"/>
              <a:t> </a:t>
            </a:r>
            <a:r>
              <a:rPr lang="en-US" sz="1800" dirty="0" err="1" smtClean="0"/>
              <a:t>hình</a:t>
            </a:r>
            <a:r>
              <a:rPr lang="en-US" sz="1800" dirty="0" smtClean="0"/>
              <a:t>: </a:t>
            </a:r>
            <a:r>
              <a:rPr lang="en-US" sz="1800" dirty="0" err="1" smtClean="0"/>
              <a:t>tròn</a:t>
            </a:r>
            <a:r>
              <a:rPr lang="en-US" sz="1800" dirty="0" smtClean="0"/>
              <a:t>, </a:t>
            </a:r>
            <a:r>
              <a:rPr lang="en-US" sz="1800" dirty="0" err="1" smtClean="0"/>
              <a:t>vuông</a:t>
            </a:r>
            <a:r>
              <a:rPr lang="en-US" sz="1800" dirty="0" smtClean="0"/>
              <a:t>, </a:t>
            </a:r>
            <a:r>
              <a:rPr lang="en-US" sz="1800" dirty="0" err="1" smtClean="0"/>
              <a:t>chữ</a:t>
            </a:r>
            <a:r>
              <a:rPr lang="en-US" sz="1800" dirty="0" smtClean="0"/>
              <a:t> </a:t>
            </a:r>
            <a:r>
              <a:rPr lang="en-US" sz="1800" dirty="0" err="1" smtClean="0"/>
              <a:t>nhật</a:t>
            </a:r>
            <a:r>
              <a:rPr lang="en-US" sz="1800" dirty="0" smtClean="0"/>
              <a:t>. </a:t>
            </a:r>
            <a:r>
              <a:rPr lang="en-US" sz="1800" dirty="0" err="1" smtClean="0"/>
              <a:t>Dùng</a:t>
            </a:r>
            <a:r>
              <a:rPr lang="en-US" sz="1800" dirty="0" smtClean="0"/>
              <a:t> </a:t>
            </a:r>
            <a:r>
              <a:rPr lang="en-US" sz="1800" dirty="0" err="1" smtClean="0"/>
              <a:t>hai</a:t>
            </a:r>
            <a:r>
              <a:rPr lang="en-US" sz="1800" dirty="0" smtClean="0"/>
              <a:t> </a:t>
            </a:r>
            <a:r>
              <a:rPr lang="en-US" sz="1800" dirty="0" err="1" smtClean="0"/>
              <a:t>cách</a:t>
            </a:r>
            <a:r>
              <a:rPr lang="en-US" sz="1800" dirty="0" smtClean="0"/>
              <a:t> </a:t>
            </a:r>
            <a:r>
              <a:rPr lang="en-US" sz="1800" dirty="0" err="1" smtClean="0"/>
              <a:t>làm</a:t>
            </a:r>
            <a:r>
              <a:rPr lang="en-US" sz="1800" dirty="0" smtClean="0"/>
              <a:t>: </a:t>
            </a:r>
            <a:r>
              <a:rPr lang="en-US" sz="1800" dirty="0" err="1" smtClean="0"/>
              <a:t>dùng</a:t>
            </a:r>
            <a:r>
              <a:rPr lang="en-US" sz="1800" dirty="0" smtClean="0"/>
              <a:t> switch, con </a:t>
            </a:r>
            <a:r>
              <a:rPr lang="en-US" sz="1800" dirty="0" err="1" smtClean="0"/>
              <a:t>trỏ</a:t>
            </a:r>
            <a:r>
              <a:rPr lang="en-US" sz="1800" dirty="0" smtClean="0"/>
              <a:t> </a:t>
            </a:r>
            <a:r>
              <a:rPr lang="en-US" sz="1800" dirty="0" err="1" smtClean="0"/>
              <a:t>hàm</a:t>
            </a:r>
            <a:r>
              <a:rPr lang="en-US" sz="1800" dirty="0" smtClean="0"/>
              <a:t>. So </a:t>
            </a:r>
            <a:r>
              <a:rPr lang="en-US" sz="1800" dirty="0" err="1" smtClean="0"/>
              <a:t>sánh</a:t>
            </a:r>
            <a:r>
              <a:rPr lang="en-US" sz="1800" dirty="0" smtClean="0"/>
              <a:t> </a:t>
            </a:r>
            <a:r>
              <a:rPr lang="en-US" sz="1800" dirty="0" err="1" smtClean="0"/>
              <a:t>với</a:t>
            </a:r>
            <a:r>
              <a:rPr lang="en-US" sz="1800" dirty="0" smtClean="0"/>
              <a:t> </a:t>
            </a:r>
            <a:r>
              <a:rPr lang="en-US" sz="1800" dirty="0" err="1" smtClean="0"/>
              <a:t>cách</a:t>
            </a:r>
            <a:r>
              <a:rPr lang="en-US" sz="1800" dirty="0" smtClean="0"/>
              <a:t> </a:t>
            </a:r>
            <a:r>
              <a:rPr lang="en-US" sz="1800" dirty="0" err="1" smtClean="0"/>
              <a:t>làm</a:t>
            </a:r>
            <a:r>
              <a:rPr lang="en-US" sz="1800" dirty="0" smtClean="0"/>
              <a:t> </a:t>
            </a:r>
            <a:r>
              <a:rPr lang="en-US" sz="1800" dirty="0" err="1" smtClean="0"/>
              <a:t>trong</a:t>
            </a:r>
            <a:r>
              <a:rPr lang="en-US" sz="1800" dirty="0" smtClean="0"/>
              <a:t> C++.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err="1" smtClean="0"/>
              <a:t>Với</a:t>
            </a:r>
            <a:r>
              <a:rPr lang="en-US" sz="1800" dirty="0" smtClean="0"/>
              <a:t> </a:t>
            </a:r>
            <a:r>
              <a:rPr lang="en-US" sz="1800" dirty="0" err="1" smtClean="0"/>
              <a:t>điều</a:t>
            </a:r>
            <a:r>
              <a:rPr lang="en-US" sz="1800" dirty="0" smtClean="0"/>
              <a:t> </a:t>
            </a:r>
            <a:r>
              <a:rPr lang="en-US" sz="1800" dirty="0" err="1" smtClean="0"/>
              <a:t>kiện</a:t>
            </a:r>
            <a:r>
              <a:rPr lang="en-US" sz="1800" dirty="0" smtClean="0"/>
              <a:t> </a:t>
            </a:r>
            <a:r>
              <a:rPr lang="en-US" sz="1800" dirty="0" err="1" smtClean="0"/>
              <a:t>nào</a:t>
            </a:r>
            <a:r>
              <a:rPr lang="en-US" sz="1800" dirty="0" smtClean="0"/>
              <a:t> </a:t>
            </a:r>
            <a:r>
              <a:rPr lang="en-US" sz="1800" dirty="0" err="1" smtClean="0"/>
              <a:t>thì</a:t>
            </a:r>
            <a:r>
              <a:rPr lang="en-US" sz="1800" dirty="0" smtClean="0"/>
              <a:t> </a:t>
            </a:r>
            <a:r>
              <a:rPr lang="en-US" sz="1800" dirty="0" err="1" smtClean="0"/>
              <a:t>có</a:t>
            </a:r>
            <a:r>
              <a:rPr lang="en-US" sz="1800" dirty="0" smtClean="0"/>
              <a:t> </a:t>
            </a:r>
            <a:r>
              <a:rPr lang="en-US" sz="1800" dirty="0" err="1" smtClean="0"/>
              <a:t>thể</a:t>
            </a:r>
            <a:r>
              <a:rPr lang="en-US" sz="1800" dirty="0" smtClean="0"/>
              <a:t> </a:t>
            </a:r>
            <a:r>
              <a:rPr lang="en-US" sz="1800" dirty="0" err="1" smtClean="0"/>
              <a:t>lưu</a:t>
            </a:r>
            <a:r>
              <a:rPr lang="en-US" sz="1800" dirty="0" smtClean="0"/>
              <a:t> </a:t>
            </a:r>
            <a:r>
              <a:rPr lang="en-US" sz="1800" dirty="0" err="1" smtClean="0"/>
              <a:t>một</a:t>
            </a:r>
            <a:r>
              <a:rPr lang="en-US" sz="1800" dirty="0" smtClean="0"/>
              <a:t> </a:t>
            </a:r>
            <a:r>
              <a:rPr lang="en-US" sz="1800" dirty="0" err="1" smtClean="0"/>
              <a:t>đối</a:t>
            </a:r>
            <a:r>
              <a:rPr lang="en-US" sz="1800" dirty="0" smtClean="0"/>
              <a:t> </a:t>
            </a:r>
            <a:r>
              <a:rPr lang="en-US" sz="1800" dirty="0" err="1" smtClean="0"/>
              <a:t>tượng</a:t>
            </a:r>
            <a:r>
              <a:rPr lang="en-US" sz="1800" dirty="0" smtClean="0"/>
              <a:t> </a:t>
            </a:r>
            <a:r>
              <a:rPr lang="en-US" sz="1800" dirty="0" err="1" smtClean="0"/>
              <a:t>ra</a:t>
            </a:r>
            <a:r>
              <a:rPr lang="en-US" sz="1800" dirty="0" smtClean="0"/>
              <a:t> file </a:t>
            </a:r>
            <a:r>
              <a:rPr lang="en-US" sz="1800" dirty="0" err="1" smtClean="0"/>
              <a:t>rồi</a:t>
            </a:r>
            <a:r>
              <a:rPr lang="en-US" sz="1800" dirty="0" smtClean="0"/>
              <a:t> </a:t>
            </a:r>
            <a:r>
              <a:rPr lang="en-US" sz="1800" dirty="0" err="1" smtClean="0"/>
              <a:t>đọc</a:t>
            </a:r>
            <a:r>
              <a:rPr lang="en-US" sz="1800" dirty="0" smtClean="0"/>
              <a:t> </a:t>
            </a:r>
            <a:r>
              <a:rPr lang="en-US" sz="1800" dirty="0" err="1" smtClean="0"/>
              <a:t>lại</a:t>
            </a:r>
            <a:r>
              <a:rPr lang="en-US" sz="1800" dirty="0" smtClean="0"/>
              <a:t> </a:t>
            </a:r>
            <a:r>
              <a:rPr lang="en-US" sz="1800" dirty="0" err="1" smtClean="0"/>
              <a:t>trong</a:t>
            </a:r>
            <a:r>
              <a:rPr lang="en-US" sz="1800" dirty="0" smtClean="0"/>
              <a:t> </a:t>
            </a:r>
            <a:r>
              <a:rPr lang="en-US" sz="1800" dirty="0" err="1" smtClean="0"/>
              <a:t>lần</a:t>
            </a:r>
            <a:r>
              <a:rPr lang="en-US" sz="1800" dirty="0" smtClean="0"/>
              <a:t> </a:t>
            </a:r>
            <a:r>
              <a:rPr lang="en-US" sz="1800" dirty="0" err="1" smtClean="0"/>
              <a:t>chạy</a:t>
            </a:r>
            <a:r>
              <a:rPr lang="en-US" sz="1800" dirty="0" smtClean="0"/>
              <a:t> </a:t>
            </a:r>
            <a:r>
              <a:rPr lang="en-US" sz="1800" dirty="0" err="1" smtClean="0"/>
              <a:t>sau</a:t>
            </a:r>
            <a:r>
              <a:rPr lang="en-US" sz="1800" dirty="0" smtClean="0"/>
              <a:t> </a:t>
            </a:r>
            <a:r>
              <a:rPr lang="en-US" sz="1800" dirty="0" err="1" smtClean="0"/>
              <a:t>như</a:t>
            </a:r>
            <a:r>
              <a:rPr lang="en-US" sz="1800" dirty="0" smtClean="0"/>
              <a:t> </a:t>
            </a:r>
            <a:r>
              <a:rPr lang="en-US" sz="1800" dirty="0" err="1" smtClean="0"/>
              <a:t>dưới</a:t>
            </a:r>
            <a:r>
              <a:rPr lang="en-US" sz="1800" dirty="0" smtClean="0"/>
              <a:t> </a:t>
            </a:r>
            <a:r>
              <a:rPr lang="en-US" sz="1800" dirty="0" err="1" smtClean="0"/>
              <a:t>đây</a:t>
            </a:r>
            <a:r>
              <a:rPr lang="en-US" sz="1800" dirty="0" smtClean="0"/>
              <a:t>? </a:t>
            </a:r>
            <a:r>
              <a:rPr lang="en-US" sz="1800" dirty="0" err="1" smtClean="0"/>
              <a:t>Giải</a:t>
            </a:r>
            <a:r>
              <a:rPr lang="en-US" sz="1800" dirty="0" smtClean="0"/>
              <a:t> </a:t>
            </a:r>
            <a:r>
              <a:rPr lang="en-US" sz="1800" dirty="0" err="1" smtClean="0"/>
              <a:t>thích</a:t>
            </a:r>
            <a:r>
              <a:rPr lang="en-US" sz="1800" dirty="0" smtClean="0"/>
              <a:t> </a:t>
            </a:r>
            <a:r>
              <a:rPr lang="en-US" sz="1800" dirty="0" err="1" smtClean="0"/>
              <a:t>và</a:t>
            </a:r>
            <a:r>
              <a:rPr lang="en-US" sz="1800" dirty="0" smtClean="0"/>
              <a:t> </a:t>
            </a:r>
            <a:r>
              <a:rPr lang="en-US" sz="1800" dirty="0" err="1" smtClean="0"/>
              <a:t>chạy</a:t>
            </a:r>
            <a:r>
              <a:rPr lang="en-US" sz="1800" dirty="0" smtClean="0"/>
              <a:t> </a:t>
            </a:r>
            <a:r>
              <a:rPr lang="en-US" sz="1800" dirty="0" err="1" smtClean="0"/>
              <a:t>thử</a:t>
            </a:r>
            <a:r>
              <a:rPr lang="en-US" sz="1800" dirty="0" smtClean="0"/>
              <a:t>.</a:t>
            </a:r>
          </a:p>
          <a:p>
            <a:pPr marL="693738" lvl="2" indent="-236538">
              <a:buFont typeface="Wingdings" pitchFamily="2" charset="2"/>
              <a:buChar char="v"/>
              <a:tabLst>
                <a:tab pos="1946275" algn="l"/>
              </a:tabLst>
            </a:pPr>
            <a:r>
              <a:rPr lang="en-US" sz="1400" dirty="0" err="1" smtClean="0"/>
              <a:t>lần</a:t>
            </a:r>
            <a:r>
              <a:rPr lang="en-US" sz="1400" dirty="0" smtClean="0"/>
              <a:t> </a:t>
            </a:r>
            <a:r>
              <a:rPr lang="en-US" sz="1400" dirty="0" err="1" smtClean="0"/>
              <a:t>chạy</a:t>
            </a:r>
            <a:r>
              <a:rPr lang="en-US" sz="1400" dirty="0" smtClean="0"/>
              <a:t> </a:t>
            </a:r>
            <a:r>
              <a:rPr lang="en-US" sz="1400" dirty="0" err="1" smtClean="0"/>
              <a:t>trước</a:t>
            </a:r>
            <a:r>
              <a:rPr lang="en-US" sz="1400" dirty="0" smtClean="0"/>
              <a:t>: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fwrite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((void*)&amp;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1,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), file);</a:t>
            </a:r>
          </a:p>
          <a:p>
            <a:pPr marL="693738" lvl="2" indent="-236538">
              <a:buFont typeface="Wingdings" pitchFamily="2" charset="2"/>
              <a:buChar char="v"/>
              <a:tabLst>
                <a:tab pos="1946275" algn="l"/>
              </a:tabLst>
            </a:pPr>
            <a:r>
              <a:rPr lang="en-US" sz="1400" dirty="0" err="1" smtClean="0"/>
              <a:t>lần</a:t>
            </a:r>
            <a:r>
              <a:rPr lang="en-US" sz="1400" dirty="0" smtClean="0"/>
              <a:t> </a:t>
            </a:r>
            <a:r>
              <a:rPr lang="en-US" sz="1400" dirty="0" err="1" smtClean="0"/>
              <a:t>chạy</a:t>
            </a:r>
            <a:r>
              <a:rPr lang="en-US" sz="1400" dirty="0" smtClean="0"/>
              <a:t> </a:t>
            </a:r>
            <a:r>
              <a:rPr lang="en-US" sz="1400" dirty="0" err="1" smtClean="0"/>
              <a:t>sau</a:t>
            </a:r>
            <a:r>
              <a:rPr lang="en-US" sz="1400" dirty="0" smtClean="0"/>
              <a:t>: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fread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((void*)&amp;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1,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), file);</a:t>
            </a:r>
            <a:endParaRPr lang="en-US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800" dirty="0" err="1" smtClean="0"/>
              <a:t>Viết</a:t>
            </a:r>
            <a:r>
              <a:rPr lang="en-US" sz="1800" dirty="0" smtClean="0"/>
              <a:t> </a:t>
            </a:r>
            <a:r>
              <a:rPr lang="en-US" sz="1800" dirty="0" err="1" smtClean="0"/>
              <a:t>các</a:t>
            </a:r>
            <a:r>
              <a:rPr lang="en-US" sz="1800" dirty="0" smtClean="0"/>
              <a:t> </a:t>
            </a:r>
            <a:r>
              <a:rPr lang="en-US" sz="1800" dirty="0" err="1" smtClean="0"/>
              <a:t>lớp</a:t>
            </a:r>
            <a:r>
              <a:rPr lang="en-US" sz="1800" dirty="0" smtClean="0"/>
              <a:t> Shape (</a:t>
            </a:r>
            <a:r>
              <a:rPr lang="en-US" sz="1800" dirty="0" err="1" smtClean="0"/>
              <a:t>trừu</a:t>
            </a:r>
            <a:r>
              <a:rPr lang="en-US" sz="1800" dirty="0" smtClean="0"/>
              <a:t> </a:t>
            </a:r>
            <a:r>
              <a:rPr lang="en-US" sz="1800" dirty="0" err="1" smtClean="0"/>
              <a:t>tượng</a:t>
            </a:r>
            <a:r>
              <a:rPr lang="en-US" sz="1800" dirty="0" smtClean="0"/>
              <a:t>) </a:t>
            </a:r>
            <a:r>
              <a:rPr lang="en-US" sz="1800" dirty="0" err="1" smtClean="0"/>
              <a:t>và</a:t>
            </a:r>
            <a:r>
              <a:rPr lang="en-US" sz="1800" dirty="0" smtClean="0"/>
              <a:t> Circle, Square, Rectangle, Ellipse, Sphere. </a:t>
            </a:r>
            <a:r>
              <a:rPr lang="en-US" sz="1800" dirty="0" err="1" smtClean="0"/>
              <a:t>Hãy</a:t>
            </a:r>
            <a:r>
              <a:rPr lang="en-US" sz="1800" dirty="0" smtClean="0"/>
              <a:t> </a:t>
            </a:r>
            <a:r>
              <a:rPr lang="en-US" sz="1800" dirty="0" err="1" smtClean="0"/>
              <a:t>thiết</a:t>
            </a:r>
            <a:r>
              <a:rPr lang="en-US" sz="1800" dirty="0" smtClean="0"/>
              <a:t> </a:t>
            </a:r>
            <a:r>
              <a:rPr lang="en-US" sz="1800" dirty="0" err="1" smtClean="0"/>
              <a:t>kế</a:t>
            </a:r>
            <a:r>
              <a:rPr lang="en-US" sz="1800" dirty="0" smtClean="0"/>
              <a:t> </a:t>
            </a:r>
            <a:r>
              <a:rPr lang="en-US" sz="1800" dirty="0" err="1" smtClean="0"/>
              <a:t>việc</a:t>
            </a:r>
            <a:r>
              <a:rPr lang="en-US" sz="1800" dirty="0" smtClean="0"/>
              <a:t> </a:t>
            </a:r>
            <a:r>
              <a:rPr lang="en-US" sz="1800" dirty="0" err="1" smtClean="0"/>
              <a:t>kế</a:t>
            </a:r>
            <a:r>
              <a:rPr lang="en-US" sz="1800" dirty="0" smtClean="0"/>
              <a:t> </a:t>
            </a:r>
            <a:r>
              <a:rPr lang="en-US" sz="1800" dirty="0" err="1" smtClean="0"/>
              <a:t>thừa</a:t>
            </a:r>
            <a:r>
              <a:rPr lang="en-US" sz="1800" dirty="0" smtClean="0"/>
              <a:t> </a:t>
            </a:r>
            <a:r>
              <a:rPr lang="en-US" sz="1800" dirty="0" err="1" smtClean="0"/>
              <a:t>sao</a:t>
            </a:r>
            <a:r>
              <a:rPr lang="en-US" sz="1800" dirty="0" smtClean="0"/>
              <a:t> </a:t>
            </a:r>
            <a:r>
              <a:rPr lang="en-US" sz="1800" dirty="0" err="1" smtClean="0"/>
              <a:t>cho</a:t>
            </a:r>
            <a:r>
              <a:rPr lang="en-US" sz="1800" dirty="0" smtClean="0"/>
              <a:t> </a:t>
            </a:r>
            <a:r>
              <a:rPr lang="en-US" sz="1800" dirty="0" err="1" smtClean="0"/>
              <a:t>hợp</a:t>
            </a:r>
            <a:r>
              <a:rPr lang="en-US" sz="1800" dirty="0" smtClean="0"/>
              <a:t> </a:t>
            </a:r>
            <a:r>
              <a:rPr lang="en-US" sz="1800" dirty="0" err="1" smtClean="0"/>
              <a:t>lý</a:t>
            </a:r>
            <a:r>
              <a:rPr lang="en-US" sz="1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err="1" smtClean="0"/>
              <a:t>Hoàn</a:t>
            </a:r>
            <a:r>
              <a:rPr lang="en-US" sz="1800" dirty="0" smtClean="0"/>
              <a:t> </a:t>
            </a:r>
            <a:r>
              <a:rPr lang="en-US" sz="1800" dirty="0" err="1" smtClean="0"/>
              <a:t>tất</a:t>
            </a:r>
            <a:r>
              <a:rPr lang="en-US" sz="1800" dirty="0" smtClean="0"/>
              <a:t> </a:t>
            </a:r>
            <a:r>
              <a:rPr lang="en-US" sz="1800" dirty="0" err="1" smtClean="0"/>
              <a:t>các</a:t>
            </a:r>
            <a:r>
              <a:rPr lang="en-US" sz="1800" dirty="0" smtClean="0"/>
              <a:t> </a:t>
            </a:r>
            <a:r>
              <a:rPr lang="en-US" sz="1800" dirty="0" err="1" smtClean="0"/>
              <a:t>lớp</a:t>
            </a:r>
            <a:r>
              <a:rPr lang="en-US" sz="1800" dirty="0" smtClean="0"/>
              <a:t> Employee, Worker, Manager, Director </a:t>
            </a:r>
            <a:r>
              <a:rPr lang="en-US" sz="1800" dirty="0" err="1" smtClean="0"/>
              <a:t>và</a:t>
            </a:r>
            <a:r>
              <a:rPr lang="en-US" sz="1800" dirty="0" smtClean="0"/>
              <a:t> </a:t>
            </a:r>
            <a:r>
              <a:rPr lang="en-US" sz="1800" dirty="0" err="1" smtClean="0"/>
              <a:t>viết</a:t>
            </a:r>
            <a:r>
              <a:rPr lang="en-US" sz="1800" dirty="0" smtClean="0"/>
              <a:t> </a:t>
            </a:r>
            <a:r>
              <a:rPr lang="en-US" sz="1800" dirty="0" err="1" smtClean="0"/>
              <a:t>một</a:t>
            </a:r>
            <a:r>
              <a:rPr lang="en-US" sz="1800" dirty="0" smtClean="0"/>
              <a:t> </a:t>
            </a:r>
            <a:r>
              <a:rPr lang="en-US" sz="1800" dirty="0" err="1" smtClean="0"/>
              <a:t>chương</a:t>
            </a:r>
            <a:r>
              <a:rPr lang="en-US" sz="1800" dirty="0" smtClean="0"/>
              <a:t> </a:t>
            </a:r>
            <a:r>
              <a:rPr lang="en-US" sz="1800" dirty="0" err="1" smtClean="0"/>
              <a:t>trình</a:t>
            </a:r>
            <a:r>
              <a:rPr lang="en-US" sz="1800" dirty="0" smtClean="0"/>
              <a:t> </a:t>
            </a:r>
            <a:r>
              <a:rPr lang="en-US" sz="1800" dirty="0" err="1" smtClean="0"/>
              <a:t>thử</a:t>
            </a:r>
            <a:r>
              <a:rPr lang="en-US" sz="1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err="1" smtClean="0"/>
              <a:t>Mở</a:t>
            </a:r>
            <a:r>
              <a:rPr lang="en-US" sz="1800" dirty="0" smtClean="0"/>
              <a:t> </a:t>
            </a:r>
            <a:r>
              <a:rPr lang="en-US" sz="1800" dirty="0" err="1" smtClean="0"/>
              <a:t>rộng</a:t>
            </a:r>
            <a:r>
              <a:rPr lang="en-US" sz="1800" dirty="0" smtClean="0"/>
              <a:t> </a:t>
            </a:r>
            <a:r>
              <a:rPr lang="en-US" sz="1800" dirty="0" err="1" smtClean="0"/>
              <a:t>và</a:t>
            </a:r>
            <a:r>
              <a:rPr lang="en-US" sz="1800" dirty="0" smtClean="0"/>
              <a:t> </a:t>
            </a:r>
            <a:r>
              <a:rPr lang="en-US" sz="1800" dirty="0" err="1" smtClean="0"/>
              <a:t>sửa</a:t>
            </a:r>
            <a:r>
              <a:rPr lang="en-US" sz="1800" dirty="0" smtClean="0"/>
              <a:t> </a:t>
            </a:r>
            <a:r>
              <a:rPr lang="en-US" sz="1800" dirty="0" err="1" smtClean="0"/>
              <a:t>bài</a:t>
            </a:r>
            <a:r>
              <a:rPr lang="en-US" sz="1800" dirty="0" smtClean="0"/>
              <a:t> </a:t>
            </a:r>
            <a:r>
              <a:rPr lang="en-US" sz="1800" dirty="0" err="1" smtClean="0"/>
              <a:t>tập</a:t>
            </a:r>
            <a:r>
              <a:rPr lang="en-US" sz="1800" dirty="0" smtClean="0"/>
              <a:t> </a:t>
            </a:r>
            <a:r>
              <a:rPr lang="en-US" sz="1800" dirty="0" err="1" smtClean="0"/>
              <a:t>trên</a:t>
            </a:r>
            <a:r>
              <a:rPr lang="en-US" sz="1800" dirty="0" smtClean="0"/>
              <a:t>:</a:t>
            </a:r>
          </a:p>
          <a:p>
            <a:pPr marL="693738" lvl="2" indent="-236538">
              <a:buFont typeface="Wingdings" pitchFamily="2" charset="2"/>
              <a:buChar char="v"/>
            </a:pPr>
            <a:r>
              <a:rPr lang="en-US" sz="1400" dirty="0" err="1" smtClean="0"/>
              <a:t>Thêm</a:t>
            </a:r>
            <a:r>
              <a:rPr lang="en-US" sz="1400" dirty="0" smtClean="0"/>
              <a:t> </a:t>
            </a:r>
            <a:r>
              <a:rPr lang="en-US" sz="1400" dirty="0" err="1" smtClean="0"/>
              <a:t>lớp</a:t>
            </a:r>
            <a:r>
              <a:rPr lang="en-US" sz="1400" dirty="0" smtClean="0"/>
              <a:t> Company </a:t>
            </a:r>
            <a:r>
              <a:rPr lang="en-US" sz="1400" dirty="0" err="1" smtClean="0"/>
              <a:t>chứa</a:t>
            </a:r>
            <a:r>
              <a:rPr lang="en-US" sz="1400" dirty="0" smtClean="0"/>
              <a:t> </a:t>
            </a:r>
            <a:r>
              <a:rPr lang="en-US" sz="1400" dirty="0" err="1" smtClean="0"/>
              <a:t>toàn</a:t>
            </a:r>
            <a:r>
              <a:rPr lang="en-US" sz="1400" dirty="0" smtClean="0"/>
              <a:t> </a:t>
            </a:r>
            <a:r>
              <a:rPr lang="en-US" sz="1400" dirty="0" err="1" smtClean="0"/>
              <a:t>bộ</a:t>
            </a:r>
            <a:r>
              <a:rPr lang="en-US" sz="1400" dirty="0" smtClean="0"/>
              <a:t> </a:t>
            </a:r>
            <a:r>
              <a:rPr lang="en-US" sz="1400" dirty="0" err="1" smtClean="0"/>
              <a:t>các</a:t>
            </a:r>
            <a:r>
              <a:rPr lang="en-US" sz="1400" dirty="0" smtClean="0"/>
              <a:t> </a:t>
            </a:r>
            <a:r>
              <a:rPr lang="en-US" sz="1400" dirty="0" err="1" smtClean="0"/>
              <a:t>nhân</a:t>
            </a:r>
            <a:r>
              <a:rPr lang="en-US" sz="1400" dirty="0" smtClean="0"/>
              <a:t> </a:t>
            </a:r>
            <a:r>
              <a:rPr lang="en-US" sz="1400" dirty="0" err="1" smtClean="0"/>
              <a:t>viên</a:t>
            </a:r>
            <a:r>
              <a:rPr lang="en-US" sz="1400" dirty="0" smtClean="0"/>
              <a:t>, </a:t>
            </a:r>
            <a:r>
              <a:rPr lang="en-US" sz="1400" dirty="0" err="1" smtClean="0"/>
              <a:t>viết</a:t>
            </a:r>
            <a:r>
              <a:rPr lang="en-US" sz="1400" dirty="0" smtClean="0"/>
              <a:t> </a:t>
            </a:r>
            <a:r>
              <a:rPr lang="en-US" sz="1400" dirty="0" err="1" smtClean="0"/>
              <a:t>hàm</a:t>
            </a:r>
            <a:r>
              <a:rPr lang="en-US" sz="1400" dirty="0" smtClean="0"/>
              <a:t> </a:t>
            </a:r>
            <a:r>
              <a:rPr lang="en-US" sz="1400" dirty="0" err="1" smtClean="0"/>
              <a:t>doWork</a:t>
            </a:r>
            <a:r>
              <a:rPr lang="en-US" sz="1400" dirty="0" smtClean="0"/>
              <a:t>() </a:t>
            </a:r>
            <a:r>
              <a:rPr lang="en-US" sz="1400" dirty="0" err="1" smtClean="0"/>
              <a:t>cho</a:t>
            </a:r>
            <a:r>
              <a:rPr lang="en-US" sz="1400" dirty="0" smtClean="0"/>
              <a:t> </a:t>
            </a:r>
            <a:r>
              <a:rPr lang="en-US" sz="1400" dirty="0" err="1" smtClean="0"/>
              <a:t>công</a:t>
            </a:r>
            <a:r>
              <a:rPr lang="en-US" sz="1400" dirty="0" smtClean="0"/>
              <a:t> </a:t>
            </a:r>
            <a:r>
              <a:rPr lang="en-US" sz="1400" dirty="0" err="1" smtClean="0"/>
              <a:t>ty</a:t>
            </a:r>
            <a:r>
              <a:rPr lang="en-US" sz="1400" dirty="0" smtClean="0"/>
              <a:t>.</a:t>
            </a:r>
          </a:p>
          <a:p>
            <a:pPr marL="693738" lvl="2" indent="-236538">
              <a:buFont typeface="Wingdings" pitchFamily="2" charset="2"/>
              <a:buChar char="v"/>
            </a:pPr>
            <a:r>
              <a:rPr lang="en-US" sz="1400" strike="sngStrike" dirty="0" err="1" smtClean="0"/>
              <a:t>Thêm</a:t>
            </a:r>
            <a:r>
              <a:rPr lang="en-US" sz="1400" strike="sngStrike" dirty="0" smtClean="0"/>
              <a:t> </a:t>
            </a:r>
            <a:r>
              <a:rPr lang="en-US" sz="1400" strike="sngStrike" dirty="0" err="1" smtClean="0"/>
              <a:t>quan</a:t>
            </a:r>
            <a:r>
              <a:rPr lang="en-US" sz="1400" strike="sngStrike" dirty="0" smtClean="0"/>
              <a:t> </a:t>
            </a:r>
            <a:r>
              <a:rPr lang="en-US" sz="1400" strike="sngStrike" dirty="0" err="1" smtClean="0"/>
              <a:t>hệ</a:t>
            </a:r>
            <a:r>
              <a:rPr lang="en-US" sz="1400" strike="sngStrike" dirty="0" smtClean="0"/>
              <a:t> </a:t>
            </a:r>
            <a:r>
              <a:rPr lang="en-US" sz="1400" strike="sngStrike" dirty="0" err="1" smtClean="0"/>
              <a:t>về</a:t>
            </a:r>
            <a:r>
              <a:rPr lang="en-US" sz="1400" strike="sngStrike" dirty="0" smtClean="0"/>
              <a:t> </a:t>
            </a:r>
            <a:r>
              <a:rPr lang="en-US" sz="1400" strike="sngStrike" dirty="0" err="1" smtClean="0"/>
              <a:t>công</a:t>
            </a:r>
            <a:r>
              <a:rPr lang="en-US" sz="1400" strike="sngStrike" dirty="0" smtClean="0"/>
              <a:t> </a:t>
            </a:r>
            <a:r>
              <a:rPr lang="en-US" sz="1400" strike="sngStrike" dirty="0" err="1" smtClean="0"/>
              <a:t>việc</a:t>
            </a:r>
            <a:r>
              <a:rPr lang="en-US" sz="1400" strike="sngStrike" dirty="0" smtClean="0"/>
              <a:t> </a:t>
            </a:r>
            <a:r>
              <a:rPr lang="en-US" sz="1400" strike="sngStrike" dirty="0" err="1" smtClean="0"/>
              <a:t>giữa</a:t>
            </a:r>
            <a:r>
              <a:rPr lang="en-US" sz="1400" strike="sngStrike" dirty="0" smtClean="0"/>
              <a:t> </a:t>
            </a:r>
            <a:r>
              <a:rPr lang="en-US" sz="1400" strike="sngStrike" dirty="0" err="1" smtClean="0"/>
              <a:t>các</a:t>
            </a:r>
            <a:r>
              <a:rPr lang="en-US" sz="1400" strike="sngStrike" dirty="0" smtClean="0"/>
              <a:t> </a:t>
            </a:r>
            <a:r>
              <a:rPr lang="en-US" sz="1400" strike="sngStrike" dirty="0" err="1" smtClean="0"/>
              <a:t>nhân</a:t>
            </a:r>
            <a:r>
              <a:rPr lang="en-US" sz="1400" strike="sngStrike" dirty="0" smtClean="0"/>
              <a:t> </a:t>
            </a:r>
            <a:r>
              <a:rPr lang="en-US" sz="1400" strike="sngStrike" dirty="0" err="1" smtClean="0"/>
              <a:t>viên</a:t>
            </a:r>
            <a:r>
              <a:rPr lang="en-US" sz="1400" strike="sngStrike" dirty="0" smtClean="0"/>
              <a:t>. VD: </a:t>
            </a:r>
            <a:r>
              <a:rPr lang="en-US" sz="1400" strike="sngStrike" dirty="0" err="1" smtClean="0"/>
              <a:t>mỗi</a:t>
            </a:r>
            <a:r>
              <a:rPr lang="en-US" sz="1400" strike="sngStrike" dirty="0" smtClean="0"/>
              <a:t> Worker </a:t>
            </a:r>
            <a:r>
              <a:rPr lang="en-US" sz="1400" strike="sngStrike" dirty="0" err="1" smtClean="0"/>
              <a:t>có</a:t>
            </a:r>
            <a:r>
              <a:rPr lang="en-US" sz="1400" strike="sngStrike" dirty="0" smtClean="0"/>
              <a:t> 1 Manager,...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err="1" smtClean="0"/>
              <a:t>Viết</a:t>
            </a:r>
            <a:r>
              <a:rPr lang="en-US" sz="1800" dirty="0" smtClean="0"/>
              <a:t> </a:t>
            </a:r>
            <a:r>
              <a:rPr lang="en-US" sz="1800" dirty="0" err="1" smtClean="0"/>
              <a:t>các</a:t>
            </a:r>
            <a:r>
              <a:rPr lang="en-US" sz="1800" dirty="0" smtClean="0"/>
              <a:t> </a:t>
            </a:r>
            <a:r>
              <a:rPr lang="en-US" sz="1800" dirty="0" err="1" smtClean="0"/>
              <a:t>lớp</a:t>
            </a:r>
            <a:r>
              <a:rPr lang="en-US" sz="1800" dirty="0" smtClean="0"/>
              <a:t> B1, B2 </a:t>
            </a:r>
            <a:r>
              <a:rPr lang="en-US" sz="1800" dirty="0" err="1" smtClean="0"/>
              <a:t>và</a:t>
            </a:r>
            <a:r>
              <a:rPr lang="en-US" sz="1800" dirty="0" smtClean="0"/>
              <a:t> D </a:t>
            </a:r>
            <a:r>
              <a:rPr lang="en-US" sz="1800" dirty="0" err="1" smtClean="0"/>
              <a:t>trong</a:t>
            </a:r>
            <a:r>
              <a:rPr lang="en-US" sz="1800" dirty="0" smtClean="0"/>
              <a:t> </a:t>
            </a:r>
            <a:r>
              <a:rPr lang="en-US" sz="1800" dirty="0" err="1" smtClean="0"/>
              <a:t>phần</a:t>
            </a:r>
            <a:r>
              <a:rPr lang="en-US" sz="1800" dirty="0" smtClean="0"/>
              <a:t> </a:t>
            </a:r>
            <a:r>
              <a:rPr lang="en-US" sz="1800" dirty="0" err="1" smtClean="0"/>
              <a:t>đa</a:t>
            </a:r>
            <a:r>
              <a:rPr lang="en-US" sz="1800" dirty="0" smtClean="0"/>
              <a:t> </a:t>
            </a:r>
            <a:r>
              <a:rPr lang="en-US" sz="1800" dirty="0" err="1" smtClean="0"/>
              <a:t>kế</a:t>
            </a:r>
            <a:r>
              <a:rPr lang="en-US" sz="1800" dirty="0" smtClean="0"/>
              <a:t> </a:t>
            </a:r>
            <a:r>
              <a:rPr lang="en-US" sz="1800" dirty="0" err="1" smtClean="0"/>
              <a:t>thừa</a:t>
            </a:r>
            <a:r>
              <a:rPr lang="en-US" sz="1800" dirty="0" smtClean="0"/>
              <a:t> </a:t>
            </a:r>
            <a:r>
              <a:rPr lang="en-US" sz="1800" dirty="0" err="1" smtClean="0"/>
              <a:t>rồi</a:t>
            </a:r>
            <a:r>
              <a:rPr lang="en-US" sz="1800" dirty="0" smtClean="0"/>
              <a:t> </a:t>
            </a:r>
            <a:r>
              <a:rPr lang="en-US" sz="1800" dirty="0" err="1" smtClean="0"/>
              <a:t>kiểm</a:t>
            </a:r>
            <a:r>
              <a:rPr lang="en-US" sz="1800" dirty="0" smtClean="0"/>
              <a:t> </a:t>
            </a:r>
            <a:r>
              <a:rPr lang="en-US" sz="1800" dirty="0" err="1" smtClean="0"/>
              <a:t>tra</a:t>
            </a:r>
            <a:r>
              <a:rPr lang="en-US" sz="1800" dirty="0" smtClean="0"/>
              <a:t> </a:t>
            </a:r>
            <a:r>
              <a:rPr lang="en-US" sz="1800" dirty="0" err="1" smtClean="0"/>
              <a:t>kích</a:t>
            </a:r>
            <a:r>
              <a:rPr lang="en-US" sz="1800" dirty="0" smtClean="0"/>
              <a:t> </a:t>
            </a:r>
            <a:r>
              <a:rPr lang="en-US" sz="1800" dirty="0" err="1" smtClean="0"/>
              <a:t>thước</a:t>
            </a:r>
            <a:r>
              <a:rPr lang="en-US" sz="1800" dirty="0" smtClean="0"/>
              <a:t> </a:t>
            </a:r>
            <a:r>
              <a:rPr lang="en-US" sz="1800" dirty="0" err="1" smtClean="0"/>
              <a:t>các</a:t>
            </a:r>
            <a:r>
              <a:rPr lang="en-US" sz="1800" dirty="0" smtClean="0"/>
              <a:t> </a:t>
            </a:r>
            <a:r>
              <a:rPr lang="en-US" sz="1800" dirty="0" err="1" smtClean="0"/>
              <a:t>kiểu</a:t>
            </a:r>
            <a:r>
              <a:rPr lang="en-US" sz="1800" dirty="0" smtClean="0"/>
              <a:t> </a:t>
            </a:r>
            <a:r>
              <a:rPr lang="en-US" sz="1800" dirty="0" err="1" smtClean="0"/>
              <a:t>và</a:t>
            </a:r>
            <a:r>
              <a:rPr lang="en-US" sz="1800" dirty="0" smtClean="0"/>
              <a:t> </a:t>
            </a:r>
            <a:r>
              <a:rPr lang="en-US" sz="1800" dirty="0" err="1" smtClean="0"/>
              <a:t>địa</a:t>
            </a:r>
            <a:r>
              <a:rPr lang="en-US" sz="1800" dirty="0" smtClean="0"/>
              <a:t> </a:t>
            </a:r>
            <a:r>
              <a:rPr lang="en-US" sz="1800" dirty="0" err="1" smtClean="0"/>
              <a:t>chỉ</a:t>
            </a:r>
            <a:r>
              <a:rPr lang="en-US" sz="1800" dirty="0" smtClean="0"/>
              <a:t> </a:t>
            </a:r>
            <a:r>
              <a:rPr lang="en-US" sz="1800" dirty="0" err="1" smtClean="0"/>
              <a:t>các</a:t>
            </a:r>
            <a:r>
              <a:rPr lang="en-US" sz="1800" dirty="0" smtClean="0"/>
              <a:t> </a:t>
            </a:r>
            <a:r>
              <a:rPr lang="en-US" sz="1800" dirty="0" err="1" smtClean="0"/>
              <a:t>thành</a:t>
            </a:r>
            <a:r>
              <a:rPr lang="en-US" sz="1800" dirty="0" smtClean="0"/>
              <a:t> </a:t>
            </a:r>
            <a:r>
              <a:rPr lang="en-US" sz="1800" dirty="0" err="1" smtClean="0"/>
              <a:t>phần</a:t>
            </a:r>
            <a:r>
              <a:rPr lang="en-US" sz="1800" dirty="0" smtClean="0"/>
              <a:t> so </a:t>
            </a:r>
            <a:r>
              <a:rPr lang="en-US" sz="1800" dirty="0" err="1" smtClean="0"/>
              <a:t>với</a:t>
            </a:r>
            <a:r>
              <a:rPr lang="en-US" sz="1800" dirty="0" smtClean="0"/>
              <a:t> </a:t>
            </a:r>
            <a:r>
              <a:rPr lang="en-US" sz="1800" dirty="0" err="1" smtClean="0"/>
              <a:t>địa</a:t>
            </a:r>
            <a:r>
              <a:rPr lang="en-US" sz="1800" dirty="0" smtClean="0"/>
              <a:t> </a:t>
            </a:r>
            <a:r>
              <a:rPr lang="en-US" sz="1800" dirty="0" err="1" smtClean="0"/>
              <a:t>chỉ</a:t>
            </a:r>
            <a:r>
              <a:rPr lang="en-US" sz="1800" dirty="0" smtClean="0"/>
              <a:t> </a:t>
            </a:r>
            <a:r>
              <a:rPr lang="en-US" sz="1800" dirty="0" err="1" smtClean="0"/>
              <a:t>của</a:t>
            </a:r>
            <a:r>
              <a:rPr lang="en-US" sz="1800" dirty="0" smtClean="0"/>
              <a:t> </a:t>
            </a:r>
            <a:r>
              <a:rPr lang="en-US" sz="1800" dirty="0" err="1" smtClean="0"/>
              <a:t>đối</a:t>
            </a:r>
            <a:r>
              <a:rPr lang="en-US" sz="1800" dirty="0" smtClean="0"/>
              <a:t> </a:t>
            </a:r>
            <a:r>
              <a:rPr lang="en-US" sz="1800" dirty="0" err="1" smtClean="0"/>
              <a:t>tượng</a:t>
            </a:r>
            <a:r>
              <a:rPr lang="en-US" sz="1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1800" dirty="0" smtClean="0"/>
          </a:p>
          <a:p>
            <a:pPr marL="457200" indent="-457200">
              <a:buFont typeface="+mj-lt"/>
              <a:buAutoNum type="arabicPeriod"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Khái niệm</a:t>
            </a:r>
            <a:endParaRPr lang="vi-VN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800" smtClean="0"/>
              <a:t>Để quản lý nhân sự của công ty, ta có thể định nghĩa các lớp tương ứng với các vị trí làm việc của công ty:</a:t>
            </a:r>
          </a:p>
          <a:p>
            <a:endParaRPr lang="en-US" sz="1800" smtClean="0"/>
          </a:p>
          <a:p>
            <a:endParaRPr lang="en-US" sz="1800" smtClean="0"/>
          </a:p>
          <a:p>
            <a:endParaRPr lang="en-US" sz="1800" smtClean="0"/>
          </a:p>
          <a:p>
            <a:endParaRPr lang="en-US" sz="1800" smtClean="0"/>
          </a:p>
          <a:p>
            <a:endParaRPr lang="en-US" sz="1800" smtClean="0"/>
          </a:p>
          <a:p>
            <a:endParaRPr lang="en-US" sz="1800" smtClean="0"/>
          </a:p>
          <a:p>
            <a:endParaRPr lang="en-US" sz="1800" smtClean="0"/>
          </a:p>
          <a:p>
            <a:r>
              <a:rPr lang="en-US" sz="1800" smtClean="0"/>
              <a:t>Cả 3 lớp trên đều có những biến và hàm giống hệt nhau về nội dung </a:t>
            </a:r>
            <a:r>
              <a:rPr lang="en-US" sz="1800" smtClean="0">
                <a:sym typeface="Wingdings" pitchFamily="2" charset="2"/>
              </a:rPr>
              <a:t> tạo ra một lớp Employee chứa các thông tin chung đó để sử dụng lại</a:t>
            </a:r>
          </a:p>
          <a:p>
            <a:pPr lvl="1"/>
            <a:r>
              <a:rPr lang="en-US" sz="1500" smtClean="0">
                <a:sym typeface="Wingdings" pitchFamily="2" charset="2"/>
              </a:rPr>
              <a:t>Sử dụng lại code</a:t>
            </a:r>
          </a:p>
          <a:p>
            <a:pPr lvl="1"/>
            <a:r>
              <a:rPr lang="en-US" sz="1500" smtClean="0">
                <a:sym typeface="Wingdings" pitchFamily="2" charset="2"/>
              </a:rPr>
              <a:t>Giảm số code cần viết</a:t>
            </a:r>
          </a:p>
          <a:p>
            <a:pPr lvl="1"/>
            <a:r>
              <a:rPr lang="en-US" sz="1500" smtClean="0">
                <a:sym typeface="Wingdings" pitchFamily="2" charset="2"/>
              </a:rPr>
              <a:t>Dễ bảo trì, sửa đổi về sau</a:t>
            </a:r>
          </a:p>
          <a:p>
            <a:pPr lvl="1"/>
            <a:r>
              <a:rPr lang="en-US" sz="1500" smtClean="0">
                <a:sym typeface="Wingdings" pitchFamily="2" charset="2"/>
              </a:rPr>
              <a:t>Rõ ràng hơn về mặt logic trong thiết kế chương trình</a:t>
            </a:r>
            <a:endParaRPr lang="vi-VN" sz="15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6B269CE-12F4-4F4F-BF2F-21E0A343DA4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1828800"/>
            <a:ext cx="2819400" cy="2462213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smtClean="0">
                <a:latin typeface="Courier New" pitchFamily="49" charset="0"/>
                <a:cs typeface="Courier New" pitchFamily="49" charset="0"/>
              </a:rPr>
              <a:t>class Worker {</a:t>
            </a:r>
          </a:p>
          <a:p>
            <a:r>
              <a:rPr lang="en-US" sz="1400" smtClean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pPr indent="231775"/>
            <a:r>
              <a:rPr lang="en-US" sz="14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 name;</a:t>
            </a:r>
          </a:p>
          <a:p>
            <a:pPr indent="231775"/>
            <a:r>
              <a:rPr lang="en-US" sz="14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float salary;</a:t>
            </a:r>
          </a:p>
          <a:p>
            <a:pPr indent="231775"/>
            <a:r>
              <a:rPr lang="en-US" sz="1400" smtClean="0">
                <a:latin typeface="Courier New" pitchFamily="49" charset="0"/>
                <a:cs typeface="Courier New" pitchFamily="49" charset="0"/>
              </a:rPr>
              <a:t>int level;</a:t>
            </a:r>
          </a:p>
          <a:p>
            <a:r>
              <a:rPr lang="en-US" sz="140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indent="231775"/>
            <a:r>
              <a:rPr lang="en-US" sz="14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 getName() {...}</a:t>
            </a:r>
          </a:p>
          <a:p>
            <a:pPr indent="231775"/>
            <a:r>
              <a:rPr lang="en-US" sz="14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 pay() {...}</a:t>
            </a:r>
          </a:p>
          <a:p>
            <a:pPr indent="231775"/>
            <a:r>
              <a:rPr lang="en-US" sz="1400" smtClean="0">
                <a:latin typeface="Courier New" pitchFamily="49" charset="0"/>
                <a:cs typeface="Courier New" pitchFamily="49" charset="0"/>
              </a:rPr>
              <a:t>void doWork() {...}</a:t>
            </a:r>
          </a:p>
          <a:p>
            <a:pPr indent="231775"/>
            <a:r>
              <a:rPr lang="en-US" sz="140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sz="140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14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0400" y="1828800"/>
            <a:ext cx="2819400" cy="2462213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smtClean="0">
                <a:latin typeface="Courier New" pitchFamily="49" charset="0"/>
                <a:cs typeface="Courier New" pitchFamily="49" charset="0"/>
              </a:rPr>
              <a:t>class Manager {</a:t>
            </a:r>
          </a:p>
          <a:p>
            <a:r>
              <a:rPr lang="en-US" sz="1400" smtClean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pPr indent="231775"/>
            <a:r>
              <a:rPr lang="en-US" sz="14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 name;</a:t>
            </a:r>
          </a:p>
          <a:p>
            <a:pPr indent="231775"/>
            <a:r>
              <a:rPr lang="en-US" sz="14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float salary;</a:t>
            </a:r>
          </a:p>
          <a:p>
            <a:pPr indent="231775"/>
            <a:r>
              <a:rPr lang="en-US" sz="1400" smtClean="0">
                <a:latin typeface="Courier New" pitchFamily="49" charset="0"/>
                <a:cs typeface="Courier New" pitchFamily="49" charset="0"/>
              </a:rPr>
              <a:t>int dept;</a:t>
            </a:r>
          </a:p>
          <a:p>
            <a:r>
              <a:rPr lang="en-US" sz="140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indent="231775"/>
            <a:r>
              <a:rPr lang="en-US" sz="14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 getName() {...}</a:t>
            </a:r>
          </a:p>
          <a:p>
            <a:pPr indent="231775"/>
            <a:r>
              <a:rPr lang="en-US" sz="14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 pay() {...}</a:t>
            </a:r>
          </a:p>
          <a:p>
            <a:pPr indent="231775"/>
            <a:r>
              <a:rPr lang="en-US" sz="1400" smtClean="0">
                <a:latin typeface="Courier New" pitchFamily="49" charset="0"/>
                <a:cs typeface="Courier New" pitchFamily="49" charset="0"/>
              </a:rPr>
              <a:t>void doWork() {...}</a:t>
            </a:r>
          </a:p>
          <a:p>
            <a:pPr indent="231775"/>
            <a:r>
              <a:rPr lang="en-US" sz="140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sz="140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14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0" y="1828800"/>
            <a:ext cx="2819400" cy="2462213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smtClean="0">
                <a:latin typeface="Courier New" pitchFamily="49" charset="0"/>
                <a:cs typeface="Courier New" pitchFamily="49" charset="0"/>
              </a:rPr>
              <a:t>class Director {</a:t>
            </a:r>
          </a:p>
          <a:p>
            <a:r>
              <a:rPr lang="en-US" sz="1400" smtClean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pPr indent="231775"/>
            <a:r>
              <a:rPr lang="en-US" sz="14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 name;</a:t>
            </a:r>
          </a:p>
          <a:p>
            <a:pPr indent="231775"/>
            <a:r>
              <a:rPr lang="en-US" sz="14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float salary;</a:t>
            </a:r>
          </a:p>
          <a:p>
            <a:r>
              <a:rPr lang="en-US" sz="140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indent="231775"/>
            <a:r>
              <a:rPr lang="en-US" sz="14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 getName() {...}</a:t>
            </a:r>
          </a:p>
          <a:p>
            <a:pPr indent="231775"/>
            <a:r>
              <a:rPr lang="en-US" sz="14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 pay() {...}</a:t>
            </a:r>
          </a:p>
          <a:p>
            <a:pPr indent="231775"/>
            <a:r>
              <a:rPr lang="en-US" sz="1400" smtClean="0">
                <a:latin typeface="Courier New" pitchFamily="49" charset="0"/>
                <a:cs typeface="Courier New" pitchFamily="49" charset="0"/>
              </a:rPr>
              <a:t>void doWork() {...}</a:t>
            </a:r>
          </a:p>
          <a:p>
            <a:pPr indent="231775"/>
            <a:r>
              <a:rPr lang="en-US" sz="140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sz="140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140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Khái niệm </a:t>
            </a:r>
            <a:r>
              <a:rPr lang="en-US" i="1" smtClean="0"/>
              <a:t>(tiếp)</a:t>
            </a:r>
            <a:endParaRPr lang="en-US" i="1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Hai</a:t>
            </a:r>
            <a:r>
              <a:rPr lang="en-US" sz="2000" dirty="0" smtClean="0"/>
              <a:t> </a:t>
            </a:r>
            <a:r>
              <a:rPr lang="en-US" sz="2000" dirty="0" err="1" smtClean="0"/>
              <a:t>hướng</a:t>
            </a:r>
            <a:r>
              <a:rPr lang="en-US" sz="2000" dirty="0" smtClean="0"/>
              <a:t> </a:t>
            </a:r>
            <a:r>
              <a:rPr lang="en-US" sz="2000" dirty="0" err="1" smtClean="0"/>
              <a:t>thừa</a:t>
            </a:r>
            <a:r>
              <a:rPr lang="en-US" sz="2000" dirty="0" smtClean="0"/>
              <a:t> </a:t>
            </a:r>
            <a:r>
              <a:rPr lang="en-US" sz="2000" dirty="0" err="1" smtClean="0"/>
              <a:t>kế</a:t>
            </a:r>
            <a:r>
              <a:rPr lang="en-US" sz="2000" dirty="0" smtClean="0"/>
              <a:t>:</a:t>
            </a:r>
          </a:p>
          <a:p>
            <a:pPr lvl="1"/>
            <a:r>
              <a:rPr lang="en-US" sz="1700" dirty="0" err="1" smtClean="0"/>
              <a:t>Cụ</a:t>
            </a:r>
            <a:r>
              <a:rPr lang="en-US" sz="1700" dirty="0" smtClean="0"/>
              <a:t> </a:t>
            </a:r>
            <a:r>
              <a:rPr lang="en-US" sz="1700" dirty="0" err="1" smtClean="0"/>
              <a:t>thể</a:t>
            </a:r>
            <a:r>
              <a:rPr lang="en-US" sz="1700" dirty="0" smtClean="0"/>
              <a:t> </a:t>
            </a:r>
            <a:r>
              <a:rPr lang="en-US" sz="1700" dirty="0" err="1" smtClean="0"/>
              <a:t>hoá</a:t>
            </a:r>
            <a:r>
              <a:rPr lang="en-US" sz="1700" dirty="0" smtClean="0"/>
              <a:t>: </a:t>
            </a:r>
            <a:r>
              <a:rPr lang="en-US" sz="1700" dirty="0" err="1" smtClean="0"/>
              <a:t>lớp</a:t>
            </a:r>
            <a:r>
              <a:rPr lang="en-US" sz="1700" dirty="0" smtClean="0"/>
              <a:t> con </a:t>
            </a:r>
            <a:r>
              <a:rPr lang="en-US" sz="1700" dirty="0" err="1" smtClean="0"/>
              <a:t>là</a:t>
            </a:r>
            <a:r>
              <a:rPr lang="en-US" sz="1700" dirty="0" smtClean="0"/>
              <a:t> </a:t>
            </a:r>
            <a:r>
              <a:rPr lang="en-US" sz="1700" dirty="0" err="1" smtClean="0"/>
              <a:t>một</a:t>
            </a:r>
            <a:r>
              <a:rPr lang="en-US" sz="1700" dirty="0" smtClean="0"/>
              <a:t> </a:t>
            </a:r>
            <a:r>
              <a:rPr lang="en-US" sz="1700" dirty="0" err="1" smtClean="0"/>
              <a:t>trường</a:t>
            </a:r>
            <a:r>
              <a:rPr lang="en-US" sz="1700" dirty="0" smtClean="0"/>
              <a:t> </a:t>
            </a:r>
            <a:r>
              <a:rPr lang="en-US" sz="1700" dirty="0" err="1" smtClean="0"/>
              <a:t>hợp</a:t>
            </a:r>
            <a:r>
              <a:rPr lang="en-US" sz="1700" dirty="0" smtClean="0"/>
              <a:t> </a:t>
            </a:r>
            <a:r>
              <a:rPr lang="en-US" sz="1700" dirty="0" err="1" smtClean="0"/>
              <a:t>riêng</a:t>
            </a:r>
            <a:r>
              <a:rPr lang="en-US" sz="1700" dirty="0" smtClean="0"/>
              <a:t> </a:t>
            </a:r>
            <a:r>
              <a:rPr lang="en-US" sz="1700" dirty="0" err="1" smtClean="0"/>
              <a:t>của</a:t>
            </a:r>
            <a:r>
              <a:rPr lang="en-US" sz="1700" dirty="0" smtClean="0"/>
              <a:t> </a:t>
            </a:r>
            <a:r>
              <a:rPr lang="en-US" sz="1700" dirty="0" err="1" smtClean="0"/>
              <a:t>lớp</a:t>
            </a:r>
            <a:r>
              <a:rPr lang="en-US" sz="1700" dirty="0" smtClean="0"/>
              <a:t> </a:t>
            </a:r>
            <a:r>
              <a:rPr lang="en-US" sz="1700" dirty="0" err="1" smtClean="0"/>
              <a:t>mẹ</a:t>
            </a:r>
            <a:r>
              <a:rPr lang="en-US" sz="1700" dirty="0" smtClean="0"/>
              <a:t> (</a:t>
            </a:r>
            <a:r>
              <a:rPr lang="en-US" sz="1700" dirty="0" err="1" smtClean="0"/>
              <a:t>như</a:t>
            </a:r>
            <a:r>
              <a:rPr lang="en-US" sz="1700" dirty="0" smtClean="0"/>
              <a:t> </a:t>
            </a:r>
            <a:r>
              <a:rPr lang="en-US" sz="1700" dirty="0" err="1" smtClean="0"/>
              <a:t>ví</a:t>
            </a:r>
            <a:r>
              <a:rPr lang="en-US" sz="1700" dirty="0" smtClean="0"/>
              <a:t> </a:t>
            </a:r>
            <a:r>
              <a:rPr lang="en-US" sz="1700" dirty="0" err="1" smtClean="0"/>
              <a:t>dụ</a:t>
            </a:r>
            <a:r>
              <a:rPr lang="en-US" sz="1700" dirty="0" smtClean="0"/>
              <a:t> </a:t>
            </a:r>
            <a:r>
              <a:rPr lang="en-US" sz="1700" dirty="0" err="1" smtClean="0"/>
              <a:t>trên</a:t>
            </a:r>
            <a:r>
              <a:rPr lang="en-US" sz="1700" dirty="0" smtClean="0"/>
              <a:t>)</a:t>
            </a:r>
          </a:p>
          <a:p>
            <a:pPr lvl="1"/>
            <a:r>
              <a:rPr lang="en-US" sz="1700" dirty="0" err="1" smtClean="0"/>
              <a:t>Tổng</a:t>
            </a:r>
            <a:r>
              <a:rPr lang="en-US" sz="1700" dirty="0" smtClean="0"/>
              <a:t> </a:t>
            </a:r>
            <a:r>
              <a:rPr lang="en-US" sz="1700" dirty="0" err="1" smtClean="0"/>
              <a:t>quát</a:t>
            </a:r>
            <a:r>
              <a:rPr lang="en-US" sz="1700" dirty="0" smtClean="0"/>
              <a:t> </a:t>
            </a:r>
            <a:r>
              <a:rPr lang="en-US" sz="1700" dirty="0" err="1" smtClean="0"/>
              <a:t>hoá</a:t>
            </a:r>
            <a:r>
              <a:rPr lang="en-US" sz="1700" dirty="0" smtClean="0"/>
              <a:t>: </a:t>
            </a:r>
            <a:r>
              <a:rPr lang="en-US" sz="1700" dirty="0" err="1" smtClean="0"/>
              <a:t>mở</a:t>
            </a:r>
            <a:r>
              <a:rPr lang="en-US" sz="1700" dirty="0" smtClean="0"/>
              <a:t> </a:t>
            </a:r>
            <a:r>
              <a:rPr lang="en-US" sz="1700" dirty="0" err="1" smtClean="0"/>
              <a:t>rộng</a:t>
            </a:r>
            <a:r>
              <a:rPr lang="en-US" sz="1700" dirty="0" smtClean="0"/>
              <a:t> </a:t>
            </a:r>
            <a:r>
              <a:rPr lang="en-US" sz="1700" dirty="0" err="1" smtClean="0"/>
              <a:t>lớp</a:t>
            </a:r>
            <a:r>
              <a:rPr lang="en-US" sz="1700" dirty="0" smtClean="0"/>
              <a:t> </a:t>
            </a:r>
            <a:r>
              <a:rPr lang="en-US" sz="1700" dirty="0" err="1" smtClean="0"/>
              <a:t>mẹ</a:t>
            </a:r>
            <a:r>
              <a:rPr lang="en-US" sz="1700" dirty="0" smtClean="0"/>
              <a:t> (</a:t>
            </a:r>
            <a:r>
              <a:rPr lang="en-US" sz="1700" dirty="0" err="1" smtClean="0"/>
              <a:t>vd</a:t>
            </a:r>
            <a:r>
              <a:rPr lang="en-US" sz="1700" dirty="0" smtClean="0"/>
              <a:t>: Point2D </a:t>
            </a:r>
            <a:r>
              <a:rPr lang="en-US" sz="1700" dirty="0" err="1" smtClean="0"/>
              <a:t>thêm</a:t>
            </a:r>
            <a:r>
              <a:rPr lang="en-US" sz="1700" dirty="0" smtClean="0"/>
              <a:t> </a:t>
            </a:r>
            <a:r>
              <a:rPr lang="en-US" sz="1700" dirty="0" err="1" smtClean="0"/>
              <a:t>biến</a:t>
            </a:r>
            <a:r>
              <a:rPr lang="en-US" sz="1700" dirty="0" smtClean="0"/>
              <a:t> z </a:t>
            </a:r>
            <a:r>
              <a:rPr lang="en-US" sz="1700" dirty="0" err="1" smtClean="0"/>
              <a:t>để</a:t>
            </a:r>
            <a:r>
              <a:rPr lang="en-US" sz="1700" dirty="0" smtClean="0"/>
              <a:t> </a:t>
            </a:r>
            <a:r>
              <a:rPr lang="en-US" sz="1700" dirty="0" err="1" smtClean="0"/>
              <a:t>thành</a:t>
            </a:r>
            <a:r>
              <a:rPr lang="en-US" sz="1700" dirty="0" smtClean="0"/>
              <a:t> Point3D)</a:t>
            </a:r>
          </a:p>
          <a:p>
            <a:r>
              <a:rPr lang="en-US" sz="2000" dirty="0" err="1" smtClean="0"/>
              <a:t>Kế</a:t>
            </a:r>
            <a:r>
              <a:rPr lang="en-US" sz="2000" dirty="0" smtClean="0"/>
              <a:t> </a:t>
            </a:r>
            <a:r>
              <a:rPr lang="en-US" sz="2000" dirty="0" err="1" smtClean="0"/>
              <a:t>thừa</a:t>
            </a:r>
            <a:r>
              <a:rPr lang="en-US" sz="2000" dirty="0" smtClean="0"/>
              <a:t> </a:t>
            </a:r>
            <a:r>
              <a:rPr lang="en-US" sz="2000" dirty="0" err="1" smtClean="0"/>
              <a:t>cho</a:t>
            </a:r>
            <a:r>
              <a:rPr lang="en-US" sz="2000" dirty="0" smtClean="0"/>
              <a:t> </a:t>
            </a:r>
            <a:r>
              <a:rPr lang="en-US" sz="2000" dirty="0" err="1" smtClean="0"/>
              <a:t>phép</a:t>
            </a:r>
            <a:r>
              <a:rPr lang="en-US" sz="2000" dirty="0" smtClean="0"/>
              <a:t> </a:t>
            </a:r>
            <a:r>
              <a:rPr lang="en-US" sz="2000" dirty="0" err="1" smtClean="0"/>
              <a:t>các</a:t>
            </a:r>
            <a:r>
              <a:rPr lang="en-US" sz="2000" dirty="0" smtClean="0"/>
              <a:t> </a:t>
            </a:r>
            <a:r>
              <a:rPr lang="en-US" sz="2000" dirty="0" err="1" smtClean="0"/>
              <a:t>lớp</a:t>
            </a:r>
            <a:r>
              <a:rPr lang="en-US" sz="2000" dirty="0" smtClean="0"/>
              <a:t> con </a:t>
            </a:r>
            <a:r>
              <a:rPr lang="en-US" sz="2000" dirty="0" err="1" smtClean="0"/>
              <a:t>sử</a:t>
            </a:r>
            <a:r>
              <a:rPr lang="en-US" sz="2000" dirty="0" smtClean="0"/>
              <a:t> </a:t>
            </a:r>
            <a:r>
              <a:rPr lang="en-US" sz="2000" dirty="0" err="1" smtClean="0"/>
              <a:t>dụng</a:t>
            </a:r>
            <a:r>
              <a:rPr lang="en-US" sz="2000" dirty="0" smtClean="0"/>
              <a:t> </a:t>
            </a:r>
            <a:r>
              <a:rPr lang="en-US" sz="2000" dirty="0" err="1" smtClean="0"/>
              <a:t>các</a:t>
            </a:r>
            <a:r>
              <a:rPr lang="en-US" sz="2000" dirty="0" smtClean="0"/>
              <a:t> </a:t>
            </a:r>
            <a:r>
              <a:rPr lang="en-US" sz="2000" dirty="0" err="1" smtClean="0"/>
              <a:t>biến</a:t>
            </a:r>
            <a:r>
              <a:rPr lang="en-US" sz="2000" dirty="0" smtClean="0"/>
              <a:t> </a:t>
            </a:r>
            <a:r>
              <a:rPr lang="en-US" sz="2000" dirty="0" err="1" smtClean="0"/>
              <a:t>và</a:t>
            </a:r>
            <a:r>
              <a:rPr lang="en-US" sz="2000" dirty="0" smtClean="0"/>
              <a:t> </a:t>
            </a:r>
            <a:r>
              <a:rPr lang="en-US" sz="2000" dirty="0" err="1" smtClean="0"/>
              <a:t>phương</a:t>
            </a:r>
            <a:r>
              <a:rPr lang="en-US" sz="2000" dirty="0" smtClean="0"/>
              <a:t> </a:t>
            </a:r>
            <a:r>
              <a:rPr lang="en-US" sz="2000" dirty="0" err="1" smtClean="0"/>
              <a:t>thức</a:t>
            </a:r>
            <a:r>
              <a:rPr lang="en-US" sz="2000" dirty="0" smtClean="0"/>
              <a:t> </a:t>
            </a:r>
            <a:r>
              <a:rPr lang="en-US" sz="2000" dirty="0" err="1" smtClean="0"/>
              <a:t>của</a:t>
            </a:r>
            <a:r>
              <a:rPr lang="en-US" sz="2000" dirty="0" smtClean="0"/>
              <a:t> </a:t>
            </a:r>
            <a:r>
              <a:rPr lang="en-US" sz="2000" dirty="0" err="1" smtClean="0"/>
              <a:t>lớp</a:t>
            </a:r>
            <a:r>
              <a:rPr lang="en-US" sz="2000" dirty="0" smtClean="0"/>
              <a:t> </a:t>
            </a:r>
            <a:r>
              <a:rPr lang="en-US" sz="2000" dirty="0" err="1" smtClean="0"/>
              <a:t>mẹ</a:t>
            </a:r>
            <a:r>
              <a:rPr lang="en-US" sz="2000" dirty="0" smtClean="0"/>
              <a:t> </a:t>
            </a:r>
            <a:r>
              <a:rPr lang="en-US" sz="2000" dirty="0" err="1" smtClean="0"/>
              <a:t>như</a:t>
            </a:r>
            <a:r>
              <a:rPr lang="en-US" sz="2000" dirty="0" smtClean="0"/>
              <a:t> </a:t>
            </a:r>
            <a:r>
              <a:rPr lang="en-US" sz="2000" dirty="0" err="1" smtClean="0"/>
              <a:t>của</a:t>
            </a:r>
            <a:r>
              <a:rPr lang="en-US" sz="2000" dirty="0" smtClean="0"/>
              <a:t> </a:t>
            </a:r>
            <a:r>
              <a:rPr lang="en-US" sz="2000" dirty="0" err="1" smtClean="0"/>
              <a:t>nó</a:t>
            </a:r>
            <a:r>
              <a:rPr lang="en-US" sz="2000" dirty="0" smtClean="0"/>
              <a:t>, </a:t>
            </a:r>
            <a:r>
              <a:rPr lang="en-US" sz="2000" u="sng" dirty="0" err="1" smtClean="0">
                <a:solidFill>
                  <a:srgbClr val="FF0000"/>
                </a:solidFill>
              </a:rPr>
              <a:t>trừ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các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biến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và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phương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thức</a:t>
            </a:r>
            <a:r>
              <a:rPr lang="en-US" sz="2000" dirty="0" smtClean="0">
                <a:solidFill>
                  <a:srgbClr val="FF0000"/>
                </a:solidFill>
              </a:rPr>
              <a:t> private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676400" y="1219200"/>
            <a:ext cx="5943600" cy="1713131"/>
            <a:chOff x="2286000" y="1828800"/>
            <a:chExt cx="5943600" cy="1713131"/>
          </a:xfrm>
        </p:grpSpPr>
        <p:sp>
          <p:nvSpPr>
            <p:cNvPr id="6" name="TextBox 5"/>
            <p:cNvSpPr txBox="1"/>
            <p:nvPr/>
          </p:nvSpPr>
          <p:spPr>
            <a:xfrm>
              <a:off x="5562600" y="1953399"/>
              <a:ext cx="1371600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smtClean="0"/>
                <a:t>Employee</a:t>
              </a:r>
              <a:endParaRPr lang="en-US" b="1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419600" y="3048000"/>
              <a:ext cx="1066800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smtClean="0"/>
                <a:t>Worker</a:t>
              </a:r>
              <a:endParaRPr lang="en-US" b="1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638800" y="3048000"/>
              <a:ext cx="1219200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smtClean="0"/>
                <a:t>Manager</a:t>
              </a:r>
              <a:endParaRPr lang="en-US" b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10400" y="3048000"/>
              <a:ext cx="1219200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smtClean="0"/>
                <a:t>Director</a:t>
              </a:r>
              <a:endParaRPr lang="en-US" b="1"/>
            </a:p>
          </p:txBody>
        </p:sp>
        <p:cxnSp>
          <p:nvCxnSpPr>
            <p:cNvPr id="11" name="Straight Arrow Connector 10"/>
            <p:cNvCxnSpPr>
              <a:stCxn id="7" idx="0"/>
            </p:cNvCxnSpPr>
            <p:nvPr/>
          </p:nvCxnSpPr>
          <p:spPr>
            <a:xfrm rot="5400000" flipH="1" flipV="1">
              <a:off x="4971366" y="2304366"/>
              <a:ext cx="725268" cy="762001"/>
            </a:xfrm>
            <a:prstGeom prst="straightConnector1">
              <a:avLst/>
            </a:prstGeom>
            <a:ln w="38100">
              <a:solidFill>
                <a:srgbClr val="000000"/>
              </a:solidFill>
              <a:prstDash val="soli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8" idx="0"/>
              <a:endCxn id="6" idx="2"/>
            </p:cNvCxnSpPr>
            <p:nvPr/>
          </p:nvCxnSpPr>
          <p:spPr>
            <a:xfrm rot="5400000" flipH="1" flipV="1">
              <a:off x="5885766" y="2685366"/>
              <a:ext cx="725269" cy="1588"/>
            </a:xfrm>
            <a:prstGeom prst="straightConnector1">
              <a:avLst/>
            </a:prstGeom>
            <a:ln w="38100">
              <a:solidFill>
                <a:srgbClr val="000000"/>
              </a:solidFill>
              <a:prstDash val="soli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9" idx="0"/>
            </p:cNvCxnSpPr>
            <p:nvPr/>
          </p:nvCxnSpPr>
          <p:spPr>
            <a:xfrm rot="16200000" flipV="1">
              <a:off x="6800167" y="2228166"/>
              <a:ext cx="725268" cy="914399"/>
            </a:xfrm>
            <a:prstGeom prst="straightConnector1">
              <a:avLst/>
            </a:prstGeom>
            <a:ln w="38100">
              <a:solidFill>
                <a:srgbClr val="000000"/>
              </a:solidFill>
              <a:prstDash val="soli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733800" y="1828800"/>
              <a:ext cx="1752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Lớp mẹ</a:t>
              </a:r>
              <a:br>
                <a:rPr lang="en-US" smtClean="0"/>
              </a:br>
              <a:r>
                <a:rPr lang="en-US" smtClean="0"/>
                <a:t>(hay lớp cơ sở)</a:t>
              </a:r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286000" y="2895600"/>
              <a:ext cx="2057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Các lớp con</a:t>
              </a:r>
            </a:p>
            <a:p>
              <a:pPr algn="ctr"/>
              <a:r>
                <a:rPr lang="en-US" smtClean="0"/>
                <a:t>(hay lớp dẫn xuất)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Kế thừa public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267200" cy="4191000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class Employee {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string name;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float salary;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string getName() {...}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void pay() {...}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spcBef>
                <a:spcPts val="0"/>
              </a:spcBef>
              <a:buNone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class Worker </a:t>
            </a:r>
            <a:r>
              <a:rPr lang="en-US" sz="16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public Employee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int level;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void doWork() {...}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2"/>
          </p:nvPr>
        </p:nvSpPr>
        <p:spPr>
          <a:xfrm>
            <a:off x="4800600" y="1216152"/>
            <a:ext cx="3873246" cy="4117848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void show() {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  cout &lt;&lt; getName()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     &lt;&lt; salary; // lỗi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spcBef>
                <a:spcPts val="0"/>
              </a:spcBef>
              <a:buNone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Worker w;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w.getName();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w.doWork();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w.pay();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w.salary = 10; // lỗi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w.show();</a:t>
            </a:r>
          </a:p>
          <a:p>
            <a:pPr>
              <a:spcBef>
                <a:spcPts val="0"/>
              </a:spcBef>
              <a:buNone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Employee e = w;  // OK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Worker w2 = e;   // lỗi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Worker w3 = (Worker)e; // lỗi</a:t>
            </a:r>
          </a:p>
          <a:p>
            <a:pPr>
              <a:spcBef>
                <a:spcPts val="0"/>
              </a:spcBef>
              <a:buNone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2590800" y="3276600"/>
            <a:ext cx="41148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457200" y="5486400"/>
            <a:ext cx="8534400" cy="67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r>
              <a:rPr lang="en-US" sz="2000" smtClean="0"/>
              <a:t>Các thành phần public của lớp mẹ vẫn là public trong lớp con</a:t>
            </a:r>
          </a:p>
          <a:p>
            <a:pPr marL="273050" lvl="0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Lớp</a:t>
            </a:r>
            <a:r>
              <a:rPr kumimoji="0" lang="en-US" sz="20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con chuyển kiểu </a:t>
            </a:r>
            <a:r>
              <a:rPr lang="en-US" sz="2000" smtClean="0"/>
              <a:t>được </a:t>
            </a:r>
            <a:r>
              <a:rPr kumimoji="0" lang="en-US" sz="20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thành lớp mẹ, nhưng ngược lại không được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Kế thừa private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715000"/>
            <a:ext cx="8229600" cy="441960"/>
          </a:xfrm>
        </p:spPr>
        <p:txBody>
          <a:bodyPr/>
          <a:lstStyle/>
          <a:p>
            <a:r>
              <a:rPr lang="en-US" sz="2000" smtClean="0"/>
              <a:t>Tất cả các thành phần của lớp mẹ đều trở thành private của lớp con</a:t>
            </a:r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  <p:sp>
        <p:nvSpPr>
          <p:cNvPr id="7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953000" cy="4191000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class LinkedList {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void insertTail(int x) { ... }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void insertHead(int x) { ... }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void deleteHead() { ... }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void deleteTail() { ... }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int getHead() { ... }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int getTail() { ... }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spcBef>
                <a:spcPts val="0"/>
              </a:spcBef>
              <a:buNone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class Stack </a:t>
            </a:r>
            <a:r>
              <a:rPr lang="en-US" sz="16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private LinkedList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void push(int x)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  { insertHead(x); }</a:t>
            </a:r>
          </a:p>
        </p:txBody>
      </p:sp>
      <p:sp>
        <p:nvSpPr>
          <p:cNvPr id="8" name="Content Placeholder 9"/>
          <p:cNvSpPr>
            <a:spLocks noGrp="1"/>
          </p:cNvSpPr>
          <p:nvPr>
            <p:ph sz="quarter" idx="2"/>
          </p:nvPr>
        </p:nvSpPr>
        <p:spPr>
          <a:xfrm>
            <a:off x="4953000" y="1216152"/>
            <a:ext cx="3720846" cy="4117848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int pop() {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  int x = getTail();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  deleteTail();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  return x;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spcBef>
                <a:spcPts val="0"/>
              </a:spcBef>
              <a:buNone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Stack s;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s.push(10);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s.push(20);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s.pop();</a:t>
            </a:r>
          </a:p>
          <a:p>
            <a:pPr>
              <a:spcBef>
                <a:spcPts val="0"/>
              </a:spcBef>
              <a:buNone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s.insertTail(30); // lỗi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s.getTail();      // lỗi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819400" y="3276600"/>
            <a:ext cx="41148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Thành phần protected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smtClean="0"/>
              <a:t>Ngoài public và private, còn có các thành phần protected: có thể được sử dụng bởi các phương thức trong lớp dẫn xuất từ nó, nhưng không sử dụng được từ ngoài các lớp đó</a:t>
            </a:r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  <p:sp>
        <p:nvSpPr>
          <p:cNvPr id="6" name="Content Placeholder 8"/>
          <p:cNvSpPr txBox="1">
            <a:spLocks/>
          </p:cNvSpPr>
          <p:nvPr/>
        </p:nvSpPr>
        <p:spPr bwMode="auto">
          <a:xfrm>
            <a:off x="457200" y="2209800"/>
            <a:ext cx="3733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class Employee {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protected: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string</a:t>
            </a:r>
            <a:r>
              <a:rPr kumimoji="0" lang="en-US" sz="16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name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None/>
              <a:tabLst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float rate;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None/>
              <a:tabLst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int hours;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None/>
              <a:tabLst/>
              <a:defRPr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None/>
              <a:tabLst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int getSalary()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None/>
              <a:tabLst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  { return rate*hours; }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None/>
              <a:tabLst/>
              <a:defRPr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public: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</a:pPr>
            <a:r>
              <a:rPr kumimoji="0" lang="en-US" sz="16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void setName(const char* s)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kumimoji="0" lang="en-US" sz="16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{ name = s; }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</a:pPr>
            <a:r>
              <a:rPr kumimoji="0" lang="en-US" sz="16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string getName()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kumimoji="0" lang="en-US" sz="16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{ return name; }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</a:pPr>
            <a:r>
              <a:rPr kumimoji="0" lang="en-US" sz="16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void pay() { ... }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None/>
              <a:tabLst/>
              <a:defRPr/>
            </a:pPr>
            <a:r>
              <a:rPr lang="en-US" sz="1600" baseline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...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};</a:t>
            </a:r>
          </a:p>
        </p:txBody>
      </p:sp>
      <p:sp>
        <p:nvSpPr>
          <p:cNvPr id="7" name="Content Placeholder 9"/>
          <p:cNvSpPr txBox="1">
            <a:spLocks/>
          </p:cNvSpPr>
          <p:nvPr/>
        </p:nvSpPr>
        <p:spPr>
          <a:xfrm>
            <a:off x="4267200" y="2206752"/>
            <a:ext cx="4406646" cy="4117848"/>
          </a:xfrm>
          <a:prstGeom prst="rect">
            <a:avLst/>
          </a:prstGeom>
        </p:spPr>
        <p:txBody>
          <a:bodyPr/>
          <a:lstStyle/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class Worker</a:t>
            </a:r>
            <a:r>
              <a:rPr lang="en-US" sz="16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public Employee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void doWork() { ... }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void print() {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  cout &lt;&lt; "Ten: " &lt;&lt; name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    &lt;&lt; "Luong: " &lt;&lt; getSalary();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None/>
              <a:tabLst/>
              <a:defRPr/>
            </a:pPr>
            <a:endParaRPr kumimoji="0" lang="en-US" sz="1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Worker</a:t>
            </a:r>
            <a:r>
              <a:rPr kumimoji="0" lang="en-US" sz="16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w;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None/>
              <a:tabLst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w.doWork();</a:t>
            </a:r>
            <a:endParaRPr kumimoji="0" lang="en-US" sz="1600" b="0" i="0" u="none" strike="noStrike" kern="1200" cap="none" spc="0" normalizeH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w.pay();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w.print();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None/>
              <a:tabLst/>
              <a:defRPr/>
            </a:pPr>
            <a:r>
              <a:rPr lang="en-US" sz="1600" baseline="0" smtClean="0">
                <a:latin typeface="Courier New" pitchFamily="49" charset="0"/>
                <a:cs typeface="Courier New" pitchFamily="49" charset="0"/>
              </a:rPr>
              <a:t>w.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name = "NV Tung";    // lỗi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cout &lt;&lt; w.getSalary();</a:t>
            </a:r>
            <a:r>
              <a:rPr kumimoji="0" lang="en-US" sz="16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// lỗi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2133600" y="4267200"/>
            <a:ext cx="41148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4267200"/>
            <a:ext cx="8229600" cy="1889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Cột</a:t>
            </a:r>
            <a:r>
              <a:rPr kumimoji="0" lang="en-US" sz="20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: các kiểu kế thừa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tabLst/>
              <a:defRPr/>
            </a:pPr>
            <a:r>
              <a:rPr lang="en-US" sz="2000" baseline="0" smtClean="0"/>
              <a:t>Hàng:</a:t>
            </a:r>
            <a:r>
              <a:rPr lang="en-US" sz="2000" smtClean="0"/>
              <a:t> phạm vi các biến/phương thức thành phần trong lớp mẹ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tabLst/>
              <a:defRPr/>
            </a:pPr>
            <a:r>
              <a:rPr lang="en-US" sz="2000" smtClean="0"/>
              <a:t>Kết quả: phạm vi các biến/phương thức trong lớp dẫn xuất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Tổng kết các kiểu kế thừa</a:t>
            </a:r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1447800" y="1756172"/>
          <a:ext cx="6324600" cy="2118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81150"/>
                <a:gridCol w="1581150"/>
                <a:gridCol w="1581150"/>
                <a:gridCol w="1581150"/>
              </a:tblGrid>
              <a:tr h="52959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private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protected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public</a:t>
                      </a:r>
                    </a:p>
                  </a:txBody>
                  <a:tcPr horzOverflow="overflow"/>
                </a:tc>
              </a:tr>
              <a:tr h="52959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private</a:t>
                      </a:r>
                    </a:p>
                  </a:txBody>
                  <a:tcPr horzOverflow="overflow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(không)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(không)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(không)</a:t>
                      </a:r>
                    </a:p>
                  </a:txBody>
                  <a:tcPr horzOverflow="overflow"/>
                </a:tc>
              </a:tr>
              <a:tr h="52959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protected</a:t>
                      </a:r>
                    </a:p>
                  </a:txBody>
                  <a:tcPr horzOverflow="overflow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private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protected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protected</a:t>
                      </a:r>
                    </a:p>
                  </a:txBody>
                  <a:tcPr horzOverflow="overflow"/>
                </a:tc>
              </a:tr>
              <a:tr h="52959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public</a:t>
                      </a:r>
                    </a:p>
                  </a:txBody>
                  <a:tcPr horzOverflow="overflow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private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protected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public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86135" y="2304369"/>
            <a:ext cx="461665" cy="1570163"/>
          </a:xfrm>
          <a:prstGeom prst="rect">
            <a:avLst/>
          </a:prstGeom>
          <a:solidFill>
            <a:schemeClr val="accent2"/>
          </a:solidFill>
        </p:spPr>
        <p:txBody>
          <a:bodyPr vert="eaVert" wrap="square" rtlCol="0">
            <a:spAutoFit/>
          </a:bodyPr>
          <a:lstStyle/>
          <a:p>
            <a:pPr algn="ctr"/>
            <a:r>
              <a:rPr lang="en-US" smtClean="0"/>
              <a:t>Phạm vi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0" y="1371600"/>
            <a:ext cx="47244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Kiểu kế thừa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Constructor và destructor trong kế thừa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990600"/>
          </a:xfrm>
        </p:spPr>
        <p:txBody>
          <a:bodyPr/>
          <a:lstStyle/>
          <a:p>
            <a:r>
              <a:rPr lang="en-US" sz="2000" smtClean="0"/>
              <a:t>Constructor và destructor không được các lớp con thừa kế</a:t>
            </a:r>
          </a:p>
          <a:p>
            <a:r>
              <a:rPr lang="en-US" sz="2000" smtClean="0"/>
              <a:t>Mỗi constructor của lớp dẫn xuất phải gọi một constructor của lớp mẹ, nếu không sẽ được ngầm hiểu là gọi constructor mặc định</a:t>
            </a:r>
            <a:endParaRPr lang="en-US" sz="17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  <p:sp>
        <p:nvSpPr>
          <p:cNvPr id="6" name="Content Placeholder 8"/>
          <p:cNvSpPr txBox="1">
            <a:spLocks/>
          </p:cNvSpPr>
          <p:nvPr/>
        </p:nvSpPr>
        <p:spPr bwMode="auto">
          <a:xfrm>
            <a:off x="533400" y="2286000"/>
            <a:ext cx="4343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vi-VN" sz="150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500" smtClean="0">
                <a:latin typeface="Courier New" pitchFamily="49" charset="0"/>
                <a:cs typeface="Courier New" pitchFamily="49" charset="0"/>
              </a:rPr>
              <a:t>Pet </a:t>
            </a:r>
            <a:r>
              <a:rPr lang="vi-VN" sz="150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vi-VN" sz="150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vi-VN" sz="15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smtClean="0">
                <a:latin typeface="Courier New" pitchFamily="49" charset="0"/>
                <a:cs typeface="Courier New" pitchFamily="49" charset="0"/>
              </a:rPr>
              <a:t>Pet</a:t>
            </a:r>
            <a:r>
              <a:rPr lang="vi-VN" sz="1500" smtClean="0">
                <a:latin typeface="Courier New" pitchFamily="49" charset="0"/>
                <a:cs typeface="Courier New" pitchFamily="49" charset="0"/>
              </a:rPr>
              <a:t>() {...}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vi-VN" sz="15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smtClean="0">
                <a:latin typeface="Courier New" pitchFamily="49" charset="0"/>
                <a:cs typeface="Courier New" pitchFamily="49" charset="0"/>
              </a:rPr>
              <a:t>Pet</a:t>
            </a:r>
            <a:r>
              <a:rPr lang="vi-VN" sz="1500" smtClean="0">
                <a:latin typeface="Courier New" pitchFamily="49" charset="0"/>
                <a:cs typeface="Courier New" pitchFamily="49" charset="0"/>
              </a:rPr>
              <a:t>(string name) {...}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vi-VN" sz="150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1500" smtClean="0">
              <a:latin typeface="Courier New" pitchFamily="49" charset="0"/>
              <a:cs typeface="Courier New" pitchFamily="49" charset="0"/>
            </a:endParaRP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endParaRPr lang="en-US" sz="1500" smtClean="0">
              <a:latin typeface="Courier New" pitchFamily="49" charset="0"/>
              <a:cs typeface="Courier New" pitchFamily="49" charset="0"/>
            </a:endParaRP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vi-VN" sz="150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50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vi-VN" sz="1500" smtClean="0">
                <a:latin typeface="Courier New" pitchFamily="49" charset="0"/>
                <a:cs typeface="Courier New" pitchFamily="49" charset="0"/>
              </a:rPr>
              <a:t>: public </a:t>
            </a:r>
            <a:r>
              <a:rPr lang="en-US" sz="1500" smtClean="0">
                <a:latin typeface="Courier New" pitchFamily="49" charset="0"/>
                <a:cs typeface="Courier New" pitchFamily="49" charset="0"/>
              </a:rPr>
              <a:t>Pet</a:t>
            </a:r>
            <a:r>
              <a:rPr lang="vi-VN" sz="150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27305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vi-VN" sz="150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vi-VN" sz="15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smtClean="0">
                <a:latin typeface="Courier New" pitchFamily="49" charset="0"/>
                <a:cs typeface="Courier New" pitchFamily="49" charset="0"/>
              </a:rPr>
              <a:t> Dog</a:t>
            </a:r>
            <a:r>
              <a:rPr lang="vi-VN" sz="1500" smtClean="0">
                <a:latin typeface="Courier New" pitchFamily="49" charset="0"/>
                <a:cs typeface="Courier New" pitchFamily="49" charset="0"/>
              </a:rPr>
              <a:t>() {...}</a:t>
            </a:r>
            <a:r>
              <a:rPr lang="en-US" sz="1500" smtClean="0">
                <a:latin typeface="Courier New" pitchFamily="49" charset="0"/>
                <a:cs typeface="Courier New" pitchFamily="49" charset="0"/>
              </a:rPr>
              <a:t>  // Pet()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500" smtClean="0">
                <a:latin typeface="Courier New" pitchFamily="49" charset="0"/>
                <a:cs typeface="Courier New" pitchFamily="49" charset="0"/>
              </a:rPr>
              <a:t>  Dog</a:t>
            </a:r>
            <a:r>
              <a:rPr lang="vi-VN" sz="1500" smtClean="0">
                <a:latin typeface="Courier New" pitchFamily="49" charset="0"/>
                <a:cs typeface="Courier New" pitchFamily="49" charset="0"/>
              </a:rPr>
              <a:t>(string name): </a:t>
            </a:r>
            <a:r>
              <a:rPr lang="en-US" sz="1500" smtClean="0">
                <a:latin typeface="Courier New" pitchFamily="49" charset="0"/>
                <a:cs typeface="Courier New" pitchFamily="49" charset="0"/>
              </a:rPr>
              <a:t>Pet</a:t>
            </a:r>
            <a:r>
              <a:rPr lang="vi-VN" sz="1500" smtClean="0">
                <a:latin typeface="Courier New" pitchFamily="49" charset="0"/>
                <a:cs typeface="Courier New" pitchFamily="49" charset="0"/>
              </a:rPr>
              <a:t>(name)</a:t>
            </a:r>
            <a:r>
              <a:rPr lang="en-US" sz="15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vi-VN" sz="1500" smtClean="0">
                <a:latin typeface="Courier New" pitchFamily="49" charset="0"/>
                <a:cs typeface="Courier New" pitchFamily="49" charset="0"/>
              </a:rPr>
              <a:t>{...}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vi-VN" sz="150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endParaRPr lang="vi-VN" sz="150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Content Placeholder 9"/>
          <p:cNvSpPr txBox="1">
            <a:spLocks/>
          </p:cNvSpPr>
          <p:nvPr/>
        </p:nvSpPr>
        <p:spPr>
          <a:xfrm>
            <a:off x="5029200" y="2286000"/>
            <a:ext cx="3657600" cy="2590800"/>
          </a:xfrm>
          <a:prstGeom prst="rect">
            <a:avLst/>
          </a:prstGeom>
        </p:spPr>
        <p:txBody>
          <a:bodyPr/>
          <a:lstStyle/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500" smtClean="0">
                <a:latin typeface="Courier New" pitchFamily="49" charset="0"/>
                <a:cs typeface="Courier New" pitchFamily="49" charset="0"/>
              </a:rPr>
              <a:t>class Bird {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50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500" smtClean="0">
                <a:latin typeface="Courier New" pitchFamily="49" charset="0"/>
                <a:cs typeface="Courier New" pitchFamily="49" charset="0"/>
              </a:rPr>
              <a:t>  Bird(bool canFly) {...}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50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endParaRPr lang="en-US" sz="1500" smtClean="0">
              <a:latin typeface="Courier New" pitchFamily="49" charset="0"/>
              <a:cs typeface="Courier New" pitchFamily="49" charset="0"/>
            </a:endParaRP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vi-VN" sz="1500" smtClean="0">
                <a:latin typeface="Courier New" pitchFamily="49" charset="0"/>
                <a:cs typeface="Courier New" pitchFamily="49" charset="0"/>
              </a:rPr>
              <a:t>class Eagle: public Bird {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vi-VN" sz="150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vi-VN" sz="15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smtClean="0">
                <a:latin typeface="Courier New" pitchFamily="49" charset="0"/>
                <a:cs typeface="Courier New" pitchFamily="49" charset="0"/>
              </a:rPr>
              <a:t>// sai: </a:t>
            </a:r>
            <a:r>
              <a:rPr lang="vi-VN" sz="1500" smtClean="0">
                <a:latin typeface="Courier New" pitchFamily="49" charset="0"/>
                <a:cs typeface="Courier New" pitchFamily="49" charset="0"/>
              </a:rPr>
              <a:t>Eagle() {...</a:t>
            </a:r>
            <a:r>
              <a:rPr lang="en-US" sz="150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500" smtClean="0">
                <a:latin typeface="Courier New" pitchFamily="49" charset="0"/>
                <a:cs typeface="Courier New" pitchFamily="49" charset="0"/>
              </a:rPr>
              <a:t>  Eagle(): Bird(true) {...}</a:t>
            </a:r>
            <a:endParaRPr lang="vi-VN" sz="1500" smtClean="0">
              <a:latin typeface="Courier New" pitchFamily="49" charset="0"/>
              <a:cs typeface="Courier New" pitchFamily="49" charset="0"/>
            </a:endParaRP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vi-VN" sz="1500" smtClean="0">
                <a:latin typeface="Courier New" pitchFamily="49" charset="0"/>
                <a:cs typeface="Courier New" pitchFamily="49" charset="0"/>
              </a:rPr>
              <a:t>};</a:t>
            </a:r>
            <a:endParaRPr kumimoji="0" lang="en-US" sz="1500" b="0" i="0" u="none" strike="noStrike" kern="1200" cap="none" spc="0" normalizeH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3695700" y="3543300"/>
            <a:ext cx="2514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457200" y="48768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r>
              <a:rPr lang="vi-VN" sz="2000" smtClean="0"/>
              <a:t>Destructor của các lớp sẽ được gọi tự động theo thứ tự ngược từ lớp dẫn xuất tới lớp cơ sở</a:t>
            </a: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547688" lvl="1" indent="-27305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</a:pPr>
            <a:r>
              <a:rPr lang="en-US" sz="17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~Dog()  ~Pet()</a:t>
            </a:r>
            <a:endParaRPr lang="en-US" sz="170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547688" marR="0" lvl="1" indent="-27305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tabLst/>
              <a:defRPr/>
            </a:pPr>
            <a:r>
              <a:rPr kumimoji="0" lang="en-US" sz="17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~Eagle()</a:t>
            </a:r>
            <a:r>
              <a:rPr kumimoji="0" lang="en-US" sz="1700" b="0" i="0" u="none" strike="noStrike" kern="1200" cap="none" spc="0" normalizeH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1700" b="0" i="0" u="none" strike="noStrike" kern="1200" cap="none" spc="0" normalizeH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  <a:sym typeface="Wingdings" pitchFamily="2" charset="2"/>
              </a:rPr>
              <a:t> ~Bird()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Gọi cons của lớp mẹ trong cons của lớp con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err="1" smtClean="0"/>
              <a:t>Không</a:t>
            </a:r>
            <a:r>
              <a:rPr lang="en-US" sz="2000" dirty="0" smtClean="0"/>
              <a:t> </a:t>
            </a:r>
            <a:r>
              <a:rPr lang="en-US" sz="2000" dirty="0" err="1" smtClean="0"/>
              <a:t>thể</a:t>
            </a:r>
            <a:r>
              <a:rPr lang="en-US" sz="2000" dirty="0" smtClean="0"/>
              <a:t> </a:t>
            </a:r>
            <a:r>
              <a:rPr lang="en-US" sz="2000" dirty="0" err="1" smtClean="0"/>
              <a:t>gọi</a:t>
            </a:r>
            <a:r>
              <a:rPr lang="en-US" sz="2000" dirty="0" smtClean="0"/>
              <a:t> cons </a:t>
            </a:r>
            <a:r>
              <a:rPr lang="en-US" sz="2000" dirty="0" err="1" smtClean="0"/>
              <a:t>của</a:t>
            </a:r>
            <a:r>
              <a:rPr lang="en-US" sz="2000" dirty="0" smtClean="0"/>
              <a:t> </a:t>
            </a:r>
            <a:r>
              <a:rPr lang="en-US" sz="2000" dirty="0" err="1" smtClean="0"/>
              <a:t>lớp</a:t>
            </a:r>
            <a:r>
              <a:rPr lang="en-US" sz="2000" dirty="0" smtClean="0"/>
              <a:t> </a:t>
            </a:r>
            <a:r>
              <a:rPr lang="en-US" sz="2000" dirty="0" err="1" smtClean="0"/>
              <a:t>mẹ</a:t>
            </a:r>
            <a:r>
              <a:rPr lang="en-US" sz="2000" dirty="0" smtClean="0"/>
              <a:t> </a:t>
            </a:r>
            <a:r>
              <a:rPr lang="en-US" sz="2000" dirty="0" err="1" smtClean="0"/>
              <a:t>trong</a:t>
            </a:r>
            <a:r>
              <a:rPr lang="en-US" sz="2000" dirty="0" smtClean="0"/>
              <a:t> cons </a:t>
            </a:r>
            <a:r>
              <a:rPr lang="en-US" sz="2000" dirty="0" err="1" smtClean="0"/>
              <a:t>của</a:t>
            </a:r>
            <a:r>
              <a:rPr lang="en-US" sz="2000" dirty="0" smtClean="0"/>
              <a:t> </a:t>
            </a:r>
            <a:r>
              <a:rPr lang="en-US" sz="2000" dirty="0" err="1" smtClean="0"/>
              <a:t>lớp</a:t>
            </a:r>
            <a:r>
              <a:rPr lang="en-US" sz="2000" dirty="0" smtClean="0"/>
              <a:t> con </a:t>
            </a:r>
            <a:r>
              <a:rPr lang="en-US" sz="2000" dirty="0" err="1" smtClean="0"/>
              <a:t>như</a:t>
            </a:r>
            <a:r>
              <a:rPr lang="en-US" sz="2000" dirty="0" smtClean="0"/>
              <a:t> </a:t>
            </a:r>
            <a:r>
              <a:rPr lang="en-US" sz="2000" dirty="0" err="1" smtClean="0"/>
              <a:t>hàm</a:t>
            </a:r>
            <a:r>
              <a:rPr lang="en-US" sz="2000" dirty="0" smtClean="0"/>
              <a:t>, </a:t>
            </a:r>
            <a:r>
              <a:rPr lang="en-US" sz="2000" dirty="0" err="1" smtClean="0"/>
              <a:t>mà</a:t>
            </a:r>
            <a:r>
              <a:rPr lang="en-US" sz="2000" dirty="0" smtClean="0"/>
              <a:t> </a:t>
            </a:r>
            <a:r>
              <a:rPr lang="en-US" sz="2000" dirty="0" err="1">
                <a:solidFill>
                  <a:srgbClr val="FF0000"/>
                </a:solidFill>
              </a:rPr>
              <a:t>phải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gọi</a:t>
            </a:r>
            <a:r>
              <a:rPr lang="en-US" sz="2000" dirty="0">
                <a:solidFill>
                  <a:srgbClr val="FF0000"/>
                </a:solidFill>
              </a:rPr>
              <a:t> ở </a:t>
            </a:r>
            <a:r>
              <a:rPr lang="en-US" sz="2000" dirty="0" err="1">
                <a:solidFill>
                  <a:srgbClr val="FF0000"/>
                </a:solidFill>
              </a:rPr>
              <a:t>danh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sách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khởi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tạo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class Point3D: private Point2D {</a:t>
            </a:r>
          </a:p>
          <a:p>
            <a:pPr lvl="1">
              <a:buNone/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 protected:</a:t>
            </a:r>
          </a:p>
          <a:p>
            <a:pPr lvl="1">
              <a:buNone/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   float z;</a:t>
            </a:r>
          </a:p>
          <a:p>
            <a:pPr lvl="1">
              <a:buNone/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 public:</a:t>
            </a:r>
          </a:p>
          <a:p>
            <a:pPr lvl="1">
              <a:buNone/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    Point3D()</a:t>
            </a:r>
            <a:r>
              <a:rPr lang="en-US" sz="17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Point2D(0., 0.), z(0.)  // </a:t>
            </a:r>
            <a:r>
              <a:rPr lang="en-US" sz="17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đúng</a:t>
            </a:r>
            <a:endParaRPr lang="en-US" sz="17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17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   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{ ... }</a:t>
            </a:r>
          </a:p>
          <a:p>
            <a:pPr lvl="1">
              <a:buNone/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    Point3D(double x, double y, double z)</a:t>
            </a:r>
          </a:p>
          <a:p>
            <a:pPr lvl="1">
              <a:buNone/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7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7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gọi</a:t>
            </a:r>
            <a:r>
              <a:rPr lang="en-US" sz="17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cons </a:t>
            </a:r>
            <a:r>
              <a:rPr lang="en-US" sz="17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mặc</a:t>
            </a:r>
            <a:r>
              <a:rPr lang="en-US" sz="17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định</a:t>
            </a:r>
            <a:r>
              <a:rPr lang="en-US" sz="17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Point2D()</a:t>
            </a:r>
          </a:p>
          <a:p>
            <a:pPr lvl="1">
              <a:buNone/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    {</a:t>
            </a:r>
          </a:p>
          <a:p>
            <a:pPr lvl="1">
              <a:buNone/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7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Point2D(x, y); // </a:t>
            </a:r>
            <a:r>
              <a:rPr lang="en-US" sz="17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sai</a:t>
            </a:r>
            <a:r>
              <a:rPr lang="en-US" sz="17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7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tạo</a:t>
            </a:r>
            <a:r>
              <a:rPr lang="en-US" sz="17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đối</a:t>
            </a:r>
            <a:r>
              <a:rPr lang="en-US" sz="17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tượng</a:t>
            </a:r>
            <a:r>
              <a:rPr lang="en-US" sz="17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Point2D </a:t>
            </a:r>
            <a:r>
              <a:rPr lang="en-US" sz="17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tạm</a:t>
            </a:r>
            <a:endParaRPr lang="en-US" sz="17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      this-&gt;z = z;</a:t>
            </a:r>
          </a:p>
          <a:p>
            <a:pPr lvl="1">
              <a:buNone/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    };</a:t>
            </a:r>
          </a:p>
          <a:p>
            <a:pPr lvl="1">
              <a:buNone/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pPr lvl="1">
              <a:buNone/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 };</a:t>
            </a:r>
            <a:endParaRPr lang="en-US" sz="17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15594</TotalTime>
  <Words>2837</Words>
  <Application>Microsoft Office PowerPoint</Application>
  <PresentationFormat>On-screen Show (4:3)</PresentationFormat>
  <Paragraphs>638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Bookman Old Style</vt:lpstr>
      <vt:lpstr>Calibri</vt:lpstr>
      <vt:lpstr>Consolas</vt:lpstr>
      <vt:lpstr>Courier New</vt:lpstr>
      <vt:lpstr>Gill Sans MT</vt:lpstr>
      <vt:lpstr>Times New Roman</vt:lpstr>
      <vt:lpstr>Wingdings</vt:lpstr>
      <vt:lpstr>Wingdings 3</vt:lpstr>
      <vt:lpstr>Origin</vt:lpstr>
      <vt:lpstr>Kế thừa (inheritance)</vt:lpstr>
      <vt:lpstr>Khái niệm</vt:lpstr>
      <vt:lpstr>Khái niệm (tiếp)</vt:lpstr>
      <vt:lpstr>Kế thừa public</vt:lpstr>
      <vt:lpstr>Kế thừa private</vt:lpstr>
      <vt:lpstr>Thành phần protected</vt:lpstr>
      <vt:lpstr>Tổng kết các kiểu kế thừa</vt:lpstr>
      <vt:lpstr>Constructor và destructor trong kế thừa</vt:lpstr>
      <vt:lpstr>Gọi cons của lớp mẹ trong cons của lớp con</vt:lpstr>
      <vt:lpstr>Phương thức ảo (virtual method)</vt:lpstr>
      <vt:lpstr>Lớp trừu tượng (abstract class)</vt:lpstr>
      <vt:lpstr>Tính đa hình (polymorphism)</vt:lpstr>
      <vt:lpstr>Destructor ảo</vt:lpstr>
      <vt:lpstr>Biểu diễn trong bộ nhớ</vt:lpstr>
      <vt:lpstr>Đa kế thừa (kế thừa nhiều lớp)</vt:lpstr>
      <vt:lpstr>Thành phần trùng tên</vt:lpstr>
      <vt:lpstr>Biểu diễn đa kế thừa trong bộ nhớ</vt:lpstr>
      <vt:lpstr>Bài tập</vt:lpstr>
    </vt:vector>
  </TitlesOfParts>
  <Company>Utility Muffin Research Kitchen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Dao Trung Kien</dc:creator>
  <cp:lastModifiedBy>nguyentu</cp:lastModifiedBy>
  <cp:revision>892</cp:revision>
  <dcterms:created xsi:type="dcterms:W3CDTF">2007-06-13T23:23:09Z</dcterms:created>
  <dcterms:modified xsi:type="dcterms:W3CDTF">2015-11-13T04:24:37Z</dcterms:modified>
</cp:coreProperties>
</file>