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handoutMasterIdLst>
    <p:handoutMasterId r:id="rId26"/>
  </p:handoutMasterIdLst>
  <p:sldIdLst>
    <p:sldId id="276" r:id="rId2"/>
    <p:sldId id="277" r:id="rId3"/>
    <p:sldId id="282" r:id="rId4"/>
    <p:sldId id="285" r:id="rId5"/>
    <p:sldId id="278" r:id="rId6"/>
    <p:sldId id="279" r:id="rId7"/>
    <p:sldId id="280" r:id="rId8"/>
    <p:sldId id="281" r:id="rId9"/>
    <p:sldId id="283" r:id="rId10"/>
    <p:sldId id="284" r:id="rId11"/>
    <p:sldId id="286" r:id="rId12"/>
    <p:sldId id="289" r:id="rId13"/>
    <p:sldId id="287" r:id="rId14"/>
    <p:sldId id="299" r:id="rId15"/>
    <p:sldId id="298" r:id="rId16"/>
    <p:sldId id="300" r:id="rId17"/>
    <p:sldId id="290" r:id="rId18"/>
    <p:sldId id="291" r:id="rId19"/>
    <p:sldId id="295" r:id="rId20"/>
    <p:sldId id="288" r:id="rId21"/>
    <p:sldId id="293" r:id="rId22"/>
    <p:sldId id="297" r:id="rId23"/>
    <p:sldId id="29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  <a:srgbClr val="000066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94434" autoAdjust="0"/>
  </p:normalViewPr>
  <p:slideViewPr>
    <p:cSldViewPr>
      <p:cViewPr varScale="1">
        <p:scale>
          <a:sx n="76" d="100"/>
          <a:sy n="76" d="100"/>
        </p:scale>
        <p:origin x="10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2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3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/>
              <a:t>Bài</a:t>
            </a:r>
            <a:r>
              <a:rPr lang="en-US" baseline="0"/>
              <a:t> 1, 4</a:t>
            </a:r>
            <a:r>
              <a:rPr lang="en-US" baseline="0" dirty="0"/>
              <a:t>, 5,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8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  <p:sldLayoutId id="2147483752" r:id="rId4"/>
    <p:sldLayoutId id="2147483753" r:id="rId5"/>
    <p:sldLayoutId id="2147483757" r:id="rId6"/>
    <p:sldLayoutId id="2147483758" r:id="rId7"/>
    <p:sldLayoutId id="2147483759" r:id="rId8"/>
    <p:sldLayoutId id="2147483760" r:id="rId9"/>
    <p:sldLayoutId id="2147483754" r:id="rId10"/>
    <p:sldLayoutId id="21474837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C++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Phạm vi của các thuộc tính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trường</a:t>
            </a:r>
            <a:r>
              <a:rPr lang="en-US" sz="1800" dirty="0"/>
              <a:t> </a:t>
            </a:r>
            <a:r>
              <a:rPr lang="en-US" sz="1800" dirty="0" err="1"/>
              <a:t>hoặc</a:t>
            </a:r>
            <a:r>
              <a:rPr lang="en-US" sz="1800" dirty="0"/>
              <a:t> </a:t>
            </a:r>
            <a:r>
              <a:rPr lang="en-US" sz="1800" dirty="0" err="1"/>
              <a:t>phương</a:t>
            </a:r>
            <a:r>
              <a:rPr lang="en-US" sz="1800" dirty="0"/>
              <a:t> </a:t>
            </a:r>
            <a:r>
              <a:rPr lang="en-US" sz="1800" dirty="0" err="1"/>
              <a:t>thức</a:t>
            </a:r>
            <a:r>
              <a:rPr lang="en-US" sz="1800" dirty="0"/>
              <a:t> public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thể</a:t>
            </a:r>
            <a:r>
              <a:rPr lang="en-US" sz="1800" dirty="0"/>
              <a:t> </a:t>
            </a:r>
            <a:r>
              <a:rPr lang="en-US" sz="1800" dirty="0" err="1"/>
              <a:t>truy</a:t>
            </a:r>
            <a:r>
              <a:rPr lang="en-US" sz="1800" dirty="0"/>
              <a:t> </a:t>
            </a:r>
            <a:r>
              <a:rPr lang="en-US" sz="1800" dirty="0" err="1"/>
              <a:t>cập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từ</a:t>
            </a:r>
            <a:r>
              <a:rPr lang="en-US" sz="1800" dirty="0"/>
              <a:t> </a:t>
            </a:r>
            <a:r>
              <a:rPr lang="en-US" sz="1800" dirty="0" err="1"/>
              <a:t>ngoài</a:t>
            </a:r>
            <a:r>
              <a:rPr lang="en-US" sz="1800" dirty="0"/>
              <a:t>, private </a:t>
            </a:r>
            <a:r>
              <a:rPr lang="en-US" sz="1800" dirty="0" err="1"/>
              <a:t>thì</a:t>
            </a:r>
            <a:r>
              <a:rPr lang="en-US" sz="1800" dirty="0"/>
              <a:t> </a:t>
            </a:r>
            <a:r>
              <a:rPr lang="en-US" sz="1800" dirty="0" err="1"/>
              <a:t>chỉ</a:t>
            </a:r>
            <a:r>
              <a:rPr lang="en-US" sz="1800" dirty="0"/>
              <a:t> </a:t>
            </a:r>
            <a:r>
              <a:rPr lang="en-US" sz="1800" dirty="0" err="1"/>
              <a:t>giới</a:t>
            </a:r>
            <a:r>
              <a:rPr lang="en-US" sz="1800" dirty="0"/>
              <a:t> </a:t>
            </a:r>
            <a:r>
              <a:rPr lang="en-US" sz="1800" dirty="0" err="1"/>
              <a:t>hạn</a:t>
            </a:r>
            <a:r>
              <a:rPr lang="en-US" sz="1800" dirty="0"/>
              <a:t> </a:t>
            </a:r>
            <a:r>
              <a:rPr lang="en-US" sz="1800" dirty="0" err="1"/>
              <a:t>gọi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endParaRPr lang="en-US" sz="1800" dirty="0"/>
          </a:p>
          <a:p>
            <a:pPr lvl="1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26988"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lvl="1" indent="366713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char ten[20];</a:t>
            </a:r>
          </a:p>
          <a:p>
            <a:pPr lvl="1" indent="366713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len_lop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lop)	{ ... }</a:t>
            </a:r>
          </a:p>
          <a:p>
            <a:pPr lvl="1" indent="26988"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lvl="1" indent="366713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lop;</a:t>
            </a:r>
          </a:p>
          <a:p>
            <a:pPr lvl="1" indent="366713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kiem_tra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		{ ... }</a:t>
            </a:r>
          </a:p>
          <a:p>
            <a:pPr lvl="1" indent="26988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26988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lvl="1" indent="26988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sv.ten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"Nguyen Hung Long");	// OK</a:t>
            </a:r>
          </a:p>
          <a:p>
            <a:pPr lvl="1" indent="26988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sv.len_lop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(103);	// OK</a:t>
            </a:r>
          </a:p>
          <a:p>
            <a:pPr lvl="1" indent="26988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sv.lop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50;		//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lỗi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lvl="1" indent="26988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sv.kiem_tra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		//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lỗi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và struct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Trong C++, để tránh nhầm lẫn với các kiểu cấu trúc thông thường, dùng từ khoá class để khai báo lớp:</a:t>
            </a:r>
          </a:p>
          <a:p>
            <a:pPr lvl="1"/>
            <a:r>
              <a:rPr lang="en-US" sz="1800">
                <a:latin typeface="Courier New" pitchFamily="49" charset="0"/>
                <a:cs typeface="Courier New" pitchFamily="49" charset="0"/>
              </a:rPr>
              <a:t>class SinhVien { ... };</a:t>
            </a:r>
          </a:p>
          <a:p>
            <a:r>
              <a:rPr lang="en-US" sz="2000"/>
              <a:t>class và struct chỉ khác nhau về phạm vi mặc định của các thuộc tính: struct là public còn class là private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lvl="1" indent="366713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a;	// public</a:t>
            </a:r>
          </a:p>
          <a:p>
            <a:pPr lvl="1" indent="26988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26988"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B {</a:t>
            </a:r>
          </a:p>
          <a:p>
            <a:pPr lvl="1" indent="366713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b;	// private</a:t>
            </a:r>
          </a:p>
          <a:p>
            <a:pPr lvl="1" indent="26988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2000"/>
              <a:t>Thông thường, nên khai báo các biến thành phần là private, truy xuất thông qua các phương thức của hàm </a:t>
            </a:r>
            <a:r>
              <a:rPr lang="en-US" sz="2000">
                <a:sym typeface="Wingdings" pitchFamily="2" charset="2"/>
              </a:rPr>
              <a:t> ẩn dữ liệu, khả năng đóng gói cao hơn</a:t>
            </a: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 khai báo và sử dụng lớp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class Circle 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indent="1841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double r;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indent="1841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	{ r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indent="1841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dien_tich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		{ return 3.14*r*r; }</a:t>
            </a:r>
          </a:p>
          <a:p>
            <a:pPr indent="1841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chu_vi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		{ return 3.14*2.*r; }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 indent="1841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Circle c;</a:t>
            </a:r>
          </a:p>
          <a:p>
            <a:pPr indent="18415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c.setR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(1.23);</a:t>
            </a:r>
          </a:p>
          <a:p>
            <a:pPr indent="18415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&lt;&lt;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tich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c.dien_tich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endl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indent="1841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&lt;&lt; "Chu vi: "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c.chu_vi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/>
              <a:t>Constructor: </a:t>
            </a:r>
            <a:r>
              <a:rPr lang="en-US" sz="1800" dirty="0" err="1"/>
              <a:t>phương</a:t>
            </a:r>
            <a:r>
              <a:rPr lang="en-US" sz="1800" dirty="0"/>
              <a:t> </a:t>
            </a:r>
            <a:r>
              <a:rPr lang="en-US" sz="1800" dirty="0" err="1"/>
              <a:t>thức</a:t>
            </a:r>
            <a:r>
              <a:rPr lang="en-US" sz="1800" dirty="0"/>
              <a:t> </a:t>
            </a:r>
            <a:r>
              <a:rPr lang="en-US" sz="1800" dirty="0" err="1"/>
              <a:t>khởi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,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trả</a:t>
            </a:r>
            <a:r>
              <a:rPr lang="en-US" sz="1800" dirty="0"/>
              <a:t> </a:t>
            </a:r>
            <a:r>
              <a:rPr lang="en-US" sz="1800" dirty="0" err="1"/>
              <a:t>về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trị</a:t>
            </a:r>
            <a:r>
              <a:rPr lang="en-US" sz="1800" dirty="0"/>
              <a:t>,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động</a:t>
            </a:r>
            <a:r>
              <a:rPr lang="en-US" sz="1800" dirty="0"/>
              <a:t> </a:t>
            </a:r>
            <a:r>
              <a:rPr lang="en-US" sz="1800" dirty="0" err="1"/>
              <a:t>gọi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FF0000"/>
                </a:solidFill>
              </a:rPr>
              <a:t>khi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đối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tượng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được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tạo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ra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thể</a:t>
            </a:r>
            <a:r>
              <a:rPr lang="en-US" sz="1800" dirty="0"/>
              <a:t> </a:t>
            </a:r>
            <a:r>
              <a:rPr lang="en-US" sz="1800" dirty="0" err="1"/>
              <a:t>khai</a:t>
            </a:r>
            <a:r>
              <a:rPr lang="en-US" sz="1800" dirty="0"/>
              <a:t> </a:t>
            </a:r>
            <a:r>
              <a:rPr lang="en-US" sz="1800" dirty="0" err="1"/>
              <a:t>báo</a:t>
            </a:r>
            <a:r>
              <a:rPr lang="en-US" sz="1800" dirty="0"/>
              <a:t> </a:t>
            </a:r>
            <a:r>
              <a:rPr lang="en-US" sz="1800" dirty="0" err="1"/>
              <a:t>nhiều</a:t>
            </a:r>
            <a:r>
              <a:rPr lang="en-US" sz="1800" dirty="0"/>
              <a:t> constructor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tham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khác</a:t>
            </a:r>
            <a:r>
              <a:rPr lang="en-US" sz="1800" dirty="0"/>
              <a:t> </a:t>
            </a:r>
            <a:r>
              <a:rPr lang="en-US" sz="1800" dirty="0" err="1"/>
              <a:t>nhau</a:t>
            </a:r>
            <a:r>
              <a:rPr lang="en-US" sz="1800" dirty="0"/>
              <a:t>, </a:t>
            </a:r>
            <a:r>
              <a:rPr lang="en-US" sz="1800" dirty="0" err="1"/>
              <a:t>trình</a:t>
            </a:r>
            <a:r>
              <a:rPr lang="en-US" sz="1800" dirty="0"/>
              <a:t> </a:t>
            </a:r>
            <a:r>
              <a:rPr lang="en-US" sz="1800" dirty="0" err="1"/>
              <a:t>dịch</a:t>
            </a:r>
            <a:r>
              <a:rPr lang="en-US" sz="1800" dirty="0"/>
              <a:t> </a:t>
            </a:r>
            <a:r>
              <a:rPr lang="en-US" sz="1800" dirty="0" err="1"/>
              <a:t>sẽ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động</a:t>
            </a:r>
            <a:r>
              <a:rPr lang="en-US" sz="1800" dirty="0"/>
              <a:t> </a:t>
            </a:r>
            <a:r>
              <a:rPr lang="en-US" sz="1800" dirty="0" err="1"/>
              <a:t>xác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gọi</a:t>
            </a:r>
            <a:r>
              <a:rPr lang="en-US" sz="1800" dirty="0"/>
              <a:t> constructor </a:t>
            </a:r>
            <a:r>
              <a:rPr lang="en-US" sz="1800" dirty="0" err="1"/>
              <a:t>tuỳ</a:t>
            </a:r>
            <a:r>
              <a:rPr lang="en-US" sz="1800" dirty="0"/>
              <a:t> </a:t>
            </a:r>
            <a:r>
              <a:rPr lang="en-US" sz="1800" dirty="0" err="1"/>
              <a:t>trường</a:t>
            </a:r>
            <a:r>
              <a:rPr lang="en-US" sz="1800" dirty="0"/>
              <a:t> </a:t>
            </a:r>
            <a:r>
              <a:rPr lang="en-US" sz="1800" dirty="0" err="1"/>
              <a:t>hợp</a:t>
            </a:r>
            <a:r>
              <a:rPr lang="en-US" sz="1800" dirty="0"/>
              <a:t> </a:t>
            </a:r>
            <a:r>
              <a:rPr lang="en-US" sz="1800" dirty="0" err="1"/>
              <a:t>dựa</a:t>
            </a:r>
            <a:r>
              <a:rPr lang="en-US" sz="1800" dirty="0"/>
              <a:t> </a:t>
            </a:r>
            <a:r>
              <a:rPr lang="en-US" sz="1800" dirty="0" err="1"/>
              <a:t>vào</a:t>
            </a:r>
            <a:r>
              <a:rPr lang="en-US" sz="1800" dirty="0"/>
              <a:t> </a:t>
            </a:r>
            <a:r>
              <a:rPr lang="en-US" sz="1800" dirty="0" err="1"/>
              <a:t>tham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khởi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class Circle {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Circle()  { r = 0.; }  // constructor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mặc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không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tham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số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Circle(double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 { r =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Circle c1, c2, c3[3];	// constructor 1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Circle c4(1.23); 		// constructor 2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c1 = Circle; 		//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lỗi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c1 = Circle(); 		// constructor 1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c1 = Circle(2.33); 	// constructor 2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Circle* c5 = new Circle; 		// constructor 1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Circle* c6 = new Circle(); 	// constructor 1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Circle* c7 = new Circle(3.22); 	// constructor 2</a:t>
            </a:r>
            <a:endParaRPr lang="en-US" sz="1800" dirty="0"/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Circle* c8 = new Circle[3]; 	// constructor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 sao chép (copy constructor)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Dùng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việc</a:t>
            </a:r>
            <a:r>
              <a:rPr lang="en-US" sz="1800" dirty="0"/>
              <a:t> </a:t>
            </a:r>
            <a:r>
              <a:rPr lang="en-US" sz="1800" dirty="0" err="1"/>
              <a:t>khởi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FF0000"/>
                </a:solidFill>
              </a:rPr>
              <a:t>mới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từ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thuộc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r>
              <a:rPr lang="en-US" sz="1800" dirty="0"/>
              <a:t>.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hai</a:t>
            </a:r>
            <a:r>
              <a:rPr lang="en-US" sz="1800" dirty="0"/>
              <a:t> </a:t>
            </a:r>
            <a:r>
              <a:rPr lang="en-US" sz="1800" dirty="0" err="1"/>
              <a:t>cú</a:t>
            </a:r>
            <a:r>
              <a:rPr lang="en-US" sz="1800" dirty="0"/>
              <a:t> </a:t>
            </a:r>
            <a:r>
              <a:rPr lang="en-US" sz="1800" dirty="0" err="1"/>
              <a:t>pháp</a:t>
            </a:r>
            <a:r>
              <a:rPr lang="en-US" sz="1800" dirty="0"/>
              <a:t> </a:t>
            </a:r>
            <a:r>
              <a:rPr lang="en-US" sz="1800" dirty="0" err="1"/>
              <a:t>khởi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sử</a:t>
            </a:r>
            <a:r>
              <a:rPr lang="en-US" sz="1800" dirty="0"/>
              <a:t> </a:t>
            </a:r>
            <a:r>
              <a:rPr lang="en-US" sz="1800" dirty="0" err="1"/>
              <a:t>dụng</a:t>
            </a:r>
            <a:r>
              <a:rPr lang="en-US" sz="1800" dirty="0"/>
              <a:t> CSC: </a:t>
            </a:r>
            <a:r>
              <a:rPr lang="en-US" sz="1800" dirty="0" err="1"/>
              <a:t>cú</a:t>
            </a:r>
            <a:r>
              <a:rPr lang="en-US" sz="1800" dirty="0"/>
              <a:t> </a:t>
            </a:r>
            <a:r>
              <a:rPr lang="en-US" sz="1800" dirty="0" err="1"/>
              <a:t>pháp</a:t>
            </a:r>
            <a:r>
              <a:rPr lang="en-US" sz="1800" dirty="0"/>
              <a:t> </a:t>
            </a:r>
            <a:r>
              <a:rPr lang="en-US" sz="1800" dirty="0" err="1"/>
              <a:t>chuẩn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cú</a:t>
            </a:r>
            <a:r>
              <a:rPr lang="en-US" sz="1800" dirty="0"/>
              <a:t> </a:t>
            </a:r>
            <a:r>
              <a:rPr lang="en-US" sz="1800" dirty="0" err="1"/>
              <a:t>pháp</a:t>
            </a:r>
            <a:r>
              <a:rPr lang="en-US" sz="1800" dirty="0"/>
              <a:t> </a:t>
            </a:r>
            <a:r>
              <a:rPr lang="en-US" sz="1800" dirty="0" err="1"/>
              <a:t>gán</a:t>
            </a:r>
            <a:r>
              <a:rPr lang="en-US" sz="18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class Circle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Circle&amp; c) { r =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c.r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Circle c1(2.5);		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không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dùng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CSC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 c2(c1), c3=c1;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có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dùng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CSC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c2 = c1;			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phép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gán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không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dùng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CSC</a:t>
            </a:r>
          </a:p>
          <a:p>
            <a:r>
              <a:rPr lang="en-US" sz="1800" dirty="0" err="1"/>
              <a:t>Còn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dùng</a:t>
            </a:r>
            <a:r>
              <a:rPr lang="en-US" sz="1800" dirty="0"/>
              <a:t> </a:t>
            </a:r>
            <a:r>
              <a:rPr lang="en-US" sz="1800" dirty="0" err="1"/>
              <a:t>khi</a:t>
            </a:r>
            <a:r>
              <a:rPr lang="en-US" sz="1800" dirty="0"/>
              <a:t> </a:t>
            </a:r>
            <a:r>
              <a:rPr lang="en-US" sz="1800" dirty="0" err="1"/>
              <a:t>khởi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hàm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func1(Circle c) { ... }</a:t>
            </a:r>
          </a:p>
          <a:p>
            <a:pPr lvl="1" indent="26988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func2(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Circle&amp; c) { ... }</a:t>
            </a:r>
          </a:p>
          <a:p>
            <a:pPr lvl="1" indent="26988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func1(c1);	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tạo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một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đối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tượng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tạm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copy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từ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c1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bằng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CSC</a:t>
            </a:r>
          </a:p>
          <a:p>
            <a:pPr lvl="1" indent="26988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func2(c1);	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không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tạo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đối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tượng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mới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không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gọi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CSC</a:t>
            </a:r>
          </a:p>
          <a:p>
            <a:pPr lvl="1">
              <a:buNone/>
            </a:pP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 err="1">
                <a:sym typeface="Wingdings" pitchFamily="2" charset="2"/>
              </a:rPr>
              <a:t>nên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dùng</a:t>
            </a:r>
            <a:r>
              <a:rPr lang="en-US" sz="1600" dirty="0">
                <a:sym typeface="Wingdings" pitchFamily="2" charset="2"/>
              </a:rPr>
              <a:t> “</a:t>
            </a:r>
            <a:r>
              <a:rPr lang="en-US" sz="16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Circle&amp; c</a:t>
            </a:r>
            <a:r>
              <a:rPr lang="en-US" sz="1600" dirty="0">
                <a:sym typeface="Wingdings" pitchFamily="2" charset="2"/>
              </a:rPr>
              <a:t>” ở </a:t>
            </a:r>
            <a:r>
              <a:rPr lang="en-US" sz="1600" dirty="0" err="1">
                <a:sym typeface="Wingdings" pitchFamily="2" charset="2"/>
              </a:rPr>
              <a:t>tham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số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hàm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thay</a:t>
            </a:r>
            <a:r>
              <a:rPr lang="en-US" sz="1600" dirty="0">
                <a:sym typeface="Wingdings" pitchFamily="2" charset="2"/>
              </a:rPr>
              <a:t> “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Circle c</a:t>
            </a:r>
            <a:r>
              <a:rPr lang="en-US" sz="1600" dirty="0">
                <a:sym typeface="Wingdings" pitchFamily="2" charset="2"/>
              </a:rPr>
              <a:t>” </a:t>
            </a:r>
            <a:r>
              <a:rPr lang="en-US" sz="1600" dirty="0" err="1">
                <a:sym typeface="Wingdings" pitchFamily="2" charset="2"/>
              </a:rPr>
              <a:t>để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tăng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hiệu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quả</a:t>
            </a:r>
            <a:endParaRPr lang="en-US" sz="1400" dirty="0">
              <a:sym typeface="Wingdings" pitchFamily="2" charset="2"/>
            </a:endParaRPr>
          </a:p>
          <a:p>
            <a:r>
              <a:rPr lang="en-US" sz="1800" dirty="0" err="1"/>
              <a:t>Nếu</a:t>
            </a:r>
            <a:r>
              <a:rPr lang="en-US" sz="1800" dirty="0"/>
              <a:t>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khai</a:t>
            </a:r>
            <a:r>
              <a:rPr lang="en-US" sz="1800" dirty="0"/>
              <a:t> </a:t>
            </a:r>
            <a:r>
              <a:rPr lang="en-US" sz="1800" dirty="0" err="1"/>
              <a:t>báo</a:t>
            </a:r>
            <a:r>
              <a:rPr lang="en-US" sz="1800" dirty="0"/>
              <a:t> CSC, </a:t>
            </a:r>
            <a:r>
              <a:rPr lang="en-US" sz="1800" dirty="0" err="1"/>
              <a:t>trình</a:t>
            </a:r>
            <a:r>
              <a:rPr lang="en-US" sz="1800" dirty="0"/>
              <a:t> </a:t>
            </a:r>
            <a:r>
              <a:rPr lang="en-US" sz="1800" dirty="0" err="1"/>
              <a:t>biên</a:t>
            </a:r>
            <a:r>
              <a:rPr lang="en-US" sz="1800" dirty="0"/>
              <a:t> </a:t>
            </a:r>
            <a:r>
              <a:rPr lang="en-US" sz="1800" dirty="0" err="1"/>
              <a:t>dịch</a:t>
            </a:r>
            <a:r>
              <a:rPr lang="en-US" sz="1800" dirty="0"/>
              <a:t> </a:t>
            </a:r>
            <a:r>
              <a:rPr lang="en-US" sz="1800" dirty="0" err="1"/>
              <a:t>sẽ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động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CSC </a:t>
            </a:r>
            <a:r>
              <a:rPr lang="en-US" sz="1800" dirty="0" err="1"/>
              <a:t>mặc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. CSC </a:t>
            </a:r>
            <a:r>
              <a:rPr lang="en-US" sz="1800" dirty="0" err="1"/>
              <a:t>mặc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copy </a:t>
            </a:r>
            <a:r>
              <a:rPr lang="en-US" sz="1800" dirty="0" err="1"/>
              <a:t>toàn</a:t>
            </a:r>
            <a:r>
              <a:rPr lang="en-US" sz="1800" dirty="0"/>
              <a:t> </a:t>
            </a:r>
            <a:r>
              <a:rPr lang="en-US" sz="1800" dirty="0" err="1"/>
              <a:t>bộ</a:t>
            </a:r>
            <a:r>
              <a:rPr lang="en-US" sz="1800" dirty="0"/>
              <a:t> </a:t>
            </a:r>
            <a:r>
              <a:rPr lang="en-US" sz="1800" dirty="0" err="1"/>
              <a:t>biến</a:t>
            </a:r>
            <a:r>
              <a:rPr lang="en-US" sz="1800" dirty="0"/>
              <a:t> </a:t>
            </a:r>
            <a:r>
              <a:rPr lang="en-US" sz="1800" dirty="0" err="1"/>
              <a:t>thành</a:t>
            </a:r>
            <a:r>
              <a:rPr lang="en-US" sz="1800" dirty="0"/>
              <a:t> </a:t>
            </a:r>
            <a:r>
              <a:rPr lang="en-US" sz="1800" dirty="0" err="1"/>
              <a:t>phần</a:t>
            </a:r>
            <a:r>
              <a:rPr lang="en-US" sz="1800" dirty="0"/>
              <a:t> </a:t>
            </a:r>
            <a:r>
              <a:rPr lang="en-US" sz="1800" dirty="0" err="1"/>
              <a:t>từ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 </a:t>
            </a:r>
            <a:r>
              <a:rPr lang="en-US" sz="1800" dirty="0" err="1"/>
              <a:t>cũ</a:t>
            </a:r>
            <a:r>
              <a:rPr lang="en-US" sz="1800" dirty="0"/>
              <a:t> sang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 </a:t>
            </a:r>
            <a:r>
              <a:rPr lang="en-US" sz="1800" dirty="0" err="1"/>
              <a:t>mới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 chuyển kiểu (cast constructor)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Dùng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việc</a:t>
            </a:r>
            <a:r>
              <a:rPr lang="en-US" sz="1800" dirty="0"/>
              <a:t> </a:t>
            </a:r>
            <a:r>
              <a:rPr lang="en-US" sz="1800" dirty="0" err="1"/>
              <a:t>khởi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 </a:t>
            </a:r>
            <a:r>
              <a:rPr lang="en-US" sz="1800" dirty="0" err="1"/>
              <a:t>từ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biến</a:t>
            </a:r>
            <a:r>
              <a:rPr lang="en-US" sz="1800" dirty="0"/>
              <a:t>/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nhưng</a:t>
            </a:r>
            <a:r>
              <a:rPr lang="en-US" sz="1800" dirty="0"/>
              <a:t> </a:t>
            </a:r>
            <a:r>
              <a:rPr lang="en-US" sz="1800" dirty="0" err="1"/>
              <a:t>khác</a:t>
            </a:r>
            <a:r>
              <a:rPr lang="en-US" sz="1800" dirty="0"/>
              <a:t> </a:t>
            </a:r>
            <a:r>
              <a:rPr lang="en-US" sz="1800" dirty="0" err="1"/>
              <a:t>kiểu</a:t>
            </a:r>
            <a:r>
              <a:rPr lang="en-US" sz="1800" dirty="0"/>
              <a:t>. </a:t>
            </a:r>
            <a:r>
              <a:rPr lang="en-US" sz="1800" dirty="0" err="1"/>
              <a:t>Cũng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hai</a:t>
            </a:r>
            <a:r>
              <a:rPr lang="en-US" sz="1800" dirty="0"/>
              <a:t> </a:t>
            </a:r>
            <a:r>
              <a:rPr lang="en-US" sz="1800" dirty="0" err="1"/>
              <a:t>cú</a:t>
            </a:r>
            <a:r>
              <a:rPr lang="en-US" sz="1800" dirty="0"/>
              <a:t> </a:t>
            </a:r>
            <a:r>
              <a:rPr lang="en-US" sz="1800" dirty="0" err="1"/>
              <a:t>pháp</a:t>
            </a:r>
            <a:r>
              <a:rPr lang="en-US" sz="1800" dirty="0"/>
              <a:t> </a:t>
            </a:r>
            <a:r>
              <a:rPr lang="en-US" sz="1800" dirty="0" err="1"/>
              <a:t>khởi</a:t>
            </a:r>
            <a:r>
              <a:rPr lang="en-US" sz="1800" dirty="0"/>
              <a:t>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sử</a:t>
            </a:r>
            <a:r>
              <a:rPr lang="en-US" sz="1800" dirty="0"/>
              <a:t> </a:t>
            </a:r>
            <a:r>
              <a:rPr lang="en-US" sz="1800" dirty="0" err="1"/>
              <a:t>dụng</a:t>
            </a:r>
            <a:r>
              <a:rPr lang="en-US" sz="1800" dirty="0"/>
              <a:t> CCK: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class Ellipse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Ellipse(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Circle&amp; c) {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c.r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Ellipse e1(c1), e2 = c2;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có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dùng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CCK Circle -&gt; Ellipse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e1 = c1;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chuyển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kiểu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ngầm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tạo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một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đối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tượng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Circle -&gt; Ellipse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bằng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CCK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rồi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thực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hiện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tiếp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phép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gán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Ellipse -&gt; Ellipse</a:t>
            </a:r>
          </a:p>
          <a:p>
            <a:r>
              <a:rPr lang="en-US" sz="1800" dirty="0" err="1"/>
              <a:t>Còn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dùng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trường</a:t>
            </a:r>
            <a:r>
              <a:rPr lang="en-US" sz="1800" dirty="0"/>
              <a:t> </a:t>
            </a:r>
            <a:r>
              <a:rPr lang="en-US" sz="1800" dirty="0" err="1"/>
              <a:t>hợp</a:t>
            </a:r>
            <a:r>
              <a:rPr lang="en-US" sz="1800" dirty="0"/>
              <a:t> </a:t>
            </a:r>
            <a:r>
              <a:rPr lang="en-US" sz="1800" dirty="0" err="1"/>
              <a:t>chuyển</a:t>
            </a:r>
            <a:r>
              <a:rPr lang="en-US" sz="1800" dirty="0"/>
              <a:t> </a:t>
            </a:r>
            <a:r>
              <a:rPr lang="en-US" sz="1800" dirty="0" err="1"/>
              <a:t>kiểu</a:t>
            </a:r>
            <a:r>
              <a:rPr lang="en-US" sz="18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void func3(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Ellipse&amp; e) { ...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func3(c1);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có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dùng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CCK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ngầm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&lt;&lt; ((Ellipse)c1).area();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có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dùng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CCK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tường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minh)</a:t>
            </a:r>
          </a:p>
          <a:p>
            <a:pPr lvl="1"/>
            <a:r>
              <a:rPr lang="en-US" sz="1400" dirty="0" err="1"/>
              <a:t>Có</a:t>
            </a:r>
            <a:r>
              <a:rPr lang="en-US" sz="1400" dirty="0"/>
              <a:t> </a:t>
            </a:r>
            <a:r>
              <a:rPr lang="en-US" sz="1400" dirty="0" err="1"/>
              <a:t>thể</a:t>
            </a:r>
            <a:r>
              <a:rPr lang="en-US" sz="1400" dirty="0"/>
              <a:t> </a:t>
            </a:r>
            <a:r>
              <a:rPr lang="en-US" sz="1400" dirty="0" err="1"/>
              <a:t>thêm</a:t>
            </a:r>
            <a:r>
              <a:rPr lang="en-US" sz="1400" dirty="0"/>
              <a:t> </a:t>
            </a:r>
            <a:r>
              <a:rPr lang="en-US" sz="1400" dirty="0" err="1"/>
              <a:t>từ</a:t>
            </a:r>
            <a:r>
              <a:rPr lang="en-US" sz="1400" dirty="0"/>
              <a:t> </a:t>
            </a:r>
            <a:r>
              <a:rPr lang="en-US" sz="1400" dirty="0" err="1"/>
              <a:t>khoá</a:t>
            </a:r>
            <a:r>
              <a:rPr lang="en-US" sz="1400" dirty="0"/>
              <a:t> “explicit” </a:t>
            </a:r>
            <a:r>
              <a:rPr lang="en-US" sz="1400" dirty="0" err="1"/>
              <a:t>trước</a:t>
            </a:r>
            <a:r>
              <a:rPr lang="en-US" sz="1400" dirty="0"/>
              <a:t> </a:t>
            </a:r>
            <a:r>
              <a:rPr lang="en-US" sz="1400" dirty="0" err="1"/>
              <a:t>khai</a:t>
            </a:r>
            <a:r>
              <a:rPr lang="en-US" sz="1400" dirty="0"/>
              <a:t> </a:t>
            </a:r>
            <a:r>
              <a:rPr lang="en-US" sz="1400" dirty="0" err="1"/>
              <a:t>báo</a:t>
            </a:r>
            <a:r>
              <a:rPr lang="en-US" sz="1400" dirty="0"/>
              <a:t> CCK </a:t>
            </a:r>
            <a:r>
              <a:rPr lang="en-US" sz="1400" dirty="0" err="1"/>
              <a:t>nếu</a:t>
            </a:r>
            <a:r>
              <a:rPr lang="en-US" sz="1400" dirty="0"/>
              <a:t> </a:t>
            </a:r>
            <a:r>
              <a:rPr lang="en-US" sz="1400" dirty="0" err="1"/>
              <a:t>hạn</a:t>
            </a:r>
            <a:r>
              <a:rPr lang="en-US" sz="1400" dirty="0"/>
              <a:t> </a:t>
            </a:r>
            <a:r>
              <a:rPr lang="en-US" sz="1400" dirty="0" err="1"/>
              <a:t>chế</a:t>
            </a:r>
            <a:r>
              <a:rPr lang="en-US" sz="1400" dirty="0"/>
              <a:t> </a:t>
            </a:r>
            <a:r>
              <a:rPr lang="en-US" sz="1400" dirty="0" err="1"/>
              <a:t>không</a:t>
            </a:r>
            <a:r>
              <a:rPr lang="en-US" sz="1400" dirty="0"/>
              <a:t> </a:t>
            </a:r>
            <a:r>
              <a:rPr lang="en-US" sz="1400" dirty="0" err="1"/>
              <a:t>cho</a:t>
            </a:r>
            <a:r>
              <a:rPr lang="en-US" sz="1400" dirty="0"/>
              <a:t> </a:t>
            </a:r>
            <a:r>
              <a:rPr lang="en-US" sz="1400" dirty="0" err="1"/>
              <a:t>dùng</a:t>
            </a:r>
            <a:r>
              <a:rPr lang="en-US" sz="1400" dirty="0"/>
              <a:t> </a:t>
            </a:r>
            <a:r>
              <a:rPr lang="en-US" sz="1400" dirty="0" err="1"/>
              <a:t>nó</a:t>
            </a:r>
            <a:r>
              <a:rPr lang="en-US" sz="1400" dirty="0"/>
              <a:t> </a:t>
            </a:r>
            <a:r>
              <a:rPr lang="en-US" sz="1400" dirty="0" err="1"/>
              <a:t>trong</a:t>
            </a:r>
            <a:r>
              <a:rPr lang="en-US" sz="1400" dirty="0"/>
              <a:t> </a:t>
            </a:r>
            <a:r>
              <a:rPr lang="en-US" sz="1400" dirty="0" err="1"/>
              <a:t>các</a:t>
            </a:r>
            <a:r>
              <a:rPr lang="en-US" sz="1400" dirty="0"/>
              <a:t> </a:t>
            </a:r>
            <a:r>
              <a:rPr lang="en-US" sz="1400" dirty="0" err="1"/>
              <a:t>phép</a:t>
            </a:r>
            <a:r>
              <a:rPr lang="en-US" sz="1400" dirty="0"/>
              <a:t> </a:t>
            </a:r>
            <a:r>
              <a:rPr lang="en-US" sz="1400" dirty="0" err="1"/>
              <a:t>chuyển</a:t>
            </a:r>
            <a:r>
              <a:rPr lang="en-US" sz="1400" dirty="0"/>
              <a:t> </a:t>
            </a:r>
            <a:r>
              <a:rPr lang="en-US" sz="1400" dirty="0" err="1"/>
              <a:t>kiểu</a:t>
            </a:r>
            <a:r>
              <a:rPr lang="en-US" sz="1400" dirty="0"/>
              <a:t> </a:t>
            </a:r>
            <a:r>
              <a:rPr lang="en-US" sz="1400" dirty="0" err="1"/>
              <a:t>ngầm</a:t>
            </a:r>
            <a:r>
              <a:rPr lang="en-US" sz="1400" dirty="0"/>
              <a:t> </a:t>
            </a:r>
            <a:r>
              <a:rPr lang="en-US" sz="1400" dirty="0" err="1"/>
              <a:t>định</a:t>
            </a:r>
            <a:endParaRPr lang="en-US" sz="1400" dirty="0"/>
          </a:p>
          <a:p>
            <a:pPr marL="274638" lvl="1" indent="0">
              <a:buNone/>
            </a:pPr>
            <a:r>
              <a:rPr lang="en-US" sz="1400" dirty="0"/>
              <a:t>	</a:t>
            </a:r>
            <a:r>
              <a:rPr lang="en-US" sz="1200" dirty="0"/>
              <a:t>explicit Ellipse(</a:t>
            </a:r>
            <a:r>
              <a:rPr lang="en-US" sz="1200" dirty="0" err="1"/>
              <a:t>const</a:t>
            </a:r>
            <a:r>
              <a:rPr lang="en-US" sz="1200" dirty="0"/>
              <a:t> Circle&amp; c) {..}</a:t>
            </a:r>
          </a:p>
          <a:p>
            <a:pPr lvl="1"/>
            <a:r>
              <a:rPr lang="en-US" sz="1400" dirty="0" err="1"/>
              <a:t>Sẽ</a:t>
            </a:r>
            <a:r>
              <a:rPr lang="en-US" sz="1400" dirty="0"/>
              <a:t> </a:t>
            </a:r>
            <a:r>
              <a:rPr lang="en-US" sz="1400" dirty="0" err="1"/>
              <a:t>trở</a:t>
            </a:r>
            <a:r>
              <a:rPr lang="en-US" sz="1400" dirty="0"/>
              <a:t> </a:t>
            </a:r>
            <a:r>
              <a:rPr lang="en-US" sz="1400" dirty="0" err="1"/>
              <a:t>lại</a:t>
            </a:r>
            <a:r>
              <a:rPr lang="en-US" sz="1400" dirty="0"/>
              <a:t> </a:t>
            </a:r>
            <a:r>
              <a:rPr lang="en-US" sz="1400" dirty="0" err="1"/>
              <a:t>với</a:t>
            </a:r>
            <a:r>
              <a:rPr lang="en-US" sz="1400" dirty="0"/>
              <a:t> </a:t>
            </a:r>
            <a:r>
              <a:rPr lang="en-US" sz="1400" dirty="0" err="1"/>
              <a:t>phép</a:t>
            </a:r>
            <a:r>
              <a:rPr lang="en-US" sz="1400" dirty="0"/>
              <a:t> </a:t>
            </a:r>
            <a:r>
              <a:rPr lang="en-US" sz="1400" dirty="0" err="1"/>
              <a:t>gán</a:t>
            </a:r>
            <a:r>
              <a:rPr lang="en-US" sz="1400" dirty="0"/>
              <a:t> </a:t>
            </a:r>
            <a:r>
              <a:rPr lang="en-US" sz="1400" dirty="0" err="1"/>
              <a:t>và</a:t>
            </a:r>
            <a:r>
              <a:rPr lang="en-US" sz="1400" dirty="0"/>
              <a:t> </a:t>
            </a:r>
            <a:r>
              <a:rPr lang="en-US" sz="1400" dirty="0" err="1"/>
              <a:t>chuyển</a:t>
            </a:r>
            <a:r>
              <a:rPr lang="en-US" sz="1400" dirty="0"/>
              <a:t> </a:t>
            </a:r>
            <a:r>
              <a:rPr lang="en-US" sz="1400" dirty="0" err="1"/>
              <a:t>kiểu</a:t>
            </a:r>
            <a:r>
              <a:rPr lang="en-US" sz="1400" dirty="0"/>
              <a:t> </a:t>
            </a:r>
            <a:r>
              <a:rPr lang="en-US" sz="1400" dirty="0" err="1"/>
              <a:t>trong</a:t>
            </a:r>
            <a:r>
              <a:rPr lang="en-US" sz="1400" dirty="0"/>
              <a:t> </a:t>
            </a:r>
            <a:r>
              <a:rPr lang="en-US" sz="1400" dirty="0" err="1"/>
              <a:t>bài</a:t>
            </a:r>
            <a:r>
              <a:rPr lang="en-US" sz="1400" dirty="0"/>
              <a:t> </a:t>
            </a:r>
            <a:r>
              <a:rPr lang="en-US" sz="1400" dirty="0" err="1"/>
              <a:t>học</a:t>
            </a:r>
            <a:r>
              <a:rPr lang="en-US" sz="1400" dirty="0"/>
              <a:t> </a:t>
            </a:r>
            <a:r>
              <a:rPr lang="en-US" sz="1400" dirty="0" err="1"/>
              <a:t>về</a:t>
            </a:r>
            <a:r>
              <a:rPr lang="en-US" sz="1400" dirty="0"/>
              <a:t> </a:t>
            </a:r>
            <a:r>
              <a:rPr lang="en-US" sz="1400" dirty="0" err="1"/>
              <a:t>định</a:t>
            </a:r>
            <a:r>
              <a:rPr lang="en-US" sz="1400" dirty="0"/>
              <a:t> </a:t>
            </a:r>
            <a:r>
              <a:rPr lang="en-US" sz="1400" dirty="0" err="1"/>
              <a:t>nghĩa</a:t>
            </a:r>
            <a:r>
              <a:rPr lang="en-US" sz="1400" dirty="0"/>
              <a:t> </a:t>
            </a:r>
            <a:r>
              <a:rPr lang="en-US" sz="1400" dirty="0" err="1"/>
              <a:t>chồng</a:t>
            </a:r>
            <a:r>
              <a:rPr lang="en-US" sz="1400" dirty="0"/>
              <a:t> </a:t>
            </a:r>
            <a:r>
              <a:rPr lang="en-US" sz="1400" dirty="0" err="1"/>
              <a:t>toán</a:t>
            </a:r>
            <a:r>
              <a:rPr lang="en-US" sz="1400" dirty="0"/>
              <a:t> </a:t>
            </a:r>
            <a:r>
              <a:rPr lang="en-US" sz="1400" dirty="0" err="1"/>
              <a:t>tử</a:t>
            </a:r>
            <a:endParaRPr lang="en-US" sz="1400" dirty="0"/>
          </a:p>
          <a:p>
            <a:r>
              <a:rPr lang="en-US" sz="1800" dirty="0" err="1"/>
              <a:t>Trở</a:t>
            </a:r>
            <a:r>
              <a:rPr lang="en-US" sz="1800" dirty="0"/>
              <a:t> </a:t>
            </a:r>
            <a:r>
              <a:rPr lang="en-US" sz="1800" dirty="0" err="1"/>
              <a:t>lại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Circle: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class Circle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Circle(double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{r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chính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là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CCK double -&gt; Circle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Danh sách khởi tạo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/>
              <a:t>Sau phần tên constructor có thể có danh sách khởi tạo các biến thành phần của lớp cần được khởi tạo</a:t>
            </a:r>
          </a:p>
          <a:p>
            <a:pPr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class Person {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age;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Person(const char* n)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name(n)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{ ... 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Person(const char* n, int a)</a:t>
            </a: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name(n), age(a)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{ ...}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};</a:t>
            </a:r>
            <a:endParaRPr lang="en-US" sz="1600"/>
          </a:p>
          <a:p>
            <a:r>
              <a:rPr lang="en-US" sz="1800"/>
              <a:t>Các constructor trong ví dụ trên có thể được hiểu là:</a:t>
            </a:r>
          </a:p>
          <a:p>
            <a:pPr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Person(const char*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 = n;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Person(const char* n, int a)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 = n;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 = a;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/>
              <a:t>Destructor: </a:t>
            </a:r>
            <a:r>
              <a:rPr lang="en-US" sz="1800" dirty="0" err="1"/>
              <a:t>phương</a:t>
            </a:r>
            <a:r>
              <a:rPr lang="en-US" sz="1800" dirty="0"/>
              <a:t> </a:t>
            </a:r>
            <a:r>
              <a:rPr lang="en-US" sz="1800" dirty="0" err="1"/>
              <a:t>thức</a:t>
            </a:r>
            <a:r>
              <a:rPr lang="en-US" sz="1800" dirty="0"/>
              <a:t> </a:t>
            </a:r>
            <a:r>
              <a:rPr lang="en-US" sz="1800" dirty="0" err="1"/>
              <a:t>huỷ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,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trả</a:t>
            </a:r>
            <a:r>
              <a:rPr lang="en-US" sz="1800" dirty="0"/>
              <a:t> </a:t>
            </a:r>
            <a:r>
              <a:rPr lang="en-US" sz="1800" dirty="0" err="1"/>
              <a:t>về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trị</a:t>
            </a:r>
            <a:r>
              <a:rPr lang="en-US" sz="1800" dirty="0"/>
              <a:t>,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gọi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động</a:t>
            </a:r>
            <a:r>
              <a:rPr lang="en-US" sz="1800" dirty="0"/>
              <a:t> </a:t>
            </a:r>
            <a:r>
              <a:rPr lang="en-US" sz="1800" dirty="0" err="1"/>
              <a:t>khi</a:t>
            </a:r>
            <a:r>
              <a:rPr lang="en-US" sz="1800" dirty="0"/>
              <a:t> </a:t>
            </a: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tượng</a:t>
            </a:r>
            <a:r>
              <a:rPr lang="en-US" sz="1800" dirty="0"/>
              <a:t> </a:t>
            </a:r>
            <a:r>
              <a:rPr lang="en-US" sz="1800" dirty="0" err="1"/>
              <a:t>bị</a:t>
            </a:r>
            <a:r>
              <a:rPr lang="en-US" sz="1800" dirty="0"/>
              <a:t> </a:t>
            </a:r>
            <a:r>
              <a:rPr lang="en-US" sz="1800" dirty="0" err="1"/>
              <a:t>huỷ</a:t>
            </a:r>
            <a:endParaRPr lang="en-US" sz="1800" dirty="0"/>
          </a:p>
          <a:p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dùng</a:t>
            </a:r>
            <a:r>
              <a:rPr lang="en-US" sz="1800" dirty="0"/>
              <a:t> </a:t>
            </a:r>
            <a:r>
              <a:rPr lang="en-US" sz="1800" dirty="0" err="1"/>
              <a:t>malloc</a:t>
            </a:r>
            <a:r>
              <a:rPr lang="en-US" sz="1800" dirty="0"/>
              <a:t>()/free() </a:t>
            </a:r>
            <a:r>
              <a:rPr lang="en-US" sz="1800" dirty="0" err="1"/>
              <a:t>để</a:t>
            </a:r>
            <a:r>
              <a:rPr lang="en-US" sz="1800" dirty="0"/>
              <a:t> </a:t>
            </a:r>
            <a:r>
              <a:rPr lang="en-US" sz="1800" dirty="0" err="1"/>
              <a:t>làm</a:t>
            </a:r>
            <a:r>
              <a:rPr lang="en-US" sz="1800" dirty="0"/>
              <a:t> </a:t>
            </a:r>
            <a:r>
              <a:rPr lang="en-US" sz="1800" dirty="0" err="1"/>
              <a:t>việc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class</a:t>
            </a:r>
          </a:p>
          <a:p>
            <a:r>
              <a:rPr lang="en-US" sz="1800" dirty="0" err="1"/>
              <a:t>Chỉ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thể</a:t>
            </a:r>
            <a:r>
              <a:rPr lang="en-US" sz="1800" dirty="0"/>
              <a:t> </a:t>
            </a:r>
            <a:r>
              <a:rPr lang="en-US" sz="1800" dirty="0" err="1"/>
              <a:t>khai</a:t>
            </a:r>
            <a:r>
              <a:rPr lang="en-US" sz="1800" dirty="0"/>
              <a:t> </a:t>
            </a:r>
            <a:r>
              <a:rPr lang="en-US" sz="1800" dirty="0" err="1"/>
              <a:t>báo</a:t>
            </a:r>
            <a:r>
              <a:rPr lang="en-US" sz="1800" dirty="0"/>
              <a:t> </a:t>
            </a:r>
            <a:r>
              <a:rPr lang="en-US" sz="1800" dirty="0" err="1"/>
              <a:t>tối</a:t>
            </a:r>
            <a:r>
              <a:rPr lang="en-US" sz="1800" dirty="0"/>
              <a:t> </a:t>
            </a:r>
            <a:r>
              <a:rPr lang="en-US" sz="1800" dirty="0" err="1"/>
              <a:t>đa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destructor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mỗi</a:t>
            </a:r>
            <a:r>
              <a:rPr lang="en-US" sz="1800" dirty="0"/>
              <a:t> class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class String {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char*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String()	{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NULL; 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String(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char* s)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new char[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(s)+1];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s); 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~String()	{ if (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delete[]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String*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String s1, s2("Hello!"), s3[3];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String *s4 = new String("xyz"), *s5 = new String[3];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String *s6 = new String("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delete s4;	//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huỷ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đối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tượng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delete[] s5;	//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huỷ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đối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tượng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không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được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dùng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delete c5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return s6;	//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huỷ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s1, s2, s3[3]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nhưng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s6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vẫn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còn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lvl="1" indent="26988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/>
              <a:t>Tách phần khai báo và nội dung các phương thức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77825" y="1285875"/>
            <a:ext cx="4268788" cy="390525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string.h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1295400"/>
            <a:ext cx="4194175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string.cpp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77825" y="1752600"/>
            <a:ext cx="4117975" cy="4419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class String {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char* str;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String();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String(const char* s);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~String();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void set(const char* s);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const char* get();</a:t>
            </a:r>
          </a:p>
          <a:p>
            <a:pPr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4" y="1752600"/>
            <a:ext cx="4498975" cy="4419600"/>
          </a:xfrm>
        </p:spPr>
        <p:txBody>
          <a:bodyPr/>
          <a:lstStyle/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String::String()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{ str = NULL; }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String::String(const char* s)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{ str = NULL; set(s); }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String::~String()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{ if (str) delete str; }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 String::set(const char* s) {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if (str) delete str;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if (!s) { str = NULL; return; }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str = new char[strlen(s)+1];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strcpy(str, s);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const char* String::get()</a:t>
            </a:r>
          </a:p>
          <a:p>
            <a:pPr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{ return str;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943100" y="3771900"/>
            <a:ext cx="5105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Hàm và lớp bạn (friend function/class)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Hàm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khai</a:t>
            </a:r>
            <a:r>
              <a:rPr lang="en-US" sz="1800" dirty="0"/>
              <a:t> </a:t>
            </a:r>
            <a:r>
              <a:rPr lang="en-US" sz="1800" dirty="0" err="1"/>
              <a:t>báo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bạn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nào</a:t>
            </a:r>
            <a:r>
              <a:rPr lang="en-US" sz="1800" dirty="0"/>
              <a:t> </a:t>
            </a:r>
            <a:r>
              <a:rPr lang="en-US" sz="1800" dirty="0" err="1"/>
              <a:t>thì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thể</a:t>
            </a:r>
            <a:r>
              <a:rPr lang="en-US" sz="1800" dirty="0"/>
              <a:t> </a:t>
            </a:r>
            <a:r>
              <a:rPr lang="en-US" sz="1800" dirty="0" err="1"/>
              <a:t>truy</a:t>
            </a:r>
            <a:r>
              <a:rPr lang="en-US" sz="1800" dirty="0"/>
              <a:t> </a:t>
            </a:r>
            <a:r>
              <a:rPr lang="en-US" sz="1800" dirty="0" err="1"/>
              <a:t>xuất</a:t>
            </a:r>
            <a:r>
              <a:rPr lang="en-US" sz="1800" dirty="0"/>
              <a:t> </a:t>
            </a:r>
            <a:r>
              <a:rPr lang="en-US" sz="1800" dirty="0" err="1"/>
              <a:t>tới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biến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phương</a:t>
            </a:r>
            <a:r>
              <a:rPr lang="en-US" sz="1800" dirty="0"/>
              <a:t> </a:t>
            </a:r>
            <a:r>
              <a:rPr lang="en-US" sz="1800" dirty="0" err="1"/>
              <a:t>thức</a:t>
            </a:r>
            <a:r>
              <a:rPr lang="en-US" sz="1800" dirty="0"/>
              <a:t> private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class Circle {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double r;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friend void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printCircle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(Circle c);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friend class Ellipse;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printCircle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(Circle c)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"Ban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kinh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c.r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class Ellipse {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void convert(Circle c) {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c.r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lược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C++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900" dirty="0" err="1"/>
              <a:t>Bổ</a:t>
            </a:r>
            <a:r>
              <a:rPr lang="en-US" sz="1900" dirty="0"/>
              <a:t> sung </a:t>
            </a:r>
            <a:r>
              <a:rPr lang="en-US" sz="1900" dirty="0" err="1"/>
              <a:t>các</a:t>
            </a:r>
            <a:r>
              <a:rPr lang="en-US" sz="1900" dirty="0"/>
              <a:t> </a:t>
            </a:r>
            <a:r>
              <a:rPr lang="en-US" sz="1900" dirty="0" err="1"/>
              <a:t>tính</a:t>
            </a:r>
            <a:r>
              <a:rPr lang="en-US" sz="1900" dirty="0"/>
              <a:t> </a:t>
            </a:r>
            <a:r>
              <a:rPr lang="en-US" sz="1900" dirty="0" err="1"/>
              <a:t>năng</a:t>
            </a:r>
            <a:r>
              <a:rPr lang="en-US" sz="1900" dirty="0"/>
              <a:t> </a:t>
            </a:r>
            <a:r>
              <a:rPr lang="en-US" sz="1900" dirty="0" err="1"/>
              <a:t>mới</a:t>
            </a:r>
            <a:r>
              <a:rPr lang="en-US" sz="1900" dirty="0"/>
              <a:t> so </a:t>
            </a:r>
            <a:r>
              <a:rPr lang="en-US" sz="1900" dirty="0" err="1"/>
              <a:t>với</a:t>
            </a:r>
            <a:r>
              <a:rPr lang="en-US" sz="1900" dirty="0"/>
              <a:t> C:</a:t>
            </a:r>
          </a:p>
          <a:p>
            <a:pPr lvl="1"/>
            <a:r>
              <a:rPr lang="en-US" sz="1700" dirty="0" err="1"/>
              <a:t>Hướng</a:t>
            </a:r>
            <a:r>
              <a:rPr lang="en-US" sz="1700" dirty="0"/>
              <a:t> </a:t>
            </a:r>
            <a:r>
              <a:rPr lang="en-US" sz="1700" dirty="0" err="1"/>
              <a:t>đối</a:t>
            </a:r>
            <a:r>
              <a:rPr lang="en-US" sz="1700" dirty="0"/>
              <a:t> </a:t>
            </a:r>
            <a:r>
              <a:rPr lang="en-US" sz="1700" dirty="0" err="1"/>
              <a:t>tượng</a:t>
            </a:r>
            <a:r>
              <a:rPr lang="en-US" sz="1700" dirty="0"/>
              <a:t> (OOP)</a:t>
            </a:r>
          </a:p>
          <a:p>
            <a:pPr lvl="1"/>
            <a:r>
              <a:rPr lang="en-US" sz="1700" dirty="0" err="1"/>
              <a:t>Lập</a:t>
            </a:r>
            <a:r>
              <a:rPr lang="en-US" sz="1700" dirty="0"/>
              <a:t> </a:t>
            </a:r>
            <a:r>
              <a:rPr lang="en-US" sz="1700" dirty="0" err="1"/>
              <a:t>trình</a:t>
            </a:r>
            <a:r>
              <a:rPr lang="en-US" sz="1700" dirty="0"/>
              <a:t> </a:t>
            </a:r>
            <a:r>
              <a:rPr lang="en-US" sz="1700" dirty="0" err="1"/>
              <a:t>khái</a:t>
            </a:r>
            <a:r>
              <a:rPr lang="en-US" sz="1700" dirty="0"/>
              <a:t> </a:t>
            </a:r>
            <a:r>
              <a:rPr lang="en-US" sz="1700" dirty="0" err="1"/>
              <a:t>quát</a:t>
            </a:r>
            <a:r>
              <a:rPr lang="en-US" sz="1700" dirty="0"/>
              <a:t> (template)</a:t>
            </a:r>
          </a:p>
          <a:p>
            <a:pPr lvl="1"/>
            <a:r>
              <a:rPr lang="en-US" sz="1700" dirty="0" err="1"/>
              <a:t>Nhiều</a:t>
            </a:r>
            <a:r>
              <a:rPr lang="en-US" sz="1700" dirty="0"/>
              <a:t> </a:t>
            </a:r>
            <a:r>
              <a:rPr lang="en-US" sz="1700" dirty="0" err="1"/>
              <a:t>thay</a:t>
            </a:r>
            <a:r>
              <a:rPr lang="en-US" sz="1700" dirty="0"/>
              <a:t> </a:t>
            </a:r>
            <a:r>
              <a:rPr lang="en-US" sz="1700" dirty="0" err="1"/>
              <a:t>đổi</a:t>
            </a:r>
            <a:r>
              <a:rPr lang="en-US" sz="1700" dirty="0"/>
              <a:t> </a:t>
            </a:r>
            <a:r>
              <a:rPr lang="en-US" sz="1700" dirty="0" err="1"/>
              <a:t>nhỏ</a:t>
            </a:r>
            <a:r>
              <a:rPr lang="en-US" sz="1700" dirty="0"/>
              <a:t> </a:t>
            </a:r>
            <a:r>
              <a:rPr lang="en-US" sz="1700" dirty="0" err="1"/>
              <a:t>khác</a:t>
            </a:r>
            <a:endParaRPr lang="en-US" sz="1700" dirty="0"/>
          </a:p>
          <a:p>
            <a:r>
              <a:rPr lang="en-US" sz="1900" dirty="0" err="1"/>
              <a:t>Một</a:t>
            </a:r>
            <a:r>
              <a:rPr lang="en-US" sz="1900" dirty="0"/>
              <a:t> </a:t>
            </a:r>
            <a:r>
              <a:rPr lang="en-US" sz="1900" dirty="0" err="1"/>
              <a:t>số</a:t>
            </a:r>
            <a:r>
              <a:rPr lang="en-US" sz="1900" dirty="0"/>
              <a:t> </a:t>
            </a:r>
            <a:r>
              <a:rPr lang="en-US" sz="1900" dirty="0" err="1"/>
              <a:t>thay</a:t>
            </a:r>
            <a:r>
              <a:rPr lang="en-US" sz="1900" dirty="0"/>
              <a:t> </a:t>
            </a:r>
            <a:r>
              <a:rPr lang="en-US" sz="1900" err="1"/>
              <a:t>đổi</a:t>
            </a:r>
            <a:r>
              <a:rPr lang="en-US" sz="1900"/>
              <a:t> nhỏ:</a:t>
            </a:r>
            <a:endParaRPr lang="en-US" sz="1900" dirty="0"/>
          </a:p>
          <a:p>
            <a:pPr lvl="1"/>
            <a:r>
              <a:rPr lang="en-US" sz="1700" dirty="0"/>
              <a:t>File </a:t>
            </a:r>
            <a:r>
              <a:rPr lang="en-US" sz="1700" dirty="0" err="1"/>
              <a:t>mã</a:t>
            </a:r>
            <a:r>
              <a:rPr lang="en-US" sz="1700" dirty="0"/>
              <a:t> </a:t>
            </a:r>
            <a:r>
              <a:rPr lang="en-US" sz="1700" dirty="0" err="1"/>
              <a:t>nguồn</a:t>
            </a:r>
            <a:r>
              <a:rPr lang="en-US" sz="1700" dirty="0"/>
              <a:t> </a:t>
            </a:r>
            <a:r>
              <a:rPr lang="en-US" sz="1700" dirty="0" err="1"/>
              <a:t>thường</a:t>
            </a:r>
            <a:r>
              <a:rPr lang="en-US" sz="1700" dirty="0"/>
              <a:t> </a:t>
            </a:r>
            <a:r>
              <a:rPr lang="en-US" sz="1700" dirty="0" err="1"/>
              <a:t>dùng</a:t>
            </a:r>
            <a:r>
              <a:rPr lang="en-US" sz="1700" dirty="0"/>
              <a:t> </a:t>
            </a:r>
            <a:r>
              <a:rPr lang="en-US" sz="1700" dirty="0" err="1"/>
              <a:t>đuôi</a:t>
            </a:r>
            <a:r>
              <a:rPr lang="en-US" sz="1700" dirty="0"/>
              <a:t> .</a:t>
            </a:r>
            <a:r>
              <a:rPr lang="en-US" sz="1700" dirty="0" err="1"/>
              <a:t>cpp</a:t>
            </a:r>
            <a:endParaRPr lang="en-US" sz="1700" dirty="0"/>
          </a:p>
          <a:p>
            <a:pPr lvl="1"/>
            <a:r>
              <a:rPr lang="en-US" sz="1700" dirty="0" err="1"/>
              <a:t>Hàm</a:t>
            </a:r>
            <a:r>
              <a:rPr lang="en-US" sz="1700" dirty="0"/>
              <a:t> main() </a:t>
            </a:r>
            <a:r>
              <a:rPr lang="en-US" sz="1700" dirty="0" err="1"/>
              <a:t>có</a:t>
            </a:r>
            <a:r>
              <a:rPr lang="en-US" sz="1700" dirty="0"/>
              <a:t> </a:t>
            </a:r>
            <a:r>
              <a:rPr lang="en-US" sz="1700" dirty="0" err="1"/>
              <a:t>thể</a:t>
            </a:r>
            <a:r>
              <a:rPr lang="en-US" sz="1700" dirty="0"/>
              <a:t> </a:t>
            </a:r>
            <a:r>
              <a:rPr lang="en-US" sz="1700" dirty="0" err="1"/>
              <a:t>có</a:t>
            </a:r>
            <a:r>
              <a:rPr lang="en-US" sz="1700" dirty="0"/>
              <a:t> </a:t>
            </a:r>
            <a:r>
              <a:rPr lang="en-US" sz="1700" dirty="0" err="1"/>
              <a:t>kiểu</a:t>
            </a:r>
            <a:r>
              <a:rPr lang="en-US" sz="1700" dirty="0"/>
              <a:t> </a:t>
            </a:r>
            <a:r>
              <a:rPr lang="en-US" sz="1700" dirty="0" err="1"/>
              <a:t>trả</a:t>
            </a:r>
            <a:r>
              <a:rPr lang="en-US" sz="1700" dirty="0"/>
              <a:t> </a:t>
            </a:r>
            <a:r>
              <a:rPr lang="en-US" sz="1700" dirty="0" err="1"/>
              <a:t>về</a:t>
            </a:r>
            <a:r>
              <a:rPr lang="en-US" sz="1700" dirty="0"/>
              <a:t> </a:t>
            </a:r>
            <a:r>
              <a:rPr lang="en-US" sz="1700" dirty="0" err="1"/>
              <a:t>là</a:t>
            </a:r>
            <a:r>
              <a:rPr lang="en-US" sz="1700" dirty="0"/>
              <a:t> void: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void main() { … }</a:t>
            </a:r>
          </a:p>
          <a:p>
            <a:pPr lvl="1"/>
            <a:r>
              <a:rPr lang="en-US" sz="1700" dirty="0" err="1"/>
              <a:t>Dùng</a:t>
            </a:r>
            <a:r>
              <a:rPr lang="en-US" sz="1700" dirty="0"/>
              <a:t> // </a:t>
            </a:r>
            <a:r>
              <a:rPr lang="en-US" sz="1700" dirty="0" err="1"/>
              <a:t>để</a:t>
            </a:r>
            <a:r>
              <a:rPr lang="en-US" sz="1700" dirty="0"/>
              <a:t> </a:t>
            </a:r>
            <a:r>
              <a:rPr lang="en-US" sz="1700" dirty="0" err="1"/>
              <a:t>chú</a:t>
            </a:r>
            <a:r>
              <a:rPr lang="en-US" sz="1700" dirty="0"/>
              <a:t> </a:t>
            </a:r>
            <a:r>
              <a:rPr lang="en-US" sz="1700" dirty="0" err="1"/>
              <a:t>thích</a:t>
            </a:r>
            <a:r>
              <a:rPr lang="en-US" sz="1700" dirty="0"/>
              <a:t> </a:t>
            </a:r>
            <a:r>
              <a:rPr lang="en-US" sz="1700" dirty="0" err="1"/>
              <a:t>đến</a:t>
            </a:r>
            <a:r>
              <a:rPr lang="en-US" sz="1700" dirty="0"/>
              <a:t> </a:t>
            </a:r>
            <a:r>
              <a:rPr lang="en-US" sz="1700" dirty="0" err="1"/>
              <a:t>hết</a:t>
            </a:r>
            <a:r>
              <a:rPr lang="en-US" sz="1700" dirty="0"/>
              <a:t> </a:t>
            </a:r>
            <a:r>
              <a:rPr lang="en-US" sz="1700" dirty="0" err="1"/>
              <a:t>dòng</a:t>
            </a:r>
            <a:r>
              <a:rPr lang="en-US" sz="1700" dirty="0"/>
              <a:t>:</a:t>
            </a:r>
          </a:p>
          <a:p>
            <a:pPr lvl="2">
              <a:spcBef>
                <a:spcPts val="0"/>
              </a:spcBef>
            </a:pP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dien_tich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 = PI*r*r;	// PI = 3.14</a:t>
            </a:r>
          </a:p>
          <a:p>
            <a:pPr lvl="1"/>
            <a:r>
              <a:rPr lang="en-US" sz="1700" dirty="0" err="1"/>
              <a:t>Có</a:t>
            </a:r>
            <a:r>
              <a:rPr lang="en-US" sz="1700" dirty="0"/>
              <a:t> </a:t>
            </a:r>
            <a:r>
              <a:rPr lang="en-US" sz="1700" dirty="0" err="1"/>
              <a:t>sẵn</a:t>
            </a:r>
            <a:r>
              <a:rPr lang="en-US" sz="1700" dirty="0"/>
              <a:t> </a:t>
            </a:r>
            <a:r>
              <a:rPr lang="en-US" sz="1700" dirty="0" err="1"/>
              <a:t>kiểu</a:t>
            </a:r>
            <a:r>
              <a:rPr lang="en-US" sz="1700" dirty="0"/>
              <a:t> </a:t>
            </a:r>
            <a:r>
              <a:rPr lang="en-US" sz="1700" dirty="0" err="1"/>
              <a:t>bool</a:t>
            </a:r>
            <a:r>
              <a:rPr lang="en-US" sz="1700" dirty="0"/>
              <a:t> </a:t>
            </a:r>
            <a:r>
              <a:rPr lang="en-US" sz="1700" dirty="0" err="1"/>
              <a:t>và</a:t>
            </a:r>
            <a:r>
              <a:rPr lang="en-US" sz="1700" dirty="0"/>
              <a:t> </a:t>
            </a:r>
            <a:r>
              <a:rPr lang="en-US" sz="1700" dirty="0" err="1"/>
              <a:t>các</a:t>
            </a:r>
            <a:r>
              <a:rPr lang="en-US" sz="1700" dirty="0"/>
              <a:t> </a:t>
            </a:r>
            <a:r>
              <a:rPr lang="en-US" sz="1700" dirty="0" err="1"/>
              <a:t>giá</a:t>
            </a:r>
            <a:r>
              <a:rPr lang="en-US" sz="1700" dirty="0"/>
              <a:t> </a:t>
            </a:r>
            <a:r>
              <a:rPr lang="en-US" sz="1700" dirty="0" err="1"/>
              <a:t>trị</a:t>
            </a:r>
            <a:r>
              <a:rPr lang="en-US" sz="1700" dirty="0"/>
              <a:t> false, true:</a:t>
            </a:r>
          </a:p>
          <a:p>
            <a:pPr lvl="2">
              <a:spcBef>
                <a:spcPts val="0"/>
              </a:spcBef>
            </a:pP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 b1 = true, b2 = false;</a:t>
            </a:r>
          </a:p>
          <a:p>
            <a:pPr lvl="1"/>
            <a:r>
              <a:rPr lang="en-US" sz="1700" dirty="0" err="1"/>
              <a:t>Biến</a:t>
            </a:r>
            <a:r>
              <a:rPr lang="en-US" sz="1700" dirty="0"/>
              <a:t>, </a:t>
            </a:r>
            <a:r>
              <a:rPr lang="en-US" sz="1700" dirty="0" err="1"/>
              <a:t>hằng</a:t>
            </a:r>
            <a:r>
              <a:rPr lang="en-US" sz="1700" dirty="0"/>
              <a:t> </a:t>
            </a:r>
            <a:r>
              <a:rPr lang="en-US" sz="1700" dirty="0" err="1"/>
              <a:t>trong</a:t>
            </a:r>
            <a:r>
              <a:rPr lang="en-US" sz="1700" dirty="0"/>
              <a:t> C++ </a:t>
            </a:r>
            <a:r>
              <a:rPr lang="en-US" sz="1700" dirty="0" err="1"/>
              <a:t>có</a:t>
            </a:r>
            <a:r>
              <a:rPr lang="en-US" sz="1700" dirty="0"/>
              <a:t> </a:t>
            </a:r>
            <a:r>
              <a:rPr lang="en-US" sz="1700" dirty="0" err="1"/>
              <a:t>thể</a:t>
            </a:r>
            <a:r>
              <a:rPr lang="en-US" sz="1700" dirty="0"/>
              <a:t> </a:t>
            </a:r>
            <a:r>
              <a:rPr lang="en-US" sz="1700" dirty="0" err="1"/>
              <a:t>được</a:t>
            </a:r>
            <a:r>
              <a:rPr lang="en-US" sz="1700" dirty="0"/>
              <a:t> </a:t>
            </a:r>
            <a:r>
              <a:rPr lang="en-US" sz="1700" dirty="0" err="1"/>
              <a:t>khai</a:t>
            </a:r>
            <a:r>
              <a:rPr lang="en-US" sz="1700" dirty="0"/>
              <a:t> </a:t>
            </a:r>
            <a:r>
              <a:rPr lang="en-US" sz="1700" dirty="0" err="1"/>
              <a:t>báo</a:t>
            </a:r>
            <a:r>
              <a:rPr lang="en-US" sz="1700" dirty="0"/>
              <a:t> ở </a:t>
            </a:r>
            <a:r>
              <a:rPr lang="en-US" sz="1700" dirty="0" err="1"/>
              <a:t>bất</a:t>
            </a:r>
            <a:r>
              <a:rPr lang="en-US" sz="1700" dirty="0"/>
              <a:t> </a:t>
            </a:r>
            <a:r>
              <a:rPr lang="en-US" sz="1700" dirty="0" err="1"/>
              <a:t>kỳ</a:t>
            </a:r>
            <a:r>
              <a:rPr lang="en-US" sz="1700" dirty="0"/>
              <a:t> </a:t>
            </a:r>
            <a:r>
              <a:rPr lang="en-US" sz="1700" dirty="0" err="1"/>
              <a:t>đâu</a:t>
            </a:r>
            <a:r>
              <a:rPr lang="en-US" sz="1700" dirty="0"/>
              <a:t> </a:t>
            </a:r>
            <a:r>
              <a:rPr lang="en-US" sz="1700" dirty="0" err="1"/>
              <a:t>trong</a:t>
            </a:r>
            <a:r>
              <a:rPr lang="en-US" sz="1700" dirty="0"/>
              <a:t> </a:t>
            </a:r>
            <a:r>
              <a:rPr lang="en-US" sz="1700" dirty="0" err="1"/>
              <a:t>hàm</a:t>
            </a:r>
            <a:r>
              <a:rPr lang="en-US" sz="1700" dirty="0"/>
              <a:t> (</a:t>
            </a:r>
            <a:r>
              <a:rPr lang="en-US" sz="1700" dirty="0" err="1"/>
              <a:t>không</a:t>
            </a:r>
            <a:r>
              <a:rPr lang="en-US" sz="1700" dirty="0"/>
              <a:t> </a:t>
            </a:r>
            <a:r>
              <a:rPr lang="en-US" sz="1700" dirty="0" err="1"/>
              <a:t>giới</a:t>
            </a:r>
            <a:r>
              <a:rPr lang="en-US" sz="1700" dirty="0"/>
              <a:t> </a:t>
            </a:r>
            <a:r>
              <a:rPr lang="en-US" sz="1700" dirty="0" err="1"/>
              <a:t>hạn</a:t>
            </a:r>
            <a:r>
              <a:rPr lang="en-US" sz="1700" dirty="0"/>
              <a:t> ở </a:t>
            </a:r>
            <a:r>
              <a:rPr lang="en-US" sz="1700" dirty="0" err="1"/>
              <a:t>đầu</a:t>
            </a:r>
            <a:r>
              <a:rPr lang="en-US" sz="1700" dirty="0"/>
              <a:t> </a:t>
            </a:r>
            <a:r>
              <a:rPr lang="en-US" sz="1700" dirty="0" err="1"/>
              <a:t>hàm</a:t>
            </a:r>
            <a:r>
              <a:rPr lang="en-US" sz="1700" dirty="0"/>
              <a:t> </a:t>
            </a:r>
            <a:r>
              <a:rPr lang="en-US" sz="1700" dirty="0" err="1"/>
              <a:t>như</a:t>
            </a:r>
            <a:r>
              <a:rPr lang="en-US" sz="1700" dirty="0"/>
              <a:t> </a:t>
            </a:r>
            <a:r>
              <a:rPr lang="en-US" sz="1700"/>
              <a:t>C), kể cả trong vòng lặp for</a:t>
            </a:r>
          </a:p>
          <a:p>
            <a:pPr lvl="1"/>
            <a:r>
              <a:rPr lang="en-US" sz="1700"/>
              <a:t>Phép chuyển kiểu có thể viết như cú pháp gọi hàm: 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int(5.32)</a:t>
            </a:r>
          </a:p>
          <a:p>
            <a:pPr lvl="1"/>
            <a:r>
              <a:rPr lang="en-US" sz="1700"/>
              <a:t>Không cần thêm các từ khoá enum, struct, union khi khai báo biến</a:t>
            </a:r>
            <a:endParaRPr lang="vi-VN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trỏ “this”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/>
              <a:t>Là con trỏ chỉ có phạm vi trong các phương thức của một lớp, trỏ tới chính đối tượng đang được gọi</a:t>
            </a:r>
          </a:p>
          <a:p>
            <a:pPr lvl="3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class Buffer;</a:t>
            </a:r>
          </a:p>
          <a:p>
            <a:pPr lvl="3" indent="-63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 do_smth(Buffer* buf);</a:t>
            </a:r>
          </a:p>
          <a:p>
            <a:pPr lvl="3" indent="-6350">
              <a:spcBef>
                <a:spcPts val="0"/>
              </a:spcBef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lvl="3" indent="-63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class Buffer {</a:t>
            </a:r>
          </a:p>
          <a:p>
            <a:pPr lvl="3" indent="-63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lvl="3" indent="274638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char* b;	int n;</a:t>
            </a:r>
          </a:p>
          <a:p>
            <a:pPr lvl="3" indent="-63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lvl="3" indent="274638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Buffer(int n)</a:t>
            </a:r>
          </a:p>
          <a:p>
            <a:pPr lvl="3" indent="274638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{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this-&gt;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n = n; 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this-&gt;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b = new char[n]; }</a:t>
            </a:r>
          </a:p>
          <a:p>
            <a:pPr lvl="3" indent="274638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~Buffer()</a:t>
            </a:r>
          </a:p>
          <a:p>
            <a:pPr lvl="3" indent="274638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{ delete 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this-&gt;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b; }</a:t>
            </a:r>
          </a:p>
          <a:p>
            <a:pPr lvl="3" indent="274638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 some_method()</a:t>
            </a:r>
          </a:p>
          <a:p>
            <a:pPr lvl="3" indent="274638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{ do_smth(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lvl="3" indent="-63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3" indent="-6350">
              <a:spcBef>
                <a:spcPts val="0"/>
              </a:spcBef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lvl="3" indent="-63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Buffer buf(4096);</a:t>
            </a:r>
          </a:p>
          <a:p>
            <a:pPr lvl="3" indent="-63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buf.some_method();</a:t>
            </a:r>
          </a:p>
          <a:p>
            <a:r>
              <a:rPr lang="en-US" sz="1800"/>
              <a:t>Chữ </a:t>
            </a:r>
            <a:r>
              <a:rPr lang="en-US" sz="1800" b="1">
                <a:solidFill>
                  <a:srgbClr val="FF0000"/>
                </a:solidFill>
              </a:rPr>
              <a:t>màu đỏ </a:t>
            </a:r>
            <a:r>
              <a:rPr lang="en-US" sz="1800"/>
              <a:t>có thể lược bớt (được ngầm hiểu), </a:t>
            </a:r>
            <a:r>
              <a:rPr lang="en-US" sz="1800" b="1">
                <a:solidFill>
                  <a:srgbClr val="0000CC"/>
                </a:solidFill>
              </a:rPr>
              <a:t>màu xanh</a:t>
            </a:r>
            <a:r>
              <a:rPr lang="en-US" sz="1800"/>
              <a:t> phải giữ nguyên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Biến và phương thức static của lớp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47800"/>
          </a:xfrm>
        </p:spPr>
        <p:txBody>
          <a:bodyPr/>
          <a:lstStyle/>
          <a:p>
            <a:r>
              <a:rPr lang="en-US" sz="2000" dirty="0" err="1"/>
              <a:t>Biến</a:t>
            </a:r>
            <a:r>
              <a:rPr lang="en-US" sz="2000" dirty="0"/>
              <a:t> static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tồn</a:t>
            </a:r>
            <a:r>
              <a:rPr lang="en-US" sz="2000" dirty="0"/>
              <a:t> </a:t>
            </a:r>
            <a:r>
              <a:rPr lang="en-US" sz="2000" dirty="0" err="1"/>
              <a:t>tại</a:t>
            </a:r>
            <a:r>
              <a:rPr lang="en-US" sz="2000" dirty="0"/>
              <a:t> </a:t>
            </a:r>
            <a:r>
              <a:rPr lang="en-US" sz="2000" dirty="0" err="1"/>
              <a:t>duy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tất</a:t>
            </a:r>
            <a:r>
              <a:rPr lang="en-US" sz="2000" dirty="0"/>
              <a:t> </a:t>
            </a:r>
            <a:r>
              <a:rPr lang="en-US" sz="2000" dirty="0" err="1"/>
              <a:t>cả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tượng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r>
              <a:rPr lang="en-US" sz="2000" dirty="0"/>
              <a:t> (</a:t>
            </a:r>
            <a:r>
              <a:rPr lang="en-US" sz="2000" dirty="0" err="1"/>
              <a:t>ngay</a:t>
            </a:r>
            <a:r>
              <a:rPr lang="en-US" sz="2000" dirty="0"/>
              <a:t> </a:t>
            </a:r>
            <a:r>
              <a:rPr lang="en-US" sz="2000" dirty="0" err="1"/>
              <a:t>cả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chưa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tượng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tạo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thức</a:t>
            </a:r>
            <a:r>
              <a:rPr lang="en-US" sz="2000" dirty="0"/>
              <a:t> static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thức</a:t>
            </a:r>
            <a:r>
              <a:rPr lang="en-US" sz="2000" dirty="0"/>
              <a:t>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dùng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static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554575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C()	 { count++; }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~C()	 { count--; }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getCount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{ return count;   }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lvl="1">
              <a:spcBef>
                <a:spcPts val="0"/>
              </a:spcBef>
            </a:pP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C::count = 0;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2554575"/>
            <a:ext cx="495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 c1, c2, c3[10],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*c4 = new C(),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*c5 = new C[20];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delete c4;</a:t>
            </a:r>
          </a:p>
          <a:p>
            <a:pPr marL="0" lvl="1">
              <a:spcBef>
                <a:spcPts val="0"/>
              </a:spcBef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>
              <a:spcBef>
                <a:spcPts val="0"/>
              </a:spcBef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&lt;&lt; "So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tuong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kieu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co: "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&lt;&lt;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C::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getCount()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C::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count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c1.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count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c2.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ount() &lt;&lt;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525272" y="3820670"/>
            <a:ext cx="2417058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0292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vi-VN" sz="2000">
                <a:solidFill>
                  <a:srgbClr val="000000"/>
                </a:solidFill>
              </a:rPr>
              <a:t>Có thể truy xuất đến biến/phương thức static thông qua tên lớp và toán tử “::” mà không cần đối tượng gọi, hoặc coi như thành phần của các đối tượng như bình thường</a:t>
            </a:r>
          </a:p>
          <a:p>
            <a:pPr marL="273050" lvl="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vi-VN" sz="2000">
                <a:solidFill>
                  <a:srgbClr val="000000"/>
                </a:solidFill>
              </a:rPr>
              <a:t>Không tồn tại con trỏ “this” trong các phương thức static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Phương thức hằng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phương</a:t>
            </a:r>
            <a:r>
              <a:rPr lang="en-US" sz="1800" dirty="0"/>
              <a:t> </a:t>
            </a:r>
            <a:r>
              <a:rPr lang="en-US" sz="1800" dirty="0" err="1"/>
              <a:t>thức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khai</a:t>
            </a:r>
            <a:r>
              <a:rPr lang="en-US" sz="1800" dirty="0"/>
              <a:t> </a:t>
            </a:r>
            <a:r>
              <a:rPr lang="en-US" sz="1800" dirty="0" err="1"/>
              <a:t>báo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hằng</a:t>
            </a:r>
            <a:r>
              <a:rPr lang="en-US" sz="1800" dirty="0"/>
              <a:t> </a:t>
            </a:r>
            <a:r>
              <a:rPr lang="en-US" sz="1800" dirty="0" err="1"/>
              <a:t>thì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phương</a:t>
            </a:r>
            <a:r>
              <a:rPr lang="en-US" sz="1800" dirty="0"/>
              <a:t> </a:t>
            </a:r>
            <a:r>
              <a:rPr lang="en-US" sz="1800" dirty="0" err="1"/>
              <a:t>thức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r>
              <a:rPr lang="en-US" sz="1800" dirty="0"/>
              <a:t>,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biến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sẽ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hằng</a:t>
            </a:r>
            <a:r>
              <a:rPr lang="en-US" sz="1800" dirty="0"/>
              <a:t>. </a:t>
            </a:r>
            <a:r>
              <a:rPr lang="en-US" sz="1800" dirty="0" err="1"/>
              <a:t>Hệ</a:t>
            </a:r>
            <a:r>
              <a:rPr lang="en-US" sz="1800" dirty="0"/>
              <a:t> </a:t>
            </a:r>
            <a:r>
              <a:rPr lang="en-US" sz="1800" dirty="0" err="1"/>
              <a:t>quả</a:t>
            </a:r>
            <a:r>
              <a:rPr lang="en-US" sz="1800" dirty="0"/>
              <a:t>:</a:t>
            </a:r>
          </a:p>
          <a:p>
            <a:pPr marL="617538" lvl="1" indent="-342900">
              <a:buFont typeface="+mj-lt"/>
              <a:buAutoNum type="arabicPeriod"/>
            </a:pPr>
            <a:r>
              <a:rPr lang="en-US" sz="1600" dirty="0" err="1"/>
              <a:t>Không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gán</a:t>
            </a:r>
            <a:r>
              <a:rPr lang="en-US" sz="1600" dirty="0"/>
              <a:t> hay </a:t>
            </a:r>
            <a:r>
              <a:rPr lang="en-US" sz="1600" dirty="0" err="1"/>
              <a:t>thay</a:t>
            </a:r>
            <a:r>
              <a:rPr lang="en-US" sz="1600" dirty="0"/>
              <a:t> </a:t>
            </a:r>
            <a:r>
              <a:rPr lang="en-US" sz="1600" dirty="0" err="1"/>
              <a:t>đổi</a:t>
            </a:r>
            <a:r>
              <a:rPr lang="en-US" sz="1600" dirty="0"/>
              <a:t> </a:t>
            </a:r>
            <a:r>
              <a:rPr lang="en-US" sz="1600" dirty="0" err="1"/>
              <a:t>giá</a:t>
            </a:r>
            <a:r>
              <a:rPr lang="en-US" sz="1600" dirty="0"/>
              <a:t> </a:t>
            </a:r>
            <a:r>
              <a:rPr lang="en-US" sz="1600" dirty="0" err="1"/>
              <a:t>trị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biến</a:t>
            </a:r>
            <a:r>
              <a:rPr lang="en-US" sz="1600" dirty="0"/>
              <a:t> </a:t>
            </a:r>
            <a:r>
              <a:rPr lang="en-US" sz="1600" dirty="0" err="1"/>
              <a:t>thành</a:t>
            </a:r>
            <a:r>
              <a:rPr lang="en-US" sz="1600" dirty="0"/>
              <a:t> </a:t>
            </a:r>
            <a:r>
              <a:rPr lang="en-US" sz="1600" dirty="0" err="1"/>
              <a:t>phần</a:t>
            </a:r>
            <a:r>
              <a:rPr lang="en-US" sz="1600" dirty="0"/>
              <a:t> </a:t>
            </a:r>
            <a:r>
              <a:rPr lang="en-US" sz="1600" dirty="0" err="1"/>
              <a:t>trong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phương</a:t>
            </a:r>
            <a:r>
              <a:rPr lang="en-US" sz="1600" dirty="0"/>
              <a:t> </a:t>
            </a:r>
            <a:r>
              <a:rPr lang="en-US" sz="1600" dirty="0" err="1"/>
              <a:t>thức</a:t>
            </a:r>
            <a:r>
              <a:rPr lang="en-US" sz="1600" dirty="0"/>
              <a:t> </a:t>
            </a:r>
            <a:r>
              <a:rPr lang="en-US" sz="1600" dirty="0" err="1"/>
              <a:t>hằng</a:t>
            </a:r>
            <a:endParaRPr lang="en-US" sz="1600" dirty="0"/>
          </a:p>
          <a:p>
            <a:pPr marL="617538" lvl="1" indent="-342900">
              <a:buFont typeface="+mj-lt"/>
              <a:buAutoNum type="arabicPeriod"/>
            </a:pPr>
            <a:r>
              <a:rPr lang="en-US" sz="1600" dirty="0" err="1"/>
              <a:t>Không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gọi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phương</a:t>
            </a:r>
            <a:r>
              <a:rPr lang="en-US" sz="1600" dirty="0"/>
              <a:t> </a:t>
            </a:r>
            <a:r>
              <a:rPr lang="en-US" sz="1600" dirty="0" err="1"/>
              <a:t>thức</a:t>
            </a:r>
            <a:r>
              <a:rPr lang="en-US" sz="1600" dirty="0"/>
              <a:t> </a:t>
            </a:r>
            <a:r>
              <a:rPr lang="en-US" sz="1600" dirty="0" err="1"/>
              <a:t>không</a:t>
            </a:r>
            <a:r>
              <a:rPr lang="en-US" sz="1600" dirty="0"/>
              <a:t> </a:t>
            </a:r>
            <a:r>
              <a:rPr lang="en-US" sz="1600" dirty="0" err="1"/>
              <a:t>hằng</a:t>
            </a:r>
            <a:r>
              <a:rPr lang="en-US" sz="1600" dirty="0"/>
              <a:t> ở </a:t>
            </a:r>
            <a:r>
              <a:rPr lang="en-US" sz="1600" dirty="0" err="1"/>
              <a:t>trong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phương</a:t>
            </a:r>
            <a:r>
              <a:rPr lang="en-US" sz="1600" dirty="0"/>
              <a:t> </a:t>
            </a:r>
            <a:r>
              <a:rPr lang="en-US" sz="1600" dirty="0" err="1"/>
              <a:t>thức</a:t>
            </a:r>
            <a:r>
              <a:rPr lang="en-US" sz="1600" dirty="0"/>
              <a:t> </a:t>
            </a:r>
            <a:r>
              <a:rPr lang="en-US" sz="1600" dirty="0" err="1"/>
              <a:t>hằng</a:t>
            </a:r>
            <a:endParaRPr lang="en-US" sz="1600" dirty="0"/>
          </a:p>
          <a:p>
            <a:pPr marL="617538" lvl="1" indent="-342900">
              <a:buFont typeface="+mj-lt"/>
              <a:buAutoNum type="arabicPeriod"/>
            </a:pPr>
            <a:r>
              <a:rPr lang="en-US" sz="1600" dirty="0" err="1"/>
              <a:t>Nếu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đối</a:t>
            </a:r>
            <a:r>
              <a:rPr lang="en-US" sz="1600" dirty="0"/>
              <a:t> </a:t>
            </a:r>
            <a:r>
              <a:rPr lang="en-US" sz="1600" dirty="0" err="1"/>
              <a:t>tượng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khai</a:t>
            </a:r>
            <a:r>
              <a:rPr lang="en-US" sz="1600" dirty="0"/>
              <a:t> </a:t>
            </a:r>
            <a:r>
              <a:rPr lang="en-US" sz="1600" dirty="0" err="1"/>
              <a:t>báo</a:t>
            </a:r>
            <a:r>
              <a:rPr lang="en-US" sz="1600" dirty="0"/>
              <a:t> </a:t>
            </a:r>
            <a:r>
              <a:rPr lang="en-US" sz="1600" dirty="0" err="1"/>
              <a:t>là</a:t>
            </a:r>
            <a:r>
              <a:rPr lang="en-US" sz="1600" dirty="0"/>
              <a:t> </a:t>
            </a:r>
            <a:r>
              <a:rPr lang="en-US" sz="1600" dirty="0" err="1"/>
              <a:t>hằng</a:t>
            </a:r>
            <a:r>
              <a:rPr lang="en-US" sz="1600" dirty="0"/>
              <a:t>, </a:t>
            </a:r>
            <a:r>
              <a:rPr lang="en-US" sz="1600" dirty="0" err="1"/>
              <a:t>thì</a:t>
            </a:r>
            <a:r>
              <a:rPr lang="en-US" sz="1600" dirty="0"/>
              <a:t> </a:t>
            </a:r>
            <a:r>
              <a:rPr lang="en-US" sz="1600" dirty="0" err="1"/>
              <a:t>chỉ</a:t>
            </a:r>
            <a:r>
              <a:rPr lang="en-US" sz="1600" dirty="0"/>
              <a:t> </a:t>
            </a:r>
            <a:r>
              <a:rPr lang="en-US" sz="1600" dirty="0" err="1"/>
              <a:t>dùng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phương</a:t>
            </a:r>
            <a:r>
              <a:rPr lang="en-US" sz="1600" dirty="0"/>
              <a:t> </a:t>
            </a:r>
            <a:r>
              <a:rPr lang="en-US" sz="1600" dirty="0" err="1"/>
              <a:t>thức</a:t>
            </a:r>
            <a:r>
              <a:rPr lang="en-US" sz="1600" dirty="0"/>
              <a:t> </a:t>
            </a:r>
            <a:r>
              <a:rPr lang="en-US" sz="1600" dirty="0" err="1"/>
              <a:t>hằng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nó</a:t>
            </a:r>
            <a:endParaRPr lang="en-US" sz="1600" dirty="0"/>
          </a:p>
          <a:p>
            <a:pPr lvl="1">
              <a:buNone/>
            </a:pP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 err="1">
                <a:sym typeface="Wingdings" pitchFamily="2" charset="2"/>
              </a:rPr>
              <a:t>khai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báo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toàn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bộ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các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phương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thức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không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thay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đổi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các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biến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thành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phần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là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hằng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523833"/>
            <a:ext cx="518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class Circle {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void setR(double r) { this-&gt;r = r; }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double getR() </a:t>
            </a:r>
            <a:r>
              <a:rPr lang="vi-VN" sz="1600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vi-VN" sz="1600" noProof="1">
                <a:latin typeface="Courier New" pitchFamily="49" charset="0"/>
                <a:cs typeface="Courier New" pitchFamily="49" charset="0"/>
              </a:rPr>
              <a:t> { return r; }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double area() </a:t>
            </a:r>
            <a:r>
              <a:rPr lang="vi-VN" sz="1600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vi-VN" sz="1600" noProof="1">
                <a:latin typeface="Courier New" pitchFamily="49" charset="0"/>
                <a:cs typeface="Courier New" pitchFamily="49" charset="0"/>
              </a:rPr>
              <a:t> { return PI*r*r; }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void cf(double r) </a:t>
            </a:r>
            <a:r>
              <a:rPr lang="vi-VN" sz="1600" noProof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vi-VN" sz="1600" noProof="1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  area();	  // OK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  this-&gt;r = r; // lỗi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  setR(r);	  // lỗi</a:t>
            </a:r>
          </a:p>
          <a:p>
            <a:pPr marL="0" lvl="1">
              <a:spcBef>
                <a:spcPts val="0"/>
              </a:spcBef>
            </a:pPr>
            <a:r>
              <a:rPr lang="vi-VN" sz="1600" noProof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523833"/>
            <a:ext cx="3276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Circle c1;</a:t>
            </a:r>
          </a:p>
          <a:p>
            <a:pPr marL="0" lvl="1">
              <a:spcBef>
                <a:spcPts val="0"/>
              </a:spcBef>
            </a:pPr>
            <a:r>
              <a:rPr lang="en-US" sz="16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Circle c2(2.333);</a:t>
            </a:r>
          </a:p>
          <a:p>
            <a:pPr marL="0" lvl="1">
              <a:spcBef>
                <a:spcPts val="0"/>
              </a:spcBef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c1.setR(1.22);	// OK</a:t>
            </a:r>
          </a:p>
          <a:p>
            <a:pPr marL="0"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c2.setR(1.22);	// lỗi</a:t>
            </a:r>
          </a:p>
          <a:p>
            <a:pPr marL="0" lvl="1">
              <a:spcBef>
                <a:spcPts val="0"/>
              </a:spcBef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c1.area();	// OK</a:t>
            </a:r>
          </a:p>
          <a:p>
            <a:pPr marL="0"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c2.area();	// OK</a:t>
            </a:r>
          </a:p>
          <a:p>
            <a:pPr marL="0" lvl="1">
              <a:spcBef>
                <a:spcPts val="0"/>
              </a:spcBef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marL="0"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cout &lt;&lt; c1.getR()  // OK</a:t>
            </a:r>
          </a:p>
          <a:p>
            <a:pPr marL="0"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&lt;&lt; c2.getR(); // OK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114800" y="4953000"/>
            <a:ext cx="2743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Bài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vi-VN" sz="2000" noProof="1"/>
              <a:t>Viết một lớp String để đóng gói kiểu chuỗi char* và các phương thức cần thiết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noProof="1"/>
              <a:t>Viết một lớp File để đóng gói kiểu FILE* và các phương thức cần thiết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noProof="1"/>
              <a:t>Viết một lớp LList để thao tác với DSLK, sử dụng lại thư viện đã viết bằng C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noProof="1"/>
              <a:t>Viết lớp Fraction (phân số) với những phương thức cần thiết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noProof="1"/>
              <a:t>Viết hai lớp Circle và Ellipse hoàn chỉnh, có sử dụng với các khái niệm đã học trong bài: biến private, constructor</a:t>
            </a:r>
            <a:r>
              <a:rPr lang="en-US" sz="2000" noProof="1"/>
              <a:t> mặc định, có tham số,</a:t>
            </a:r>
            <a:r>
              <a:rPr lang="vi-VN" sz="2000" noProof="1"/>
              <a:t> sao chép, chuyển kiểu, destructor, biến static để đếm số đối tượng, lớp bạn, phương thức hằng,</a:t>
            </a:r>
            <a:r>
              <a:rPr lang="en-US" sz="2000" noProof="1"/>
              <a:t> </a:t>
            </a:r>
            <a:r>
              <a:rPr lang="vi-VN" sz="2000" noProof="1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vi-VN" sz="2000" noProof="1"/>
              <a:t>Viết hai lớp Complex (số phức) và Vector với những phương thức cần thiết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Vài khái niệm mới ít nhỏ hơn…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Kiểu</a:t>
            </a:r>
            <a:r>
              <a:rPr lang="en-US" sz="1800" dirty="0"/>
              <a:t> </a:t>
            </a:r>
            <a:r>
              <a:rPr lang="en-US" sz="1800" dirty="0" err="1"/>
              <a:t>tham</a:t>
            </a:r>
            <a:r>
              <a:rPr lang="en-US" sz="1800" dirty="0"/>
              <a:t> </a:t>
            </a:r>
            <a:r>
              <a:rPr lang="en-US" sz="1800" dirty="0" err="1"/>
              <a:t>chiếu</a:t>
            </a:r>
            <a:r>
              <a:rPr lang="en-US" sz="1800" dirty="0"/>
              <a:t> (reference) :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bản</a:t>
            </a:r>
            <a:r>
              <a:rPr lang="en-US" sz="1800" dirty="0"/>
              <a:t> </a:t>
            </a:r>
            <a:r>
              <a:rPr lang="en-US" sz="1800" dirty="0" err="1"/>
              <a:t>chất</a:t>
            </a:r>
            <a:r>
              <a:rPr lang="en-US" sz="1800" dirty="0"/>
              <a:t> con </a:t>
            </a:r>
            <a:r>
              <a:rPr lang="en-US" sz="1800" dirty="0" err="1"/>
              <a:t>trỏ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 = 5;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 = a;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b = 10;	// 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a = 10</a:t>
            </a:r>
          </a:p>
          <a:p>
            <a:pPr lvl="1">
              <a:spcBef>
                <a:spcPts val="0"/>
              </a:spcBef>
            </a:pP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&amp;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foo(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&amp;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x)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 { x = 2; return x;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y = 1;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foo(y);		//  y = 2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foo(y) = 3;	// 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y = 3</a:t>
            </a:r>
          </a:p>
          <a:p>
            <a:r>
              <a:rPr lang="en-US" sz="1800" dirty="0"/>
              <a:t>Namespace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namespace ABC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y)  { x = y;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ABC::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z = ABC::x;</a:t>
            </a:r>
          </a:p>
          <a:p>
            <a:pPr lvl="1" indent="2540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using namespace ABC;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(40);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Vài khái niệm mới ít nhỏ hơn…</a:t>
            </a:r>
            <a:r>
              <a:rPr lang="en-US" i="1"/>
              <a:t> (tiếp)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Cấp phát bộ nhớ động</a:t>
            </a:r>
            <a:endParaRPr lang="en-US" sz="2400"/>
          </a:p>
          <a:p>
            <a:pPr lvl="1"/>
            <a:r>
              <a:rPr lang="en-US" sz="2000"/>
              <a:t>Dùng toán tử new để cấp phát</a:t>
            </a:r>
          </a:p>
          <a:p>
            <a:pPr lvl="2">
              <a:spcBef>
                <a:spcPts val="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int* a = new int;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float* b = new float(5.23);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long* c = new long[5];</a:t>
            </a:r>
          </a:p>
          <a:p>
            <a:pPr lvl="1"/>
            <a:r>
              <a:rPr lang="en-US" sz="2000"/>
              <a:t>Toán tử delete để huỷ</a:t>
            </a:r>
          </a:p>
          <a:p>
            <a:pPr lvl="2">
              <a:spcBef>
                <a:spcPts val="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delete a;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delete[] c;</a:t>
            </a:r>
          </a:p>
          <a:p>
            <a:pPr lvl="1"/>
            <a:r>
              <a:rPr lang="en-US" sz="2000"/>
              <a:t>Chú ý: không được dùng lẫn lộn malloc()/free() với new/delete:</a:t>
            </a:r>
          </a:p>
          <a:p>
            <a:pPr lvl="2"/>
            <a:r>
              <a:rPr lang="en-US" sz="1800"/>
              <a:t>Cấp phát bằng malloc() thì phải dùng free() để huỷ</a:t>
            </a:r>
          </a:p>
          <a:p>
            <a:pPr lvl="2"/>
            <a:r>
              <a:rPr lang="en-US" sz="1800"/>
              <a:t>Cấp phát bằng new thì phải dùng delete để huỷ</a:t>
            </a:r>
          </a:p>
          <a:p>
            <a:r>
              <a:rPr lang="en-US" sz="2000"/>
              <a:t>Định nghĩa chồng hàm (hàm cùng tên, khác tham số):</a:t>
            </a:r>
          </a:p>
          <a:p>
            <a:pPr lvl="2">
              <a:spcBef>
                <a:spcPts val="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int sum(int a, int b)				{...}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int sum(int a, int b, int c) 		{...}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double sum(double a, double b) 		{...}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double sum(double a, double b, double c) 	{...}</a:t>
            </a:r>
          </a:p>
          <a:p>
            <a:r>
              <a:rPr lang="en-US" sz="2000"/>
              <a:t>Xử lý ngoại lệ try ... catch: </a:t>
            </a:r>
            <a:r>
              <a:rPr lang="en-US" sz="2000" u="sng"/>
              <a:t>tự tìm hiểu thêm</a:t>
            </a:r>
            <a:endParaRPr lang="en-US" sz="1700" u="sng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C++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tiên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Chương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ví</a:t>
            </a:r>
            <a:r>
              <a:rPr lang="en-US" sz="2000" dirty="0"/>
              <a:t> </a:t>
            </a:r>
            <a:r>
              <a:rPr lang="en-US" sz="2000" dirty="0" err="1"/>
              <a:t>dụ</a:t>
            </a:r>
            <a:r>
              <a:rPr lang="en-US" sz="2000" dirty="0"/>
              <a:t>: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 indent="1905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lvl="1" indent="1905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 lvl="1" indent="366713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lvl="1" indent="366713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&lt;&lt; 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Nhap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n: ";</a:t>
            </a:r>
          </a:p>
          <a:p>
            <a:pPr lvl="1" indent="366713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&gt;&gt; n;</a:t>
            </a:r>
          </a:p>
          <a:p>
            <a:pPr lvl="1" indent="366713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&lt;&lt; "n = " &lt;&lt; n &lt;&lt;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err="1"/>
              <a:t>Xuất</a:t>
            </a:r>
            <a:r>
              <a:rPr lang="en-US" sz="2000" dirty="0"/>
              <a:t>/</a:t>
            </a:r>
            <a:r>
              <a:rPr lang="en-US" sz="2000" dirty="0" err="1"/>
              <a:t>nhập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C++:</a:t>
            </a:r>
          </a:p>
          <a:p>
            <a:pPr lvl="1"/>
            <a:r>
              <a:rPr lang="en-US" sz="1700" dirty="0" err="1"/>
              <a:t>Dùng</a:t>
            </a:r>
            <a:r>
              <a:rPr lang="en-US" sz="1700" dirty="0"/>
              <a:t> </a:t>
            </a:r>
            <a:r>
              <a:rPr lang="en-US" sz="1700" dirty="0" err="1"/>
              <a:t>thư</a:t>
            </a:r>
            <a:r>
              <a:rPr lang="en-US" sz="1700" dirty="0"/>
              <a:t> </a:t>
            </a:r>
            <a:r>
              <a:rPr lang="en-US" sz="1700" dirty="0" err="1"/>
              <a:t>viện</a:t>
            </a:r>
            <a:r>
              <a:rPr lang="en-US" sz="1700" dirty="0"/>
              <a:t> </a:t>
            </a:r>
            <a:r>
              <a:rPr lang="en-US" sz="1700" dirty="0" err="1"/>
              <a:t>iostream</a:t>
            </a:r>
            <a:endParaRPr lang="en-US" sz="1700" dirty="0"/>
          </a:p>
          <a:p>
            <a:pPr lvl="1"/>
            <a:r>
              <a:rPr lang="en-US" sz="1700" dirty="0"/>
              <a:t>“</a:t>
            </a:r>
            <a:r>
              <a:rPr lang="en-US" sz="1700" dirty="0" err="1"/>
              <a:t>cout</a:t>
            </a:r>
            <a:r>
              <a:rPr lang="en-US" sz="1700" dirty="0"/>
              <a:t> &lt;&lt;” </a:t>
            </a:r>
            <a:r>
              <a:rPr lang="en-US" sz="1700" dirty="0" err="1"/>
              <a:t>dùng</a:t>
            </a:r>
            <a:r>
              <a:rPr lang="en-US" sz="1700" dirty="0"/>
              <a:t> </a:t>
            </a:r>
            <a:r>
              <a:rPr lang="en-US" sz="1700" dirty="0" err="1"/>
              <a:t>để</a:t>
            </a:r>
            <a:r>
              <a:rPr lang="en-US" sz="1700" dirty="0"/>
              <a:t> in </a:t>
            </a:r>
            <a:r>
              <a:rPr lang="en-US" sz="1700" dirty="0" err="1"/>
              <a:t>ra</a:t>
            </a:r>
            <a:r>
              <a:rPr lang="en-US" sz="1700" dirty="0"/>
              <a:t> </a:t>
            </a:r>
            <a:r>
              <a:rPr lang="en-US" sz="1700" dirty="0" err="1"/>
              <a:t>stdout</a:t>
            </a:r>
            <a:r>
              <a:rPr lang="en-US" sz="1700" dirty="0"/>
              <a:t> (</a:t>
            </a:r>
            <a:r>
              <a:rPr lang="en-US" sz="1700" dirty="0" err="1"/>
              <a:t>màn</a:t>
            </a:r>
            <a:r>
              <a:rPr lang="en-US" sz="1700" dirty="0"/>
              <a:t> </a:t>
            </a:r>
            <a:r>
              <a:rPr lang="en-US" sz="1700" dirty="0" err="1"/>
              <a:t>hình</a:t>
            </a:r>
            <a:r>
              <a:rPr lang="en-US" sz="1700" dirty="0"/>
              <a:t>)</a:t>
            </a:r>
          </a:p>
          <a:p>
            <a:pPr lvl="1"/>
            <a:r>
              <a:rPr lang="en-US" sz="1700" dirty="0"/>
              <a:t>“</a:t>
            </a:r>
            <a:r>
              <a:rPr lang="en-US" sz="1700" dirty="0" err="1"/>
              <a:t>cin</a:t>
            </a:r>
            <a:r>
              <a:rPr lang="en-US" sz="1700" dirty="0"/>
              <a:t> &gt;&gt;” </a:t>
            </a:r>
            <a:r>
              <a:rPr lang="en-US" sz="1700" dirty="0" err="1"/>
              <a:t>dùng</a:t>
            </a:r>
            <a:r>
              <a:rPr lang="en-US" sz="1700" dirty="0"/>
              <a:t> </a:t>
            </a:r>
            <a:r>
              <a:rPr lang="en-US" sz="1700" dirty="0" err="1"/>
              <a:t>để</a:t>
            </a:r>
            <a:r>
              <a:rPr lang="en-US" sz="1700" dirty="0"/>
              <a:t> </a:t>
            </a:r>
            <a:r>
              <a:rPr lang="en-US" sz="1700" dirty="0" err="1"/>
              <a:t>đọc</a:t>
            </a:r>
            <a:r>
              <a:rPr lang="en-US" sz="1700" dirty="0"/>
              <a:t> </a:t>
            </a:r>
            <a:r>
              <a:rPr lang="en-US" sz="1700" dirty="0" err="1"/>
              <a:t>dữ</a:t>
            </a:r>
            <a:r>
              <a:rPr lang="en-US" sz="1700" dirty="0"/>
              <a:t> </a:t>
            </a:r>
            <a:r>
              <a:rPr lang="en-US" sz="1700" dirty="0" err="1"/>
              <a:t>liệu</a:t>
            </a:r>
            <a:r>
              <a:rPr lang="en-US" sz="1700" dirty="0"/>
              <a:t> </a:t>
            </a:r>
            <a:r>
              <a:rPr lang="en-US" sz="1700" dirty="0" err="1"/>
              <a:t>từ</a:t>
            </a:r>
            <a:r>
              <a:rPr lang="en-US" sz="1700" dirty="0"/>
              <a:t> </a:t>
            </a:r>
            <a:r>
              <a:rPr lang="en-US" sz="1700" dirty="0" err="1"/>
              <a:t>stdin</a:t>
            </a:r>
            <a:r>
              <a:rPr lang="en-US" sz="1700" dirty="0"/>
              <a:t> (</a:t>
            </a:r>
            <a:r>
              <a:rPr lang="en-US" sz="1700" dirty="0" err="1"/>
              <a:t>bàn</a:t>
            </a:r>
            <a:r>
              <a:rPr lang="en-US" sz="1700" dirty="0"/>
              <a:t> </a:t>
            </a:r>
            <a:r>
              <a:rPr lang="en-US" sz="1700" dirty="0" err="1"/>
              <a:t>phím</a:t>
            </a:r>
            <a:r>
              <a:rPr lang="en-US" sz="1700" dirty="0"/>
              <a:t>)</a:t>
            </a:r>
          </a:p>
          <a:p>
            <a:pPr lvl="1"/>
            <a:r>
              <a:rPr lang="en-US" sz="1700" dirty="0" err="1"/>
              <a:t>Các</a:t>
            </a:r>
            <a:r>
              <a:rPr lang="en-US" sz="1700" dirty="0"/>
              <a:t> </a:t>
            </a:r>
            <a:r>
              <a:rPr lang="en-US" sz="1700" dirty="0" err="1"/>
              <a:t>đối</a:t>
            </a:r>
            <a:r>
              <a:rPr lang="en-US" sz="1700" dirty="0"/>
              <a:t> </a:t>
            </a:r>
            <a:r>
              <a:rPr lang="en-US" sz="1700" dirty="0" err="1"/>
              <a:t>tượng</a:t>
            </a:r>
            <a:r>
              <a:rPr lang="en-US" sz="1700" dirty="0"/>
              <a:t> </a:t>
            </a:r>
            <a:r>
              <a:rPr lang="en-US" sz="1700" dirty="0" err="1"/>
              <a:t>của</a:t>
            </a:r>
            <a:r>
              <a:rPr lang="en-US" sz="1700" dirty="0"/>
              <a:t> </a:t>
            </a:r>
            <a:r>
              <a:rPr lang="en-US" sz="1700" dirty="0" err="1"/>
              <a:t>thư</a:t>
            </a:r>
            <a:r>
              <a:rPr lang="en-US" sz="1700" dirty="0"/>
              <a:t> </a:t>
            </a:r>
            <a:r>
              <a:rPr lang="en-US" sz="1700" dirty="0" err="1"/>
              <a:t>viện</a:t>
            </a:r>
            <a:r>
              <a:rPr lang="en-US" sz="1700" dirty="0"/>
              <a:t> C++ </a:t>
            </a:r>
            <a:r>
              <a:rPr lang="en-US" sz="1700" dirty="0" err="1"/>
              <a:t>nằm</a:t>
            </a:r>
            <a:r>
              <a:rPr lang="en-US" sz="1700" dirty="0"/>
              <a:t> </a:t>
            </a:r>
            <a:r>
              <a:rPr lang="en-US" sz="1700" dirty="0" err="1"/>
              <a:t>trong</a:t>
            </a:r>
            <a:r>
              <a:rPr lang="en-US" sz="1700" dirty="0"/>
              <a:t> </a:t>
            </a:r>
            <a:r>
              <a:rPr lang="en-US" sz="1700" dirty="0" err="1"/>
              <a:t>một</a:t>
            </a:r>
            <a:r>
              <a:rPr lang="en-US" sz="1700" dirty="0"/>
              <a:t> namespace </a:t>
            </a:r>
            <a:r>
              <a:rPr lang="en-US" sz="1700" dirty="0" err="1"/>
              <a:t>có</a:t>
            </a:r>
            <a:r>
              <a:rPr lang="en-US" sz="1700" dirty="0"/>
              <a:t> </a:t>
            </a:r>
            <a:r>
              <a:rPr lang="en-US" sz="1700" dirty="0" err="1"/>
              <a:t>tên</a:t>
            </a:r>
            <a:r>
              <a:rPr lang="en-US" sz="1700" dirty="0"/>
              <a:t> std. </a:t>
            </a:r>
            <a:r>
              <a:rPr lang="en-US" sz="1700" dirty="0" err="1"/>
              <a:t>Nếu</a:t>
            </a:r>
            <a:r>
              <a:rPr lang="en-US" sz="1700" dirty="0"/>
              <a:t> </a:t>
            </a:r>
            <a:r>
              <a:rPr lang="en-US" sz="1700" dirty="0" err="1"/>
              <a:t>không</a:t>
            </a:r>
            <a:r>
              <a:rPr lang="en-US" sz="1700" dirty="0"/>
              <a:t> </a:t>
            </a:r>
            <a:r>
              <a:rPr lang="en-US" sz="1700" dirty="0" err="1"/>
              <a:t>khai</a:t>
            </a:r>
            <a:r>
              <a:rPr lang="en-US" sz="1700" dirty="0"/>
              <a:t> </a:t>
            </a:r>
            <a:r>
              <a:rPr lang="en-US" sz="1700" dirty="0" err="1"/>
              <a:t>báo</a:t>
            </a:r>
            <a:r>
              <a:rPr lang="en-US" sz="1700" dirty="0"/>
              <a:t> “using …” </a:t>
            </a:r>
            <a:r>
              <a:rPr lang="en-US" sz="1700" dirty="0" err="1"/>
              <a:t>thì</a:t>
            </a:r>
            <a:r>
              <a:rPr lang="en-US" sz="1700" dirty="0"/>
              <a:t> </a:t>
            </a:r>
            <a:r>
              <a:rPr lang="en-US" sz="1700" dirty="0" err="1"/>
              <a:t>phải</a:t>
            </a:r>
            <a:r>
              <a:rPr lang="en-US" sz="1700" dirty="0"/>
              <a:t> </a:t>
            </a:r>
            <a:r>
              <a:rPr lang="en-US" sz="1700" dirty="0" err="1"/>
              <a:t>viết</a:t>
            </a:r>
            <a:r>
              <a:rPr lang="en-US" sz="1700" dirty="0"/>
              <a:t> </a:t>
            </a:r>
            <a:r>
              <a:rPr lang="en-US" sz="1700" dirty="0" err="1"/>
              <a:t>đầy</a:t>
            </a:r>
            <a:r>
              <a:rPr lang="en-US" sz="1700" dirty="0"/>
              <a:t> </a:t>
            </a:r>
            <a:r>
              <a:rPr lang="en-US" sz="1700" dirty="0" err="1"/>
              <a:t>đủ</a:t>
            </a:r>
            <a:r>
              <a:rPr lang="en-US" sz="1700" dirty="0"/>
              <a:t> </a:t>
            </a:r>
            <a:r>
              <a:rPr lang="en-US" sz="1700" dirty="0" err="1"/>
              <a:t>std</a:t>
            </a:r>
            <a:r>
              <a:rPr lang="en-US" sz="1700" dirty="0"/>
              <a:t>::</a:t>
            </a:r>
            <a:r>
              <a:rPr lang="en-US" sz="1700" dirty="0" err="1"/>
              <a:t>cout</a:t>
            </a:r>
            <a:r>
              <a:rPr lang="en-US" sz="1700" dirty="0"/>
              <a:t>, </a:t>
            </a:r>
            <a:r>
              <a:rPr lang="en-US" sz="1700" dirty="0" err="1"/>
              <a:t>std</a:t>
            </a:r>
            <a:r>
              <a:rPr lang="en-US" sz="1700" dirty="0"/>
              <a:t>::</a:t>
            </a:r>
            <a:r>
              <a:rPr lang="en-US" sz="1700" dirty="0" err="1"/>
              <a:t>cin</a:t>
            </a:r>
            <a:r>
              <a:rPr lang="en-US" sz="1700" dirty="0"/>
              <a:t> </a:t>
            </a:r>
            <a:r>
              <a:rPr lang="en-US" sz="1700" dirty="0" err="1"/>
              <a:t>và</a:t>
            </a:r>
            <a:r>
              <a:rPr lang="en-US" sz="1700" dirty="0"/>
              <a:t> </a:t>
            </a:r>
            <a:r>
              <a:rPr lang="en-US" sz="1700" dirty="0" err="1"/>
              <a:t>std</a:t>
            </a:r>
            <a:r>
              <a:rPr lang="en-US" sz="1700" dirty="0"/>
              <a:t>::</a:t>
            </a:r>
            <a:r>
              <a:rPr lang="en-US" sz="1700" dirty="0" err="1"/>
              <a:t>endl</a:t>
            </a:r>
            <a:endParaRPr lang="vi-VN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(class and object)</a:t>
            </a:r>
            <a:endParaRPr lang="vi-VN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Khái niệm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100"/>
              <a:t>Từ thực tiễn: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Đối tượng </a:t>
            </a:r>
            <a:r>
              <a:rPr lang="en-US" sz="2000"/>
              <a:t>(object)  là những vật, sự việc, thực thể,… bao gồm các </a:t>
            </a:r>
            <a:r>
              <a:rPr lang="en-US" sz="2000">
                <a:solidFill>
                  <a:srgbClr val="FF0000"/>
                </a:solidFill>
              </a:rPr>
              <a:t>thuộc tính </a:t>
            </a:r>
            <a:r>
              <a:rPr lang="en-US" sz="2000"/>
              <a:t>(property) đặc trưng cho nó và có thể thực hiện các </a:t>
            </a:r>
            <a:r>
              <a:rPr lang="en-US" sz="2000">
                <a:solidFill>
                  <a:srgbClr val="FF0000"/>
                </a:solidFill>
              </a:rPr>
              <a:t>tác vụ </a:t>
            </a:r>
            <a:r>
              <a:rPr lang="en-US" sz="2000"/>
              <a:t>(operation) nhất định</a:t>
            </a:r>
          </a:p>
          <a:p>
            <a:pPr lvl="2"/>
            <a:r>
              <a:rPr lang="en-US"/>
              <a:t>Mỗi sinh viên là một đối tượng với các thuộc tính: tên, tuổi, khoa, lớp, khoá,… và có thể có các tác vụ: học bài, làm bài tập, nghe giảng, làm bài kiểm tra,…</a:t>
            </a:r>
          </a:p>
          <a:p>
            <a:pPr lvl="2"/>
            <a:r>
              <a:rPr lang="en-US"/>
              <a:t>Mỗi chiếc điện thoại là một đối tượng với các thuộc tính: số SIM, model, kích thước,… và có các tác vụ: gọi số, nhắn tin, nghe cuộc gọi tới, từ chối cuộc gọi,…</a:t>
            </a:r>
            <a:endParaRPr lang="en-US" sz="1400"/>
          </a:p>
          <a:p>
            <a:pPr lvl="1"/>
            <a:r>
              <a:rPr lang="en-US" sz="2000">
                <a:solidFill>
                  <a:srgbClr val="FF0000"/>
                </a:solidFill>
              </a:rPr>
              <a:t>Lớp</a:t>
            </a:r>
            <a:r>
              <a:rPr lang="en-US" sz="2000"/>
              <a:t> (class) là </a:t>
            </a:r>
            <a:r>
              <a:rPr lang="en-US" sz="2000">
                <a:solidFill>
                  <a:srgbClr val="FF0000"/>
                </a:solidFill>
              </a:rPr>
              <a:t>phần mô tả </a:t>
            </a:r>
            <a:r>
              <a:rPr lang="en-US" sz="2000"/>
              <a:t>các thuộc tính và các tác vụ tương ứng </a:t>
            </a:r>
            <a:r>
              <a:rPr lang="en-US" sz="2000">
                <a:solidFill>
                  <a:srgbClr val="FF0000"/>
                </a:solidFill>
              </a:rPr>
              <a:t>của đối tượng</a:t>
            </a:r>
            <a:endParaRPr lang="en-US" sz="1600">
              <a:solidFill>
                <a:srgbClr val="FF0000"/>
              </a:solidFill>
            </a:endParaRPr>
          </a:p>
          <a:p>
            <a:pPr lvl="2"/>
            <a:r>
              <a:rPr lang="en-US"/>
              <a:t>Có thể hiểu  một cách đơn giản: mỗi sinh viên là một đối tượng trong khi khái niệm sinh viên là một lớp, tương tự với mỗi chiếc điện thoại và khái niệm điện thoại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Khái niệm</a:t>
            </a:r>
            <a:r>
              <a:rPr lang="en-US" i="1"/>
              <a:t> (tiếp)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z="2100" dirty="0"/>
              <a:t>… đến lập trình:</a:t>
            </a:r>
          </a:p>
          <a:p>
            <a:pPr lvl="1"/>
            <a:r>
              <a:rPr lang="vi-VN" sz="1800" dirty="0">
                <a:solidFill>
                  <a:srgbClr val="FF0000"/>
                </a:solidFill>
              </a:rPr>
              <a:t>Lớp</a:t>
            </a:r>
            <a:r>
              <a:rPr lang="vi-VN" sz="1800" dirty="0"/>
              <a:t> là khái niệm mở rộng của kiểu cấu trúc (struct). Ngoài các </a:t>
            </a:r>
            <a:r>
              <a:rPr lang="en-US" sz="1800" dirty="0" err="1">
                <a:solidFill>
                  <a:srgbClr val="FF0000"/>
                </a:solidFill>
              </a:rPr>
              <a:t>trường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(field) </a:t>
            </a:r>
            <a:r>
              <a:rPr lang="en-US" sz="1800" dirty="0" err="1"/>
              <a:t>tương</a:t>
            </a:r>
            <a:r>
              <a:rPr lang="en-US" sz="1800" dirty="0"/>
              <a:t> </a:t>
            </a:r>
            <a:r>
              <a:rPr lang="en-US" sz="1800" dirty="0" err="1"/>
              <a:t>ứng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thuộc</a:t>
            </a:r>
            <a:r>
              <a:rPr lang="en-US" sz="1800" dirty="0"/>
              <a:t> </a:t>
            </a:r>
            <a:r>
              <a:rPr lang="en-US" sz="1800" dirty="0" err="1"/>
              <a:t>tính</a:t>
            </a:r>
            <a:r>
              <a:rPr lang="en-US" sz="1800" dirty="0"/>
              <a:t> c</a:t>
            </a:r>
            <a:r>
              <a:rPr lang="vi-VN" sz="1800" dirty="0"/>
              <a:t>ủa đ</a:t>
            </a:r>
            <a:r>
              <a:rPr lang="en-US" sz="1800" dirty="0"/>
              <a:t>ố</a:t>
            </a:r>
            <a:r>
              <a:rPr lang="vi-VN" sz="1800" dirty="0"/>
              <a:t>i tượng, các </a:t>
            </a:r>
            <a:r>
              <a:rPr lang="vi-VN" sz="1800" dirty="0">
                <a:solidFill>
                  <a:srgbClr val="FF0000"/>
                </a:solidFill>
              </a:rPr>
              <a:t>phương thức </a:t>
            </a:r>
            <a:r>
              <a:rPr lang="vi-VN" sz="1800" dirty="0"/>
              <a:t>(method) tương tự như các hàm được bổ sung thêm tương ứng với các tác vụ có thể thực hiện của đối tượng</a:t>
            </a:r>
            <a:endParaRPr lang="vi-VN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Đối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tượng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là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một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biến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khai</a:t>
            </a:r>
            <a:r>
              <a:rPr lang="en-US" sz="1800" dirty="0"/>
              <a:t> </a:t>
            </a:r>
            <a:r>
              <a:rPr lang="en-US" sz="1800" dirty="0" err="1"/>
              <a:t>báo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kiểu</a:t>
            </a:r>
            <a:r>
              <a:rPr lang="en-US" sz="1800" dirty="0"/>
              <a:t> </a:t>
            </a:r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lớp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nghĩa</a:t>
            </a:r>
            <a:endParaRPr lang="en-US" sz="1800" dirty="0"/>
          </a:p>
          <a:p>
            <a:r>
              <a:rPr lang="en-US" sz="2100" dirty="0" err="1"/>
              <a:t>Từ</a:t>
            </a:r>
            <a:r>
              <a:rPr lang="en-US" sz="2100" dirty="0"/>
              <a:t> </a:t>
            </a:r>
            <a:r>
              <a:rPr lang="en-US" sz="2100" dirty="0" err="1"/>
              <a:t>lập</a:t>
            </a:r>
            <a:r>
              <a:rPr lang="en-US" sz="2100" dirty="0"/>
              <a:t> </a:t>
            </a:r>
            <a:r>
              <a:rPr lang="en-US" sz="2100" dirty="0" err="1"/>
              <a:t>trình</a:t>
            </a:r>
            <a:r>
              <a:rPr lang="en-US" sz="2100" dirty="0"/>
              <a:t> </a:t>
            </a:r>
            <a:r>
              <a:rPr lang="en-US" sz="2100" dirty="0" err="1"/>
              <a:t>cấu</a:t>
            </a:r>
            <a:r>
              <a:rPr lang="en-US" sz="2100" dirty="0"/>
              <a:t> </a:t>
            </a:r>
            <a:r>
              <a:rPr lang="en-US" sz="2100" dirty="0" err="1"/>
              <a:t>trúc</a:t>
            </a:r>
            <a:r>
              <a:rPr lang="en-US" sz="2100" dirty="0"/>
              <a:t>: </a:t>
            </a:r>
            <a:r>
              <a:rPr lang="en-US" sz="2100" dirty="0" err="1"/>
              <a:t>lấy</a:t>
            </a:r>
            <a:r>
              <a:rPr lang="en-US" sz="2100" dirty="0"/>
              <a:t> </a:t>
            </a:r>
            <a:r>
              <a:rPr lang="en-US" sz="2100" dirty="0" err="1"/>
              <a:t>hàm</a:t>
            </a:r>
            <a:r>
              <a:rPr lang="en-US" sz="2100" dirty="0"/>
              <a:t> </a:t>
            </a:r>
            <a:r>
              <a:rPr lang="en-US" sz="2100" dirty="0" err="1"/>
              <a:t>làm</a:t>
            </a:r>
            <a:r>
              <a:rPr lang="en-US" sz="2100" dirty="0"/>
              <a:t> </a:t>
            </a:r>
            <a:r>
              <a:rPr lang="en-US" sz="2100" dirty="0" err="1"/>
              <a:t>trung</a:t>
            </a:r>
            <a:r>
              <a:rPr lang="en-US" sz="2100" dirty="0"/>
              <a:t> </a:t>
            </a:r>
            <a:r>
              <a:rPr lang="en-US" sz="2100" dirty="0" err="1"/>
              <a:t>tâm</a:t>
            </a:r>
            <a:endParaRPr lang="en-US" sz="2100" dirty="0"/>
          </a:p>
          <a:p>
            <a:pPr lvl="1">
              <a:spcBef>
                <a:spcPts val="0"/>
              </a:spcBef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char ten[20];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lop;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len_lop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lop)	{ ... }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kiem_tra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		{ ... }</a:t>
            </a:r>
          </a:p>
          <a:p>
            <a:pPr lvl="1" indent="-31750">
              <a:spcBef>
                <a:spcPts val="0"/>
              </a:spcBef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lvl="1" indent="-31750"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{ ... };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len_lop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103);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kiem_tra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Khái niệm</a:t>
            </a:r>
            <a:r>
              <a:rPr lang="en-US" i="1"/>
              <a:t> (tiếp)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… đến lập trình hướng đối tượng: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struct SinhVien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char ten[20];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lop;</a:t>
            </a:r>
          </a:p>
          <a:p>
            <a:pPr lvl="1" indent="366713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len_lop(int lop)	{ ... 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kiem_tra()		{ ... }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 indent="-31750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lvl="1" indent="-3175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SinhVien sv = { ... };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sv.len_lop(103);</a:t>
            </a:r>
          </a:p>
          <a:p>
            <a:pPr lvl="1" indent="-3175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sv.kiem_tra();</a:t>
            </a:r>
          </a:p>
          <a:p>
            <a:pPr lvl="1"/>
            <a:r>
              <a:rPr lang="en-US" sz="1800"/>
              <a:t>Các hàm (function) trở thành phương thức (method) của lớp và có thể truy cập trực tiếp các thuộc tính (biến thành phần) của đối tượng gọi</a:t>
            </a:r>
          </a:p>
          <a:p>
            <a:pPr lvl="1"/>
            <a:r>
              <a:rPr lang="en-US" sz="1800"/>
              <a:t>Đối tượng (biến) trở thành chủ thể của phương thức (hàm) được gọi chứ không còn được truyền như tham số </a:t>
            </a:r>
            <a:r>
              <a:rPr lang="en-US" sz="1800">
                <a:sym typeface="Wingdings" pitchFamily="2" charset="2"/>
              </a:rPr>
              <a:t> lấy đối tượng làm </a:t>
            </a:r>
            <a:r>
              <a:rPr lang="en-US" sz="1800"/>
              <a:t>trung tâm của việc lập trình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/>
              <a:t>EE3490: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– HK3 2015/2016</a:t>
            </a:r>
          </a:p>
          <a:p>
            <a:pPr algn="r"/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,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Tùng</a:t>
            </a:r>
            <a:r>
              <a:rPr lang="en-US" dirty="0"/>
              <a:t> – ĐH </a:t>
            </a:r>
            <a:r>
              <a:rPr lang="en-US" dirty="0" err="1"/>
              <a:t>Bách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16286</TotalTime>
  <Words>2497</Words>
  <Application>Microsoft Office PowerPoint</Application>
  <PresentationFormat>On-screen Show (4:3)</PresentationFormat>
  <Paragraphs>454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Bookman Old Style</vt:lpstr>
      <vt:lpstr>Calibri</vt:lpstr>
      <vt:lpstr>Courier New</vt:lpstr>
      <vt:lpstr>Gill Sans MT</vt:lpstr>
      <vt:lpstr>Times New Roman</vt:lpstr>
      <vt:lpstr>Wingdings</vt:lpstr>
      <vt:lpstr>Wingdings 3</vt:lpstr>
      <vt:lpstr>Origin</vt:lpstr>
      <vt:lpstr>Cơ bản về C++</vt:lpstr>
      <vt:lpstr>Sơ lược về C++</vt:lpstr>
      <vt:lpstr>Vài khái niệm mới ít nhỏ hơn…</vt:lpstr>
      <vt:lpstr>Vài khái niệm mới ít nhỏ hơn… (tiếp)</vt:lpstr>
      <vt:lpstr>Chương trình C++ đầu tiên</vt:lpstr>
      <vt:lpstr>Lớp và đối tượng (class and object)</vt:lpstr>
      <vt:lpstr>Khái niệm</vt:lpstr>
      <vt:lpstr>Khái niệm (tiếp)</vt:lpstr>
      <vt:lpstr>Khái niệm (tiếp)</vt:lpstr>
      <vt:lpstr>Phạm vi của các thuộc tính</vt:lpstr>
      <vt:lpstr>class và struct</vt:lpstr>
      <vt:lpstr>Ví dụ khai báo và sử dụng lớp</vt:lpstr>
      <vt:lpstr>Constructor</vt:lpstr>
      <vt:lpstr>Constructor sao chép (copy constructor)</vt:lpstr>
      <vt:lpstr>Constructor chuyển kiểu (cast constructor)</vt:lpstr>
      <vt:lpstr>Danh sách khởi tạo</vt:lpstr>
      <vt:lpstr>Destructor</vt:lpstr>
      <vt:lpstr>Tách phần khai báo và nội dung các phương thức</vt:lpstr>
      <vt:lpstr>Hàm và lớp bạn (friend function/class)</vt:lpstr>
      <vt:lpstr>Con trỏ “this”</vt:lpstr>
      <vt:lpstr>Biến và phương thức static của lớp</vt:lpstr>
      <vt:lpstr>Phương thức hằng</vt:lpstr>
      <vt:lpstr>Bài tập</vt:lpstr>
    </vt:vector>
  </TitlesOfParts>
  <Company>Utility Muffin Research Kitchen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Viet Tung Nguyen</cp:lastModifiedBy>
  <cp:revision>884</cp:revision>
  <dcterms:created xsi:type="dcterms:W3CDTF">2007-06-13T23:23:09Z</dcterms:created>
  <dcterms:modified xsi:type="dcterms:W3CDTF">2016-08-10T01:52:36Z</dcterms:modified>
</cp:coreProperties>
</file>