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76" r:id="rId2"/>
    <p:sldId id="277" r:id="rId3"/>
    <p:sldId id="278" r:id="rId4"/>
    <p:sldId id="279" r:id="rId5"/>
    <p:sldId id="289" r:id="rId6"/>
    <p:sldId id="290" r:id="rId7"/>
    <p:sldId id="280" r:id="rId8"/>
    <p:sldId id="281" r:id="rId9"/>
    <p:sldId id="283" r:id="rId10"/>
    <p:sldId id="296" r:id="rId11"/>
    <p:sldId id="285" r:id="rId12"/>
    <p:sldId id="284" r:id="rId13"/>
    <p:sldId id="286" r:id="rId14"/>
    <p:sldId id="287" r:id="rId15"/>
    <p:sldId id="291" r:id="rId16"/>
    <p:sldId id="282" r:id="rId17"/>
    <p:sldId id="292" r:id="rId18"/>
    <p:sldId id="293" r:id="rId19"/>
    <p:sldId id="294" r:id="rId20"/>
    <p:sldId id="29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00"/>
    <a:srgbClr val="0036A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6" autoAdjust="0"/>
    <p:restoredTop sz="67779" autoAdjust="0"/>
  </p:normalViewPr>
  <p:slideViewPr>
    <p:cSldViewPr>
      <p:cViewPr varScale="1">
        <p:scale>
          <a:sx n="74" d="100"/>
          <a:sy n="74" d="100"/>
        </p:scale>
        <p:origin x="-26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9448E6-7FF9-4E57-BE4E-DE1D292965D7}" type="datetimeFigureOut">
              <a:rPr lang="en-US" smtClean="0"/>
              <a:pPr/>
              <a:t>3/9/2017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572630-1F06-40B2-9540-196632C9C464}" type="slidenum">
              <a:rPr lang="en-US" smtClean="0"/>
              <a:pPr/>
              <a:t>‹#›</a:t>
            </a:fld>
            <a:endParaRPr lang="en-US"/>
          </a:p>
        </p:txBody>
      </p:sp>
    </p:spTree>
    <p:extLst>
      <p:ext uri="{BB962C8B-B14F-4D97-AF65-F5344CB8AC3E}">
        <p14:creationId xmlns:p14="http://schemas.microsoft.com/office/powerpoint/2010/main" xmlns="" val="765732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EDDA0F7-BB27-45D6-A5CE-AEC59009A5B9}" type="datetimeFigureOut">
              <a:rPr lang="en-US"/>
              <a:pPr/>
              <a:t>3/9/2017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6159C16-962D-45B7-9AE3-AA455C3EA8F0}" type="slidenum">
              <a:rPr lang="en-US"/>
              <a:pPr/>
              <a:t>‹#›</a:t>
            </a:fld>
            <a:endParaRPr lang="en-US"/>
          </a:p>
        </p:txBody>
      </p:sp>
    </p:spTree>
    <p:extLst>
      <p:ext uri="{BB962C8B-B14F-4D97-AF65-F5344CB8AC3E}">
        <p14:creationId xmlns:p14="http://schemas.microsoft.com/office/powerpoint/2010/main" xmlns="" val="181540682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plusplus.com/FILE"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cplusplus.com/feof" TargetMode="External"/><Relationship Id="rId4" Type="http://schemas.openxmlformats.org/officeDocument/2006/relationships/hyperlink" Target="http://cplusplus.com/ferror"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&lt;cstdio&gt;</a:t>
            </a:r>
          </a:p>
          <a:p>
            <a:r>
              <a:rPr lang="en-US"/>
              <a:t>&lt;stdio.h&gt;</a:t>
            </a:r>
          </a:p>
        </p:txBody>
      </p:sp>
      <p:sp>
        <p:nvSpPr>
          <p:cNvPr id="4" name="Slide Number Placeholder 3"/>
          <p:cNvSpPr>
            <a:spLocks noGrp="1"/>
          </p:cNvSpPr>
          <p:nvPr>
            <p:ph type="sldNum" sz="quarter" idx="10"/>
          </p:nvPr>
        </p:nvSpPr>
        <p:spPr/>
        <p:txBody>
          <a:bodyPr/>
          <a:lstStyle/>
          <a:p>
            <a:fld id="{76159C16-962D-45B7-9AE3-AA455C3EA8F0}" type="slidenum">
              <a:rPr lang="en-US" smtClean="0"/>
              <a:pPr/>
              <a:t>2</a:t>
            </a:fld>
            <a:endParaRPr lang="en-US"/>
          </a:p>
        </p:txBody>
      </p:sp>
    </p:spTree>
    <p:extLst>
      <p:ext uri="{BB962C8B-B14F-4D97-AF65-F5344CB8AC3E}">
        <p14:creationId xmlns:p14="http://schemas.microsoft.com/office/powerpoint/2010/main" xmlns="" val="108380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159C16-962D-45B7-9AE3-AA455C3EA8F0}" type="slidenum">
              <a:rPr lang="en-US" smtClean="0"/>
              <a:pPr/>
              <a:t>7</a:t>
            </a:fld>
            <a:endParaRPr lang="en-US"/>
          </a:p>
        </p:txBody>
      </p:sp>
    </p:spTree>
    <p:extLst>
      <p:ext uri="{BB962C8B-B14F-4D97-AF65-F5344CB8AC3E}">
        <p14:creationId xmlns:p14="http://schemas.microsoft.com/office/powerpoint/2010/main" xmlns="" val="3905792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u="none" dirty="0" err="1"/>
              <a:t>fgets</a:t>
            </a:r>
            <a:endParaRPr lang="en-US" b="1" u="none" dirty="0"/>
          </a:p>
          <a:p>
            <a:r>
              <a:rPr lang="en-US" b="0" i="0" u="sng" dirty="0"/>
              <a:t>Get string from stream</a:t>
            </a:r>
          </a:p>
          <a:p>
            <a:r>
              <a:rPr lang="en-US" dirty="0"/>
              <a:t>Reads characters from </a:t>
            </a:r>
            <a:r>
              <a:rPr lang="en-US" i="1" dirty="0"/>
              <a:t>stream</a:t>
            </a:r>
            <a:r>
              <a:rPr lang="en-US" dirty="0"/>
              <a:t> and stores them as a C string into </a:t>
            </a:r>
            <a:r>
              <a:rPr lang="en-US" i="1" dirty="0" err="1"/>
              <a:t>str</a:t>
            </a:r>
            <a:r>
              <a:rPr lang="en-US" dirty="0"/>
              <a:t> until (</a:t>
            </a:r>
            <a:r>
              <a:rPr lang="en-US" i="1" dirty="0"/>
              <a:t>num</a:t>
            </a:r>
            <a:r>
              <a:rPr lang="en-US" dirty="0"/>
              <a:t>-1) characters have been read or either a newline or the End-of-File is reached, whichever comes first.</a:t>
            </a:r>
            <a:br>
              <a:rPr lang="en-US" dirty="0"/>
            </a:br>
            <a:r>
              <a:rPr lang="en-US" dirty="0"/>
              <a:t>A </a:t>
            </a:r>
            <a:r>
              <a:rPr lang="en-US" b="1" dirty="0"/>
              <a:t>newline character </a:t>
            </a:r>
            <a:r>
              <a:rPr lang="en-US" dirty="0"/>
              <a:t>makes </a:t>
            </a:r>
            <a:r>
              <a:rPr lang="en-US" dirty="0" err="1"/>
              <a:t>fgets</a:t>
            </a:r>
            <a:r>
              <a:rPr lang="en-US" dirty="0"/>
              <a:t> stop reading, but it is considered a valid character and therefore it is included in the string copied to </a:t>
            </a:r>
            <a:r>
              <a:rPr lang="en-US" i="1" dirty="0"/>
              <a:t>str</a:t>
            </a:r>
            <a:r>
              <a:rPr lang="en-US" dirty="0"/>
              <a:t>.</a:t>
            </a:r>
            <a:br>
              <a:rPr lang="en-US" dirty="0"/>
            </a:br>
            <a:r>
              <a:rPr lang="en-US" dirty="0"/>
              <a:t>A </a:t>
            </a:r>
            <a:r>
              <a:rPr lang="en-US" b="1" dirty="0"/>
              <a:t>null character </a:t>
            </a:r>
            <a:r>
              <a:rPr lang="en-US" dirty="0"/>
              <a:t>is automatically appended in </a:t>
            </a:r>
            <a:r>
              <a:rPr lang="en-US" i="1" dirty="0" err="1"/>
              <a:t>str</a:t>
            </a:r>
            <a:r>
              <a:rPr lang="en-US" dirty="0"/>
              <a:t> after the characters read to signal the end of the C string.</a:t>
            </a:r>
          </a:p>
          <a:p>
            <a:endParaRPr lang="en-US" b="0" u="sng" dirty="0"/>
          </a:p>
          <a:p>
            <a:r>
              <a:rPr lang="en-US" b="0" u="sng" dirty="0"/>
              <a:t>Parameters</a:t>
            </a:r>
          </a:p>
          <a:p>
            <a:r>
              <a:rPr lang="en-US" dirty="0" err="1"/>
              <a:t>str</a:t>
            </a:r>
            <a:r>
              <a:rPr lang="en-US" dirty="0"/>
              <a:t> Pointer to an array of chars where the string read is stored. </a:t>
            </a:r>
          </a:p>
          <a:p>
            <a:r>
              <a:rPr lang="en-US" dirty="0" err="1"/>
              <a:t>num</a:t>
            </a:r>
            <a:r>
              <a:rPr lang="en-US" dirty="0"/>
              <a:t> Maximum number of characters to be read (including the final null-character). Usually, the length of the array passed as </a:t>
            </a:r>
            <a:r>
              <a:rPr lang="en-US" i="1" dirty="0" err="1"/>
              <a:t>str</a:t>
            </a:r>
            <a:r>
              <a:rPr lang="en-US" dirty="0"/>
              <a:t> is used. stream Pointer to a </a:t>
            </a:r>
            <a:r>
              <a:rPr lang="en-US" dirty="0">
                <a:hlinkClick r:id="rId3"/>
              </a:rPr>
              <a:t>FILE</a:t>
            </a:r>
            <a:r>
              <a:rPr lang="en-US" dirty="0"/>
              <a:t> object that identifies the stream where characters are read from.</a:t>
            </a:r>
            <a:br>
              <a:rPr lang="en-US" dirty="0"/>
            </a:br>
            <a:r>
              <a:rPr lang="en-US" dirty="0"/>
              <a:t>To read from the standard input, </a:t>
            </a:r>
            <a:r>
              <a:rPr lang="en-US" dirty="0" err="1"/>
              <a:t>stdin</a:t>
            </a:r>
            <a:r>
              <a:rPr lang="en-US" dirty="0"/>
              <a:t> can be used for this parameter.</a:t>
            </a:r>
          </a:p>
          <a:p>
            <a:endParaRPr lang="en-US" dirty="0"/>
          </a:p>
          <a:p>
            <a:r>
              <a:rPr lang="en-US" b="0" dirty="0"/>
              <a:t>Return Value</a:t>
            </a:r>
          </a:p>
          <a:p>
            <a:r>
              <a:rPr lang="en-US" dirty="0"/>
              <a:t>On success, the function returns the same </a:t>
            </a:r>
            <a:r>
              <a:rPr lang="en-US" i="1" dirty="0" err="1"/>
              <a:t>str</a:t>
            </a:r>
            <a:r>
              <a:rPr lang="en-US" dirty="0"/>
              <a:t> parameter.</a:t>
            </a:r>
            <a:br>
              <a:rPr lang="en-US" dirty="0"/>
            </a:br>
            <a:r>
              <a:rPr lang="en-US" dirty="0"/>
              <a:t>If the End-of-File is encountered and no characters have been read, the contents of </a:t>
            </a:r>
            <a:r>
              <a:rPr lang="en-US" i="1" dirty="0" err="1"/>
              <a:t>str</a:t>
            </a:r>
            <a:r>
              <a:rPr lang="en-US" dirty="0"/>
              <a:t> remain unchanged and a null pointer is returned.</a:t>
            </a:r>
            <a:br>
              <a:rPr lang="en-US" dirty="0"/>
            </a:br>
            <a:r>
              <a:rPr lang="en-US" dirty="0"/>
              <a:t>If an error occurs, a null pointer is returned.</a:t>
            </a:r>
            <a:br>
              <a:rPr lang="en-US" dirty="0"/>
            </a:br>
            <a:r>
              <a:rPr lang="en-US" dirty="0"/>
              <a:t>Use either </a:t>
            </a:r>
            <a:r>
              <a:rPr lang="en-US" dirty="0" err="1">
                <a:hlinkClick r:id="rId4"/>
              </a:rPr>
              <a:t>ferror</a:t>
            </a:r>
            <a:r>
              <a:rPr lang="en-US" dirty="0"/>
              <a:t> or </a:t>
            </a:r>
            <a:r>
              <a:rPr lang="en-US" dirty="0" err="1">
                <a:hlinkClick r:id="rId5"/>
              </a:rPr>
              <a:t>feof</a:t>
            </a:r>
            <a:r>
              <a:rPr lang="en-US" dirty="0"/>
              <a:t> to check whether an error happened or the End-of-File was </a:t>
            </a:r>
            <a:r>
              <a:rPr lang="en-US"/>
              <a:t>reached.</a:t>
            </a:r>
          </a:p>
          <a:p>
            <a:endParaRPr lang="en-US"/>
          </a:p>
          <a:p>
            <a:r>
              <a:rPr lang="en-US"/>
              <a:t>fread tra</a:t>
            </a:r>
            <a:r>
              <a:rPr lang="en-US" baseline="0"/>
              <a:t> ve so phan tu doc duoc ???</a:t>
            </a:r>
            <a:endParaRPr lang="vi-VN" dirty="0"/>
          </a:p>
        </p:txBody>
      </p:sp>
      <p:sp>
        <p:nvSpPr>
          <p:cNvPr id="4" name="Slide Number Placeholder 3"/>
          <p:cNvSpPr>
            <a:spLocks noGrp="1"/>
          </p:cNvSpPr>
          <p:nvPr>
            <p:ph type="sldNum" sz="quarter" idx="10"/>
          </p:nvPr>
        </p:nvSpPr>
        <p:spPr/>
        <p:txBody>
          <a:bodyPr/>
          <a:lstStyle/>
          <a:p>
            <a:fld id="{76159C16-962D-45B7-9AE3-AA455C3EA8F0}" type="slidenum">
              <a:rPr lang="en-US" smtClean="0"/>
              <a:pPr/>
              <a:t>8</a:t>
            </a:fld>
            <a:endParaRPr lang="en-US"/>
          </a:p>
        </p:txBody>
      </p:sp>
    </p:spTree>
    <p:extLst>
      <p:ext uri="{BB962C8B-B14F-4D97-AF65-F5344CB8AC3E}">
        <p14:creationId xmlns:p14="http://schemas.microsoft.com/office/powerpoint/2010/main" xmlns="" val="17965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void rewind ( FILE * stream );</a:t>
            </a:r>
          </a:p>
          <a:p>
            <a:r>
              <a:rPr lang="en-US" dirty="0"/>
              <a:t>Set position indicator to the beginning</a:t>
            </a:r>
          </a:p>
          <a:p>
            <a:r>
              <a:rPr lang="en-US" dirty="0"/>
              <a:t>Sets the position indicator associated with </a:t>
            </a:r>
            <a:r>
              <a:rPr lang="en-US" i="1" dirty="0"/>
              <a:t>stream</a:t>
            </a:r>
            <a:r>
              <a:rPr lang="en-US" dirty="0"/>
              <a:t> to the beginning of the file.</a:t>
            </a:r>
            <a:br>
              <a:rPr lang="en-US" dirty="0"/>
            </a:br>
            <a:r>
              <a:rPr lang="en-US" dirty="0"/>
              <a:t>A call to rewind is equivalent to:</a:t>
            </a:r>
            <a:br>
              <a:rPr lang="en-US" dirty="0"/>
            </a:br>
            <a:r>
              <a:rPr lang="en-US" dirty="0"/>
              <a:t/>
            </a:r>
            <a:br>
              <a:rPr lang="en-US" dirty="0"/>
            </a:br>
            <a:r>
              <a:rPr lang="en-US" dirty="0" err="1"/>
              <a:t>fseek</a:t>
            </a:r>
            <a:r>
              <a:rPr lang="en-US" dirty="0"/>
              <a:t> ( stream , 0L , SEEK_SET ); </a:t>
            </a:r>
            <a:br>
              <a:rPr lang="en-US" dirty="0"/>
            </a:br>
            <a:r>
              <a:rPr lang="en-US" dirty="0"/>
              <a:t>except that, unlike </a:t>
            </a:r>
            <a:r>
              <a:rPr lang="en-US" dirty="0" err="1"/>
              <a:t>fseek</a:t>
            </a:r>
            <a:r>
              <a:rPr lang="en-US" dirty="0"/>
              <a:t>, rewind clears the error indicator.</a:t>
            </a:r>
            <a:br>
              <a:rPr lang="en-US" dirty="0"/>
            </a:br>
            <a:r>
              <a:rPr lang="en-US" dirty="0"/>
              <a:t>On streams open for update (</a:t>
            </a:r>
            <a:r>
              <a:rPr lang="en-US" dirty="0" err="1"/>
              <a:t>read+write</a:t>
            </a:r>
            <a:r>
              <a:rPr lang="en-US" dirty="0"/>
              <a:t>), a call to rewind allows to switch between reading and writing.</a:t>
            </a:r>
          </a:p>
          <a:p>
            <a:r>
              <a:rPr lang="fr-CA" dirty="0"/>
              <a:t/>
            </a:r>
            <a:br>
              <a:rPr lang="fr-CA" dirty="0"/>
            </a:br>
            <a:r>
              <a:rPr lang="fr-CA" i="1" dirty="0"/>
              <a:t>/* </a:t>
            </a:r>
            <a:r>
              <a:rPr lang="fr-CA" i="1" dirty="0" err="1"/>
              <a:t>rewind</a:t>
            </a:r>
            <a:r>
              <a:rPr lang="fr-CA" i="1" dirty="0"/>
              <a:t> </a:t>
            </a:r>
            <a:r>
              <a:rPr lang="fr-CA" i="1" dirty="0" err="1"/>
              <a:t>example</a:t>
            </a:r>
            <a:r>
              <a:rPr lang="fr-CA" i="1" dirty="0"/>
              <a:t> */</a:t>
            </a:r>
            <a:r>
              <a:rPr lang="fr-CA" dirty="0"/>
              <a:t> </a:t>
            </a:r>
          </a:p>
          <a:p>
            <a:r>
              <a:rPr lang="fr-CA" i="1" dirty="0"/>
              <a:t>#</a:t>
            </a:r>
            <a:r>
              <a:rPr lang="fr-CA" i="1" dirty="0" err="1"/>
              <a:t>include</a:t>
            </a:r>
            <a:r>
              <a:rPr lang="fr-CA" i="1" dirty="0"/>
              <a:t> &lt;</a:t>
            </a:r>
            <a:r>
              <a:rPr lang="fr-CA" i="1" dirty="0" err="1"/>
              <a:t>stdio.h</a:t>
            </a:r>
            <a:r>
              <a:rPr lang="fr-CA" i="1" dirty="0"/>
              <a:t>&gt;</a:t>
            </a:r>
            <a:r>
              <a:rPr lang="fr-CA" dirty="0"/>
              <a:t> </a:t>
            </a:r>
          </a:p>
          <a:p>
            <a:r>
              <a:rPr lang="fr-CA" i="1" dirty="0" err="1"/>
              <a:t>int</a:t>
            </a:r>
            <a:r>
              <a:rPr lang="fr-CA" dirty="0"/>
              <a:t> main () { </a:t>
            </a:r>
          </a:p>
          <a:p>
            <a:r>
              <a:rPr lang="fr-CA" i="1" baseline="0" dirty="0"/>
              <a:t>         </a:t>
            </a:r>
            <a:r>
              <a:rPr lang="fr-CA" i="1" dirty="0" err="1"/>
              <a:t>int</a:t>
            </a:r>
            <a:r>
              <a:rPr lang="fr-CA" dirty="0"/>
              <a:t> n; FILE * </a:t>
            </a:r>
            <a:r>
              <a:rPr lang="fr-CA" dirty="0" err="1"/>
              <a:t>pFile</a:t>
            </a:r>
            <a:r>
              <a:rPr lang="fr-CA" dirty="0"/>
              <a:t>; </a:t>
            </a:r>
          </a:p>
          <a:p>
            <a:r>
              <a:rPr lang="fr-CA" i="1" dirty="0"/>
              <a:t>         char</a:t>
            </a:r>
            <a:r>
              <a:rPr lang="fr-CA" dirty="0"/>
              <a:t> buffer [27]; </a:t>
            </a:r>
          </a:p>
          <a:p>
            <a:r>
              <a:rPr lang="fr-CA" dirty="0"/>
              <a:t>         </a:t>
            </a:r>
            <a:r>
              <a:rPr lang="fr-CA" dirty="0" err="1"/>
              <a:t>pFile</a:t>
            </a:r>
            <a:r>
              <a:rPr lang="fr-CA" dirty="0"/>
              <a:t> = </a:t>
            </a:r>
            <a:r>
              <a:rPr lang="fr-CA" dirty="0" err="1"/>
              <a:t>fopen</a:t>
            </a:r>
            <a:r>
              <a:rPr lang="fr-CA" dirty="0"/>
              <a:t> ("myfile.</a:t>
            </a:r>
            <a:r>
              <a:rPr lang="fr-CA" dirty="0" err="1"/>
              <a:t>txt</a:t>
            </a:r>
            <a:r>
              <a:rPr lang="fr-CA" dirty="0"/>
              <a:t>","w+"); </a:t>
            </a:r>
          </a:p>
          <a:p>
            <a:r>
              <a:rPr lang="fr-CA" i="1" dirty="0"/>
              <a:t>         for</a:t>
            </a:r>
            <a:r>
              <a:rPr lang="fr-CA" dirty="0"/>
              <a:t> ( n='A' ; n&lt;='Z' ; n++) </a:t>
            </a:r>
          </a:p>
          <a:p>
            <a:r>
              <a:rPr lang="fr-CA" dirty="0"/>
              <a:t>                   </a:t>
            </a:r>
            <a:r>
              <a:rPr lang="fr-CA" dirty="0" err="1"/>
              <a:t>fputc</a:t>
            </a:r>
            <a:r>
              <a:rPr lang="fr-CA" dirty="0"/>
              <a:t> ( n, </a:t>
            </a:r>
            <a:r>
              <a:rPr lang="fr-CA" dirty="0" err="1"/>
              <a:t>pFile</a:t>
            </a:r>
            <a:r>
              <a:rPr lang="fr-CA" dirty="0"/>
              <a:t>); </a:t>
            </a:r>
          </a:p>
          <a:p>
            <a:r>
              <a:rPr lang="fr-CA" dirty="0"/>
              <a:t>         </a:t>
            </a:r>
            <a:r>
              <a:rPr lang="fr-CA" dirty="0" err="1"/>
              <a:t>rewind</a:t>
            </a:r>
            <a:r>
              <a:rPr lang="fr-CA" dirty="0"/>
              <a:t> (</a:t>
            </a:r>
            <a:r>
              <a:rPr lang="fr-CA" dirty="0" err="1"/>
              <a:t>pFile</a:t>
            </a:r>
            <a:r>
              <a:rPr lang="fr-CA" dirty="0"/>
              <a:t>); </a:t>
            </a:r>
          </a:p>
          <a:p>
            <a:r>
              <a:rPr lang="fr-CA" dirty="0"/>
              <a:t>         </a:t>
            </a:r>
            <a:r>
              <a:rPr lang="fr-CA" dirty="0" err="1"/>
              <a:t>fread</a:t>
            </a:r>
            <a:r>
              <a:rPr lang="fr-CA" dirty="0"/>
              <a:t> (buffer,1,26,pFile); </a:t>
            </a:r>
          </a:p>
          <a:p>
            <a:r>
              <a:rPr lang="fr-CA" dirty="0"/>
              <a:t>         </a:t>
            </a:r>
            <a:r>
              <a:rPr lang="fr-CA" dirty="0" err="1"/>
              <a:t>fclose</a:t>
            </a:r>
            <a:r>
              <a:rPr lang="fr-CA" dirty="0"/>
              <a:t> (</a:t>
            </a:r>
            <a:r>
              <a:rPr lang="fr-CA" dirty="0" err="1"/>
              <a:t>pFile</a:t>
            </a:r>
            <a:r>
              <a:rPr lang="fr-CA" dirty="0"/>
              <a:t>); </a:t>
            </a:r>
          </a:p>
          <a:p>
            <a:r>
              <a:rPr lang="fr-CA" dirty="0"/>
              <a:t>         buffer[26]='\0'; </a:t>
            </a:r>
          </a:p>
          <a:p>
            <a:r>
              <a:rPr lang="fr-CA" dirty="0"/>
              <a:t>         </a:t>
            </a:r>
            <a:r>
              <a:rPr lang="fr-CA" dirty="0" err="1"/>
              <a:t>puts</a:t>
            </a:r>
            <a:r>
              <a:rPr lang="fr-CA" dirty="0"/>
              <a:t> (buffer); </a:t>
            </a:r>
          </a:p>
          <a:p>
            <a:r>
              <a:rPr lang="fr-CA" i="1" dirty="0"/>
              <a:t>         return</a:t>
            </a:r>
            <a:r>
              <a:rPr lang="fr-CA" dirty="0"/>
              <a:t> 0; </a:t>
            </a:r>
          </a:p>
          <a:p>
            <a:r>
              <a:rPr lang="fr-CA" dirty="0"/>
              <a:t>}</a:t>
            </a:r>
          </a:p>
          <a:p>
            <a:r>
              <a:rPr lang="fr-CA" dirty="0"/>
              <a:t/>
            </a:r>
            <a:br>
              <a:rPr lang="fr-CA" dirty="0"/>
            </a:br>
            <a:r>
              <a:rPr lang="fr-CA" dirty="0"/>
              <a:t/>
            </a:r>
            <a:br>
              <a:rPr lang="fr-CA" dirty="0"/>
            </a:br>
            <a:r>
              <a:rPr lang="fr-CA" dirty="0"/>
              <a:t>A file </a:t>
            </a:r>
            <a:r>
              <a:rPr lang="fr-CA" dirty="0" err="1"/>
              <a:t>called</a:t>
            </a:r>
            <a:r>
              <a:rPr lang="fr-CA" dirty="0"/>
              <a:t> myfile.txt </a:t>
            </a:r>
            <a:r>
              <a:rPr lang="fr-CA" dirty="0" err="1"/>
              <a:t>is</a:t>
            </a:r>
            <a:r>
              <a:rPr lang="fr-CA" dirty="0"/>
              <a:t> </a:t>
            </a:r>
            <a:r>
              <a:rPr lang="fr-CA" dirty="0" err="1"/>
              <a:t>created</a:t>
            </a:r>
            <a:r>
              <a:rPr lang="fr-CA" dirty="0"/>
              <a:t> for </a:t>
            </a:r>
            <a:r>
              <a:rPr lang="fr-CA" dirty="0" err="1"/>
              <a:t>reading</a:t>
            </a:r>
            <a:r>
              <a:rPr lang="fr-CA" dirty="0"/>
              <a:t> and </a:t>
            </a:r>
            <a:r>
              <a:rPr lang="fr-CA" dirty="0" err="1"/>
              <a:t>writing</a:t>
            </a:r>
            <a:r>
              <a:rPr lang="fr-CA" dirty="0"/>
              <a:t> and </a:t>
            </a:r>
            <a:r>
              <a:rPr lang="fr-CA" dirty="0" err="1"/>
              <a:t>filled</a:t>
            </a:r>
            <a:r>
              <a:rPr lang="fr-CA" dirty="0"/>
              <a:t> </a:t>
            </a:r>
            <a:r>
              <a:rPr lang="fr-CA" dirty="0" err="1"/>
              <a:t>with</a:t>
            </a:r>
            <a:r>
              <a:rPr lang="fr-CA" dirty="0"/>
              <a:t> the alphabet. The file </a:t>
            </a:r>
            <a:r>
              <a:rPr lang="fr-CA" dirty="0" err="1"/>
              <a:t>is</a:t>
            </a:r>
            <a:r>
              <a:rPr lang="fr-CA" dirty="0"/>
              <a:t> </a:t>
            </a:r>
            <a:r>
              <a:rPr lang="fr-CA" dirty="0" err="1"/>
              <a:t>then</a:t>
            </a:r>
            <a:r>
              <a:rPr lang="fr-CA" dirty="0"/>
              <a:t> </a:t>
            </a:r>
            <a:r>
              <a:rPr lang="fr-CA" dirty="0" err="1"/>
              <a:t>rewinded</a:t>
            </a:r>
            <a:r>
              <a:rPr lang="fr-CA" dirty="0"/>
              <a:t>, </a:t>
            </a:r>
            <a:r>
              <a:rPr lang="fr-CA" dirty="0" err="1"/>
              <a:t>read</a:t>
            </a:r>
            <a:r>
              <a:rPr lang="fr-CA" dirty="0"/>
              <a:t> and </a:t>
            </a:r>
            <a:r>
              <a:rPr lang="fr-CA" dirty="0" err="1"/>
              <a:t>its</a:t>
            </a:r>
            <a:r>
              <a:rPr lang="fr-CA" dirty="0"/>
              <a:t> content </a:t>
            </a:r>
            <a:r>
              <a:rPr lang="fr-CA" dirty="0" err="1"/>
              <a:t>is</a:t>
            </a:r>
            <a:r>
              <a:rPr lang="fr-CA" dirty="0"/>
              <a:t> </a:t>
            </a:r>
            <a:r>
              <a:rPr lang="fr-CA" dirty="0" err="1"/>
              <a:t>stored</a:t>
            </a:r>
            <a:r>
              <a:rPr lang="fr-CA" dirty="0"/>
              <a:t> in a buffer, </a:t>
            </a:r>
            <a:r>
              <a:rPr lang="fr-CA" dirty="0" err="1"/>
              <a:t>that</a:t>
            </a:r>
            <a:r>
              <a:rPr lang="fr-CA" dirty="0"/>
              <a:t> </a:t>
            </a:r>
            <a:r>
              <a:rPr lang="fr-CA" dirty="0" err="1"/>
              <a:t>then</a:t>
            </a:r>
            <a:r>
              <a:rPr lang="fr-CA" dirty="0"/>
              <a:t> </a:t>
            </a:r>
            <a:r>
              <a:rPr lang="fr-CA" dirty="0" err="1"/>
              <a:t>is</a:t>
            </a:r>
            <a:r>
              <a:rPr lang="fr-CA" dirty="0"/>
              <a:t> </a:t>
            </a:r>
            <a:r>
              <a:rPr lang="fr-CA" dirty="0" err="1"/>
              <a:t>written</a:t>
            </a:r>
            <a:r>
              <a:rPr lang="fr-CA" dirty="0"/>
              <a:t> to the standard output:</a:t>
            </a:r>
            <a:br>
              <a:rPr lang="fr-CA" dirty="0"/>
            </a:br>
            <a:r>
              <a:rPr lang="fr-CA" dirty="0"/>
              <a:t/>
            </a:r>
            <a:br>
              <a:rPr lang="fr-CA" dirty="0"/>
            </a:br>
            <a:r>
              <a:rPr lang="fr-CA" dirty="0"/>
              <a:t>ABCDEFGHIJKLMNOPQRSTUVWXYZ</a:t>
            </a:r>
            <a:endParaRPr lang="en-US" dirty="0"/>
          </a:p>
          <a:p>
            <a:endParaRPr lang="en-US" dirty="0"/>
          </a:p>
          <a:p>
            <a:r>
              <a:rPr lang="en-US" dirty="0" err="1"/>
              <a:t>Fseek</a:t>
            </a:r>
            <a:r>
              <a:rPr lang="en-US" dirty="0"/>
              <a:t> </a:t>
            </a:r>
            <a:r>
              <a:rPr lang="en-US" dirty="0" err="1"/>
              <a:t>tra</a:t>
            </a:r>
            <a:r>
              <a:rPr lang="en-US" dirty="0"/>
              <a:t> </a:t>
            </a:r>
            <a:r>
              <a:rPr lang="en-US" dirty="0" err="1"/>
              <a:t>ve</a:t>
            </a:r>
            <a:r>
              <a:rPr lang="en-US" dirty="0"/>
              <a:t> 0/1 : </a:t>
            </a:r>
            <a:r>
              <a:rPr lang="en-US" dirty="0" err="1"/>
              <a:t>thanh</a:t>
            </a:r>
            <a:r>
              <a:rPr lang="en-US" dirty="0"/>
              <a:t> </a:t>
            </a:r>
            <a:r>
              <a:rPr lang="en-US" dirty="0" err="1"/>
              <a:t>cong</a:t>
            </a:r>
            <a:r>
              <a:rPr lang="en-US" dirty="0"/>
              <a:t>/that</a:t>
            </a:r>
            <a:r>
              <a:rPr lang="en-US" baseline="0" dirty="0"/>
              <a:t> </a:t>
            </a:r>
            <a:r>
              <a:rPr lang="en-US" baseline="0" dirty="0" err="1"/>
              <a:t>bai</a:t>
            </a:r>
            <a:endParaRPr lang="en-US" dirty="0"/>
          </a:p>
        </p:txBody>
      </p:sp>
      <p:sp>
        <p:nvSpPr>
          <p:cNvPr id="4" name="Slide Number Placeholder 3"/>
          <p:cNvSpPr>
            <a:spLocks noGrp="1"/>
          </p:cNvSpPr>
          <p:nvPr>
            <p:ph type="sldNum" sz="quarter" idx="10"/>
          </p:nvPr>
        </p:nvSpPr>
        <p:spPr/>
        <p:txBody>
          <a:bodyPr/>
          <a:lstStyle/>
          <a:p>
            <a:fld id="{76159C16-962D-45B7-9AE3-AA455C3EA8F0}" type="slidenum">
              <a:rPr lang="en-US" smtClean="0"/>
              <a:pPr/>
              <a:t>9</a:t>
            </a:fld>
            <a:endParaRPr lang="en-US"/>
          </a:p>
        </p:txBody>
      </p:sp>
    </p:spTree>
    <p:extLst>
      <p:ext uri="{BB962C8B-B14F-4D97-AF65-F5344CB8AC3E}">
        <p14:creationId xmlns:p14="http://schemas.microsoft.com/office/powerpoint/2010/main" xmlns="" val="627527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Visual</a:t>
            </a:r>
            <a:r>
              <a:rPr lang="en-US" baseline="0"/>
              <a:t> C tu 2005.</a:t>
            </a:r>
          </a:p>
          <a:p>
            <a:r>
              <a:rPr lang="en-US" baseline="0"/>
              <a:t>Int size bien moi, la kich thuoc cua vung nho (dich)</a:t>
            </a:r>
          </a:p>
        </p:txBody>
      </p:sp>
      <p:sp>
        <p:nvSpPr>
          <p:cNvPr id="4" name="Slide Number Placeholder 3"/>
          <p:cNvSpPr>
            <a:spLocks noGrp="1"/>
          </p:cNvSpPr>
          <p:nvPr>
            <p:ph type="sldNum" sz="quarter" idx="10"/>
          </p:nvPr>
        </p:nvSpPr>
        <p:spPr/>
        <p:txBody>
          <a:bodyPr/>
          <a:lstStyle/>
          <a:p>
            <a:fld id="{76159C16-962D-45B7-9AE3-AA455C3EA8F0}" type="slidenum">
              <a:rPr lang="en-US" smtClean="0"/>
              <a:pPr/>
              <a:t>17</a:t>
            </a:fld>
            <a:endParaRPr lang="en-US"/>
          </a:p>
        </p:txBody>
      </p:sp>
    </p:spTree>
    <p:extLst>
      <p:ext uri="{BB962C8B-B14F-4D97-AF65-F5344CB8AC3E}">
        <p14:creationId xmlns:p14="http://schemas.microsoft.com/office/powerpoint/2010/main" xmlns="" val="593262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1, 3,</a:t>
            </a:r>
            <a:r>
              <a:rPr lang="en-US" baseline="0" dirty="0"/>
              <a:t> 4, </a:t>
            </a:r>
          </a:p>
          <a:p>
            <a:r>
              <a:rPr lang="en-US" baseline="0" dirty="0"/>
              <a:t>6: </a:t>
            </a:r>
            <a:r>
              <a:rPr lang="en-US" baseline="0" dirty="0" err="1"/>
              <a:t>nhap</a:t>
            </a:r>
            <a:r>
              <a:rPr lang="en-US" baseline="0" dirty="0"/>
              <a:t> tu ban </a:t>
            </a:r>
            <a:r>
              <a:rPr lang="en-US" baseline="0" dirty="0" err="1"/>
              <a:t>phim</a:t>
            </a:r>
            <a:r>
              <a:rPr lang="en-US" baseline="0" dirty="0"/>
              <a:t>, </a:t>
            </a:r>
            <a:r>
              <a:rPr lang="en-US" baseline="0" dirty="0" err="1"/>
              <a:t>cau</a:t>
            </a:r>
            <a:r>
              <a:rPr lang="en-US" baseline="0" dirty="0"/>
              <a:t> </a:t>
            </a:r>
            <a:r>
              <a:rPr lang="en-US" baseline="0" dirty="0" err="1"/>
              <a:t>truc</a:t>
            </a:r>
            <a:r>
              <a:rPr lang="en-US" baseline="0" dirty="0"/>
              <a:t> </a:t>
            </a:r>
            <a:r>
              <a:rPr lang="en-US" baseline="0" dirty="0" err="1"/>
              <a:t>vao</a:t>
            </a:r>
            <a:r>
              <a:rPr lang="en-US" baseline="0" dirty="0"/>
              <a:t> file</a:t>
            </a:r>
            <a:endParaRPr lang="vi-VN" dirty="0"/>
          </a:p>
        </p:txBody>
      </p:sp>
      <p:sp>
        <p:nvSpPr>
          <p:cNvPr id="4" name="Slide Number Placeholder 3"/>
          <p:cNvSpPr>
            <a:spLocks noGrp="1"/>
          </p:cNvSpPr>
          <p:nvPr>
            <p:ph type="sldNum" sz="quarter" idx="10"/>
          </p:nvPr>
        </p:nvSpPr>
        <p:spPr/>
        <p:txBody>
          <a:bodyPr/>
          <a:lstStyle/>
          <a:p>
            <a:fld id="{76159C16-962D-45B7-9AE3-AA455C3EA8F0}" type="slidenum">
              <a:rPr lang="en-US" smtClean="0"/>
              <a:pPr/>
              <a:t>19</a:t>
            </a:fld>
            <a:endParaRPr lang="en-US"/>
          </a:p>
        </p:txBody>
      </p:sp>
    </p:spTree>
    <p:extLst>
      <p:ext uri="{BB962C8B-B14F-4D97-AF65-F5344CB8AC3E}">
        <p14:creationId xmlns:p14="http://schemas.microsoft.com/office/powerpoint/2010/main" xmlns="" val="276120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1219200" y="3886200"/>
            <a:ext cx="6858000" cy="990600"/>
          </a:xfrm>
        </p:spPr>
        <p:txBody>
          <a:bodyPr anchor="t"/>
          <a:lstStyle>
            <a:lvl1pPr algn="r">
              <a:defRPr sz="3200">
                <a:solidFill>
                  <a:srgbClr val="0036A2"/>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Times New Roman" pitchFamily="18" charset="0"/>
                <a:ea typeface="+mj-ea"/>
                <a:cs typeface="Times New Roman"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fld id="{26B269CE-12F4-4F4F-BF2F-21E0A343DA44}" type="slidenum">
              <a:rPr lang="en-US"/>
              <a:pPr/>
              <a:t>‹#›</a:t>
            </a:fld>
            <a:endParaRPr lang="en-US"/>
          </a:p>
        </p:txBody>
      </p:sp>
      <p:sp>
        <p:nvSpPr>
          <p:cNvPr id="16" name="Footer Placeholder 15"/>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4" name="Footer Placeholder 13"/>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1" name="Slide Number Placeholder 28"/>
          <p:cNvSpPr>
            <a:spLocks noGrp="1"/>
          </p:cNvSpPr>
          <p:nvPr>
            <p:ph type="sldNum" sz="quarter" idx="12"/>
          </p:nvPr>
        </p:nvSpPr>
        <p:spPr>
          <a:xfrm>
            <a:off x="1216025" y="6354763"/>
            <a:ext cx="1219200" cy="366712"/>
          </a:xfrm>
        </p:spPr>
        <p:txBody>
          <a:bodyPr/>
          <a:lstStyle>
            <a:lvl1pPr>
              <a:defRPr/>
            </a:lvl1pPr>
          </a:lstStyle>
          <a:p>
            <a:fld id="{26B269CE-12F4-4F4F-BF2F-21E0A343DA44}" type="slidenum">
              <a:rPr lang="en-US"/>
              <a:pPr/>
              <a:t>‹#›</a:t>
            </a:fld>
            <a:endParaRPr lang="en-US"/>
          </a:p>
        </p:txBody>
      </p:sp>
      <p:sp>
        <p:nvSpPr>
          <p:cNvPr id="13" name="Footer Placeholder 12"/>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lvl4pPr>
              <a:buFont typeface="Wingdings 3" pitchFamily="18" charset="2"/>
              <a:buChar char=""/>
              <a:defRPr/>
            </a:lvl4pPr>
            <a:lvl5pPr>
              <a:buFont typeface="Wingdings 3"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4" name="Footer Placeholder 13"/>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22"/>
          <p:cNvSpPr>
            <a:spLocks noGrp="1"/>
          </p:cNvSpPr>
          <p:nvPr>
            <p:ph type="sldNum" sz="quarter" idx="12"/>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6" name="Footer Placeholder 15"/>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9"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1" name="Footer Placeholder 10"/>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6" name="Footer Placeholder 15"/>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1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15" name="Footer Placeholder 1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a:defRPr>
            </a:lvl1pPr>
          </a:lstStyle>
          <a:p>
            <a:fld id="{BC24317B-5122-4A99-A6E9-FA23C146A7E0}" type="slidenum">
              <a:rPr lang="en-US"/>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1" name="Footer Placeholder 20"/>
          <p:cNvSpPr>
            <a:spLocks noGrp="1"/>
          </p:cNvSpPr>
          <p:nvPr>
            <p:ph type="ftr" sz="quarter" idx="3"/>
          </p:nvPr>
        </p:nvSpPr>
        <p:spPr>
          <a:xfrm>
            <a:off x="3124200" y="6356350"/>
            <a:ext cx="55830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a:t>EE3490: Kỹ thuật lập trình – HK1 2011/2012</a:t>
            </a:r>
          </a:p>
          <a:p>
            <a:pPr algn="r"/>
            <a:r>
              <a:rPr lang="en-US"/>
              <a:t>Đào Trung Kiên – ĐH Bách khoa Hà Nội</a:t>
            </a:r>
          </a:p>
        </p:txBody>
      </p:sp>
      <p:pic>
        <p:nvPicPr>
          <p:cNvPr id="22" name="Picture 2" descr="D:\lo go dhbk100957AM.jpg"/>
          <p:cNvPicPr>
            <a:picLocks noChangeAspect="1" noChangeArrowheads="1"/>
          </p:cNvPicPr>
          <p:nvPr userDrawn="1"/>
        </p:nvPicPr>
        <p:blipFill>
          <a:blip r:embed="rId13" cstate="print"/>
          <a:srcRect/>
          <a:stretch>
            <a:fillRect/>
          </a:stretch>
        </p:blipFill>
        <p:spPr bwMode="auto">
          <a:xfrm>
            <a:off x="8766174" y="6372320"/>
            <a:ext cx="225425" cy="336455"/>
          </a:xfrm>
          <a:prstGeom prst="rect">
            <a:avLst/>
          </a:prstGeom>
          <a:noFill/>
        </p:spPr>
      </p:pic>
    </p:spTree>
  </p:cSld>
  <p:clrMap bg1="lt1" tx1="dk1" bg2="lt2" tx2="dk2" accent1="accent1" accent2="accent2" accent3="accent3" accent4="accent4" accent5="accent5" accent6="accent6" hlink="hlink" folHlink="folHlink"/>
  <p:sldLayoutIdLst>
    <p:sldLayoutId id="2147483755" r:id="rId1"/>
    <p:sldLayoutId id="2147483756" r:id="rId2"/>
    <p:sldLayoutId id="2147483751" r:id="rId3"/>
    <p:sldLayoutId id="2147483752" r:id="rId4"/>
    <p:sldLayoutId id="2147483753" r:id="rId5"/>
    <p:sldLayoutId id="2147483757" r:id="rId6"/>
    <p:sldLayoutId id="2147483758" r:id="rId7"/>
    <p:sldLayoutId id="2147483759" r:id="rId8"/>
    <p:sldLayoutId id="2147483760" r:id="rId9"/>
    <p:sldLayoutId id="2147483754" r:id="rId10"/>
    <p:sldLayoutId id="2147483761" r:id="rId11"/>
  </p:sldLayoutIdLst>
  <p:hf hdr="0" dt="0"/>
  <p:txStyles>
    <p:titleStyle>
      <a:lvl1pPr algn="l" rtl="0" fontAlgn="base">
        <a:spcBef>
          <a:spcPct val="0"/>
        </a:spcBef>
        <a:spcAft>
          <a:spcPct val="0"/>
        </a:spcAft>
        <a:defRPr sz="3200" kern="1200" baseline="0">
          <a:solidFill>
            <a:srgbClr val="0036A2"/>
          </a:solidFill>
          <a:latin typeface="Times New Roman" pitchFamily="18" charset="0"/>
          <a:ea typeface="+mj-ea"/>
          <a:cs typeface="Times New Roman" pitchFamily="18" charset="0"/>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Arial" pitchFamily="34" charset="0"/>
          <a:ea typeface="+mn-ea"/>
          <a:cs typeface="Arial" pitchFamily="34" charset="0"/>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rgbClr val="000000"/>
          </a:solidFill>
          <a:latin typeface="Arial" pitchFamily="34" charset="0"/>
          <a:ea typeface="+mn-ea"/>
          <a:cs typeface="Arial" pitchFamily="34" charset="0"/>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Arial" pitchFamily="34" charset="0"/>
          <a:ea typeface="+mn-ea"/>
          <a:cs typeface="Arial" pitchFamily="34" charset="0"/>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Arial" pitchFamily="34" charset="0"/>
          <a:ea typeface="+mn-ea"/>
          <a:cs typeface="Arial" pitchFamily="34" charset="0"/>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Arial" pitchFamily="34" charset="0"/>
          <a:ea typeface="+mn-ea"/>
          <a:cs typeface="Arial"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t>Xuất</a:t>
            </a:r>
            <a:r>
              <a:rPr lang="en-US" dirty="0"/>
              <a:t> </a:t>
            </a:r>
            <a:r>
              <a:rPr lang="en-US" dirty="0" err="1"/>
              <a:t>nhập</a:t>
            </a:r>
            <a:r>
              <a:rPr lang="en-US" dirty="0"/>
              <a:t> </a:t>
            </a:r>
            <a:r>
              <a:rPr lang="en-US"/>
              <a:t>(input/output</a:t>
            </a:r>
            <a:r>
              <a:rPr lang="en-US" dirty="0"/>
              <a:t>)</a:t>
            </a:r>
            <a:endParaRPr lang="vi-VN" dirty="0"/>
          </a:p>
        </p:txBody>
      </p:sp>
      <p:sp>
        <p:nvSpPr>
          <p:cNvPr id="7" name="Text Placeholder 6"/>
          <p:cNvSpPr>
            <a:spLocks noGrp="1"/>
          </p:cNvSpPr>
          <p:nvPr>
            <p:ph type="body" idx="1"/>
          </p:nvPr>
        </p:nvSpPr>
        <p:spPr/>
        <p:txBody>
          <a:bodyPr/>
          <a:lstStyle/>
          <a:p>
            <a:endParaRPr lang="vi-VN"/>
          </a:p>
        </p:txBody>
      </p:sp>
      <p:sp>
        <p:nvSpPr>
          <p:cNvPr id="4" name="Slide Number Placeholder 3"/>
          <p:cNvSpPr>
            <a:spLocks noGrp="1"/>
          </p:cNvSpPr>
          <p:nvPr>
            <p:ph type="sldNum" sz="quarter" idx="12"/>
          </p:nvPr>
        </p:nvSpPr>
        <p:spPr/>
        <p:txBody>
          <a:bodyPr/>
          <a:lstStyle/>
          <a:p>
            <a:fld id="{BC24317B-5122-4A99-A6E9-FA23C146A7E0}" type="slidenum">
              <a:rPr lang="en-US" smtClean="0"/>
              <a:pPr/>
              <a:t>1</a:t>
            </a:fld>
            <a:endParaRPr lang="en-US"/>
          </a:p>
        </p:txBody>
      </p:sp>
      <p:sp>
        <p:nvSpPr>
          <p:cNvPr id="5" name="Footer Placeholder 4"/>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Ví</a:t>
            </a:r>
            <a:r>
              <a:rPr lang="en-US" dirty="0" smtClean="0"/>
              <a:t> </a:t>
            </a:r>
            <a:r>
              <a:rPr lang="en-US" dirty="0" err="1" smtClean="0"/>
              <a:t>dụ</a:t>
            </a:r>
            <a:r>
              <a:rPr lang="en-US" dirty="0" smtClean="0"/>
              <a:t>: </a:t>
            </a:r>
            <a:r>
              <a:rPr lang="en-US" dirty="0" err="1" smtClean="0"/>
              <a:t>Ghi</a:t>
            </a:r>
            <a:r>
              <a:rPr lang="en-US" dirty="0" smtClean="0"/>
              <a:t>/</a:t>
            </a:r>
            <a:r>
              <a:rPr lang="en-US" dirty="0" err="1" smtClean="0"/>
              <a:t>đọc</a:t>
            </a:r>
            <a:r>
              <a:rPr lang="en-US" dirty="0" smtClean="0"/>
              <a:t> </a:t>
            </a:r>
            <a:r>
              <a:rPr lang="en-US" dirty="0" err="1" smtClean="0"/>
              <a:t>một</a:t>
            </a:r>
            <a:r>
              <a:rPr lang="en-US" dirty="0" smtClean="0"/>
              <a:t> file text</a:t>
            </a:r>
            <a:endParaRPr lang="en-US" dirty="0"/>
          </a:p>
        </p:txBody>
      </p:sp>
      <p:sp>
        <p:nvSpPr>
          <p:cNvPr id="4" name="Slide Number Placeholder 3"/>
          <p:cNvSpPr>
            <a:spLocks noGrp="1"/>
          </p:cNvSpPr>
          <p:nvPr>
            <p:ph type="sldNum" sz="quarter" idx="4"/>
          </p:nvPr>
        </p:nvSpPr>
        <p:spPr/>
        <p:txBody>
          <a:bodyPr/>
          <a:lstStyle/>
          <a:p>
            <a:fld id="{BC24317B-5122-4A99-A6E9-FA23C146A7E0}" type="slidenum">
              <a:rPr lang="en-US" smtClean="0"/>
              <a:pPr/>
              <a:t>10</a:t>
            </a:fld>
            <a:endParaRPr lang="en-US" dirty="0"/>
          </a:p>
        </p:txBody>
      </p:sp>
      <p:sp>
        <p:nvSpPr>
          <p:cNvPr id="5" name="Footer Placeholder 4"/>
          <p:cNvSpPr>
            <a:spLocks noGrp="1"/>
          </p:cNvSpPr>
          <p:nvPr>
            <p:ph type="ftr" sz="quarter" idx="10"/>
          </p:nvPr>
        </p:nvSpPr>
        <p:spPr/>
        <p:txBody>
          <a:bodyPr/>
          <a:lstStyle/>
          <a:p>
            <a:pPr algn="r"/>
            <a:r>
              <a:rPr lang="en-US" smtClean="0"/>
              <a:t>EE3490: Kỹ thuật lập trình – HK1 2011/2012</a:t>
            </a:r>
          </a:p>
          <a:p>
            <a:pPr algn="r"/>
            <a:r>
              <a:rPr lang="en-US" smtClean="0"/>
              <a:t>Đào Trung Kiên – ĐH Bách khoa Hà Nội</a:t>
            </a:r>
            <a:endParaRPr lang="en-US"/>
          </a:p>
        </p:txBody>
      </p:sp>
      <p:sp>
        <p:nvSpPr>
          <p:cNvPr id="6" name="Content Placeholder 2"/>
          <p:cNvSpPr>
            <a:spLocks noGrp="1"/>
          </p:cNvSpPr>
          <p:nvPr>
            <p:ph sz="quarter" idx="1"/>
          </p:nvPr>
        </p:nvSpPr>
        <p:spPr>
          <a:xfrm>
            <a:off x="457200" y="1219200"/>
            <a:ext cx="8229600" cy="4937760"/>
          </a:xfrm>
        </p:spPr>
        <p:txBody>
          <a:bodyPr/>
          <a:lstStyle/>
          <a:p>
            <a:pPr>
              <a:buNone/>
            </a:pP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a:t>
            </a:r>
            <a:r>
              <a:rPr lang="en-US" sz="1600" dirty="0" smtClean="0">
                <a:latin typeface="Courier New" pitchFamily="49" charset="0"/>
                <a:cs typeface="Courier New" pitchFamily="49" charset="0"/>
              </a:rPr>
              <a:t>include &lt;</a:t>
            </a:r>
            <a:r>
              <a:rPr lang="en-US" sz="1600" dirty="0" err="1" smtClean="0">
                <a:latin typeface="Courier New" pitchFamily="49" charset="0"/>
                <a:cs typeface="Courier New" pitchFamily="49" charset="0"/>
              </a:rPr>
              <a:t>stdio.h</a:t>
            </a:r>
            <a:r>
              <a:rPr lang="en-US" sz="1600" dirty="0" smtClean="0">
                <a:latin typeface="Courier New" pitchFamily="49" charset="0"/>
                <a:cs typeface="Courier New" pitchFamily="49" charset="0"/>
              </a:rPr>
              <a:t>&gt;</a:t>
            </a:r>
          </a:p>
          <a:p>
            <a:pPr>
              <a:buNone/>
            </a:pPr>
            <a:r>
              <a:rPr lang="en-US" sz="1600" dirty="0" smtClean="0">
                <a:latin typeface="Courier New" pitchFamily="49" charset="0"/>
                <a:cs typeface="Courier New" pitchFamily="49" charset="0"/>
              </a:rPr>
              <a:t>main() { </a:t>
            </a:r>
          </a:p>
          <a:p>
            <a:pPr>
              <a:buNone/>
            </a:pPr>
            <a:r>
              <a:rPr lang="en-US" sz="1600" dirty="0" smtClean="0">
                <a:latin typeface="Courier New" pitchFamily="49" charset="0"/>
                <a:cs typeface="Courier New" pitchFamily="49" charset="0"/>
              </a:rPr>
              <a:t>	FILE </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fopen</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tmp</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test.txt</a:t>
            </a:r>
            <a:r>
              <a:rPr lang="en-US" sz="1600" dirty="0" smtClean="0">
                <a:latin typeface="Courier New" pitchFamily="49" charset="0"/>
                <a:cs typeface="Courier New" pitchFamily="49" charset="0"/>
              </a:rPr>
              <a:t>", "w+");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fprintf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"This is testing for </a:t>
            </a:r>
            <a:r>
              <a:rPr lang="en-US" sz="1600" dirty="0" err="1" smtClean="0">
                <a:latin typeface="Courier New" pitchFamily="49" charset="0"/>
                <a:cs typeface="Courier New" pitchFamily="49" charset="0"/>
              </a:rPr>
              <a:t>fprintf</a:t>
            </a:r>
            <a:r>
              <a:rPr lang="en-US" sz="1600" dirty="0" smtClean="0">
                <a:latin typeface="Courier New" pitchFamily="49" charset="0"/>
                <a:cs typeface="Courier New" pitchFamily="49" charset="0"/>
              </a:rPr>
              <a:t>...\n");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fputs</a:t>
            </a:r>
            <a:r>
              <a:rPr lang="en-US" sz="1600" dirty="0" smtClean="0">
                <a:latin typeface="Courier New" pitchFamily="49" charset="0"/>
                <a:cs typeface="Courier New" pitchFamily="49" charset="0"/>
              </a:rPr>
              <a:t>("This is testing for </a:t>
            </a:r>
            <a:r>
              <a:rPr lang="en-US" sz="1600" dirty="0" err="1" smtClean="0">
                <a:latin typeface="Courier New" pitchFamily="49" charset="0"/>
                <a:cs typeface="Courier New" pitchFamily="49" charset="0"/>
              </a:rPr>
              <a:t>fputs</a:t>
            </a:r>
            <a:r>
              <a:rPr lang="en-US" sz="1600" dirty="0" smtClean="0">
                <a:latin typeface="Courier New" pitchFamily="49" charset="0"/>
                <a:cs typeface="Courier New" pitchFamily="49" charset="0"/>
              </a:rPr>
              <a:t>...\n", </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fclose</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main() { </a:t>
            </a:r>
          </a:p>
          <a:p>
            <a:pPr>
              <a:buNone/>
            </a:pPr>
            <a:r>
              <a:rPr lang="en-US" sz="1600" dirty="0" smtClean="0">
                <a:latin typeface="Courier New" pitchFamily="49" charset="0"/>
                <a:cs typeface="Courier New" pitchFamily="49" charset="0"/>
              </a:rPr>
              <a:t>	FILE </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p>
          <a:p>
            <a:pPr>
              <a:buNone/>
            </a:pPr>
            <a:r>
              <a:rPr lang="en-US" sz="1600" dirty="0" smtClean="0">
                <a:latin typeface="Courier New" pitchFamily="49" charset="0"/>
                <a:cs typeface="Courier New" pitchFamily="49" charset="0"/>
              </a:rPr>
              <a:t>	char </a:t>
            </a:r>
            <a:r>
              <a:rPr lang="en-US" sz="1600" dirty="0" smtClean="0">
                <a:latin typeface="Courier New" pitchFamily="49" charset="0"/>
                <a:cs typeface="Courier New" pitchFamily="49" charset="0"/>
              </a:rPr>
              <a:t>buff[255];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fopen</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tmp</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test.txt</a:t>
            </a:r>
            <a:r>
              <a:rPr lang="en-US" sz="1600" dirty="0" smtClean="0">
                <a:latin typeface="Courier New" pitchFamily="49" charset="0"/>
                <a:cs typeface="Courier New" pitchFamily="49" charset="0"/>
              </a:rPr>
              <a:t>", "r");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fscanf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"%s", buff);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printf</a:t>
            </a:r>
            <a:r>
              <a:rPr lang="en-US" sz="1600" dirty="0" smtClean="0">
                <a:latin typeface="Courier New" pitchFamily="49" charset="0"/>
                <a:cs typeface="Courier New" pitchFamily="49" charset="0"/>
              </a:rPr>
              <a:t>("1 : %s\n", buff ); </a:t>
            </a:r>
          </a:p>
          <a:p>
            <a:pPr>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fclose</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fp</a:t>
            </a:r>
            <a:r>
              <a:rPr lang="en-US" sz="1600" dirty="0" smtClean="0">
                <a:latin typeface="Courier New" pitchFamily="49" charset="0"/>
                <a:cs typeface="Courier New" pitchFamily="49" charset="0"/>
              </a:rPr>
              <a:t>); </a:t>
            </a:r>
            <a:endParaRPr lang="en-US" sz="1600" dirty="0" smtClean="0">
              <a:latin typeface="Courier New" pitchFamily="49" charset="0"/>
              <a:cs typeface="Courier New" pitchFamily="49" charset="0"/>
            </a:endParaRPr>
          </a:p>
          <a:p>
            <a:pPr>
              <a:buNone/>
            </a:pPr>
            <a:r>
              <a:rPr lang="en-US" sz="1600" dirty="0" smtClean="0">
                <a:latin typeface="Courier New" pitchFamily="49" charset="0"/>
                <a:cs typeface="Courier New" pitchFamily="49" charset="0"/>
              </a:rPr>
              <a:t>}</a:t>
            </a:r>
            <a:endParaRPr lang="en-US" sz="1600" dirty="0" smtClean="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Ví dụ: hàm copy file</a:t>
            </a:r>
          </a:p>
        </p:txBody>
      </p:sp>
      <p:sp>
        <p:nvSpPr>
          <p:cNvPr id="3" name="Content Placeholder 2"/>
          <p:cNvSpPr>
            <a:spLocks noGrp="1"/>
          </p:cNvSpPr>
          <p:nvPr>
            <p:ph sz="quarter" idx="1"/>
          </p:nvPr>
        </p:nvSpPr>
        <p:spPr/>
        <p:txBody>
          <a:bodyPr/>
          <a:lstStyle/>
          <a:p>
            <a:pPr>
              <a:buNone/>
            </a:pP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copy_file</a:t>
            </a:r>
            <a:r>
              <a:rPr lang="en-US" sz="1600" dirty="0">
                <a:latin typeface="Courier New" pitchFamily="49" charset="0"/>
                <a:cs typeface="Courier New" pitchFamily="49" charset="0"/>
              </a:rPr>
              <a:t>(const char* </a:t>
            </a:r>
            <a:r>
              <a:rPr lang="en-US" sz="1600" dirty="0" err="1">
                <a:latin typeface="Courier New" pitchFamily="49" charset="0"/>
                <a:cs typeface="Courier New" pitchFamily="49" charset="0"/>
              </a:rPr>
              <a:t>src</a:t>
            </a:r>
            <a:r>
              <a:rPr lang="en-US" sz="1600" dirty="0">
                <a:latin typeface="Courier New" pitchFamily="49" charset="0"/>
                <a:cs typeface="Courier New" pitchFamily="49" charset="0"/>
              </a:rPr>
              <a:t>, const char* </a:t>
            </a:r>
            <a:r>
              <a:rPr lang="en-US" sz="1600" dirty="0" err="1">
                <a:latin typeface="Courier New" pitchFamily="49" charset="0"/>
                <a:cs typeface="Courier New" pitchFamily="49" charset="0"/>
              </a:rPr>
              <a:t>dst</a:t>
            </a:r>
            <a:r>
              <a:rPr lang="en-US" sz="1600" dirty="0">
                <a:latin typeface="Courier New" pitchFamily="49" charset="0"/>
                <a:cs typeface="Courier New" pitchFamily="49" charset="0"/>
              </a:rPr>
              <a:t>) {</a:t>
            </a:r>
          </a:p>
          <a:p>
            <a:pPr indent="190500">
              <a:buNone/>
            </a:pPr>
            <a:r>
              <a:rPr lang="en-US" sz="1600" dirty="0">
                <a:latin typeface="Courier New" pitchFamily="49" charset="0"/>
                <a:cs typeface="Courier New" pitchFamily="49" charset="0"/>
              </a:rPr>
              <a:t>FILE *</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 = NULL, *</a:t>
            </a:r>
            <a:r>
              <a:rPr lang="en-US" sz="1600" dirty="0" err="1">
                <a:latin typeface="Courier New" pitchFamily="49" charset="0"/>
                <a:cs typeface="Courier New" pitchFamily="49" charset="0"/>
              </a:rPr>
              <a:t>fd</a:t>
            </a:r>
            <a:r>
              <a:rPr lang="en-US" sz="1600" dirty="0">
                <a:latin typeface="Courier New" pitchFamily="49" charset="0"/>
                <a:cs typeface="Courier New" pitchFamily="49" charset="0"/>
              </a:rPr>
              <a:t> = NULL;</a:t>
            </a:r>
          </a:p>
          <a:p>
            <a:pPr indent="190500">
              <a:buNone/>
            </a:pPr>
            <a:r>
              <a:rPr lang="en-US" sz="1600" dirty="0">
                <a:latin typeface="Courier New" pitchFamily="49" charset="0"/>
                <a:cs typeface="Courier New" pitchFamily="49" charset="0"/>
              </a:rPr>
              <a:t>char </a:t>
            </a:r>
            <a:r>
              <a:rPr lang="en-US" sz="1600" dirty="0" err="1">
                <a:latin typeface="Courier New" pitchFamily="49" charset="0"/>
                <a:cs typeface="Courier New" pitchFamily="49" charset="0"/>
              </a:rPr>
              <a:t>buf</a:t>
            </a:r>
            <a:r>
              <a:rPr lang="en-US" sz="1600" dirty="0">
                <a:latin typeface="Courier New" pitchFamily="49" charset="0"/>
                <a:cs typeface="Courier New" pitchFamily="49" charset="0"/>
              </a:rPr>
              <a:t>[1024];</a:t>
            </a:r>
          </a:p>
          <a:p>
            <a:pPr indent="190500">
              <a:buNone/>
            </a:pP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num;</a:t>
            </a:r>
          </a:p>
          <a:p>
            <a:pPr indent="190500">
              <a:buNone/>
            </a:pPr>
            <a:endParaRPr lang="en-US" sz="1600" dirty="0">
              <a:latin typeface="Courier New" pitchFamily="49" charset="0"/>
              <a:cs typeface="Courier New" pitchFamily="49" charset="0"/>
            </a:endParaRPr>
          </a:p>
          <a:p>
            <a:pPr indent="190500">
              <a:buNone/>
            </a:pPr>
            <a:r>
              <a:rPr lang="en-US" sz="1600" dirty="0">
                <a:latin typeface="Courier New" pitchFamily="49" charset="0"/>
                <a:cs typeface="Courier New" pitchFamily="49" charset="0"/>
              </a:rPr>
              <a:t>if ((</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src,"rb</a:t>
            </a:r>
            <a:r>
              <a:rPr lang="en-US" sz="1600" dirty="0">
                <a:latin typeface="Courier New" pitchFamily="49" charset="0"/>
                <a:cs typeface="Courier New" pitchFamily="49" charset="0"/>
              </a:rPr>
              <a:t>")) == NULL) return -1;</a:t>
            </a:r>
          </a:p>
          <a:p>
            <a:pPr indent="190500">
              <a:buNone/>
            </a:pPr>
            <a:r>
              <a:rPr lang="en-US" sz="1600" dirty="0">
                <a:latin typeface="Courier New" pitchFamily="49" charset="0"/>
                <a:cs typeface="Courier New" pitchFamily="49" charset="0"/>
              </a:rPr>
              <a:t>if ((</a:t>
            </a:r>
            <a:r>
              <a:rPr lang="en-US" sz="1600" dirty="0" err="1">
                <a:latin typeface="Courier New" pitchFamily="49" charset="0"/>
                <a:cs typeface="Courier New" pitchFamily="49" charset="0"/>
              </a:rPr>
              <a:t>fd</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dst,"wb</a:t>
            </a:r>
            <a:r>
              <a:rPr lang="en-US" sz="1600" dirty="0">
                <a:latin typeface="Courier New" pitchFamily="49" charset="0"/>
                <a:cs typeface="Courier New" pitchFamily="49" charset="0"/>
              </a:rPr>
              <a:t>")) == NULL) {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 return -1; }</a:t>
            </a:r>
          </a:p>
          <a:p>
            <a:pPr indent="190500">
              <a:buNone/>
            </a:pPr>
            <a:endParaRPr lang="en-US" sz="1600" dirty="0">
              <a:latin typeface="Courier New" pitchFamily="49" charset="0"/>
              <a:cs typeface="Courier New" pitchFamily="49" charset="0"/>
            </a:endParaRPr>
          </a:p>
          <a:p>
            <a:pPr indent="190500">
              <a:buNone/>
            </a:pPr>
            <a:r>
              <a:rPr lang="en-US" sz="1600" dirty="0">
                <a:latin typeface="Courier New" pitchFamily="49" charset="0"/>
                <a:cs typeface="Courier New" pitchFamily="49" charset="0"/>
              </a:rPr>
              <a:t>while(!</a:t>
            </a:r>
            <a:r>
              <a:rPr lang="en-US" sz="1600" dirty="0" err="1">
                <a:latin typeface="Courier New" pitchFamily="49" charset="0"/>
                <a:cs typeface="Courier New" pitchFamily="49" charset="0"/>
              </a:rPr>
              <a:t>feof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 {</a:t>
            </a:r>
          </a:p>
          <a:p>
            <a:pPr indent="641350">
              <a:buNone/>
            </a:pPr>
            <a:r>
              <a:rPr lang="en-US" sz="1600" dirty="0">
                <a:latin typeface="Courier New" pitchFamily="49" charset="0"/>
                <a:cs typeface="Courier New" pitchFamily="49" charset="0"/>
              </a:rPr>
              <a:t>num = </a:t>
            </a:r>
            <a:r>
              <a:rPr lang="en-US" sz="1600" dirty="0" err="1">
                <a:latin typeface="Courier New" pitchFamily="49" charset="0"/>
                <a:cs typeface="Courier New" pitchFamily="49" charset="0"/>
              </a:rPr>
              <a:t>fread</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buf</a:t>
            </a:r>
            <a:r>
              <a:rPr lang="en-US" sz="1600" dirty="0">
                <a:latin typeface="Courier New" pitchFamily="49" charset="0"/>
                <a:cs typeface="Courier New" pitchFamily="49" charset="0"/>
              </a:rPr>
              <a:t>, 1, </a:t>
            </a:r>
            <a:r>
              <a:rPr lang="en-US" sz="1600" dirty="0" err="1">
                <a:latin typeface="Courier New" pitchFamily="49" charset="0"/>
                <a:cs typeface="Courier New" pitchFamily="49" charset="0"/>
              </a:rPr>
              <a:t>sizeof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buf</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a:t>
            </a:r>
          </a:p>
          <a:p>
            <a:pPr indent="641350">
              <a:buNone/>
            </a:pPr>
            <a:r>
              <a:rPr lang="en-US" sz="1600" dirty="0" err="1">
                <a:latin typeface="Courier New" pitchFamily="49" charset="0"/>
                <a:cs typeface="Courier New" pitchFamily="49" charset="0"/>
              </a:rPr>
              <a:t>fwrite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buf</a:t>
            </a:r>
            <a:r>
              <a:rPr lang="en-US" sz="1600" dirty="0">
                <a:latin typeface="Courier New" pitchFamily="49" charset="0"/>
                <a:cs typeface="Courier New" pitchFamily="49" charset="0"/>
              </a:rPr>
              <a:t>, 1, num, </a:t>
            </a:r>
            <a:r>
              <a:rPr lang="en-US" sz="1600" dirty="0" err="1">
                <a:latin typeface="Courier New" pitchFamily="49" charset="0"/>
                <a:cs typeface="Courier New" pitchFamily="49" charset="0"/>
              </a:rPr>
              <a:t>fd</a:t>
            </a:r>
            <a:r>
              <a:rPr lang="en-US" sz="1600" dirty="0">
                <a:latin typeface="Courier New" pitchFamily="49" charset="0"/>
                <a:cs typeface="Courier New" pitchFamily="49" charset="0"/>
              </a:rPr>
              <a:t>);</a:t>
            </a:r>
          </a:p>
          <a:p>
            <a:pPr indent="190500">
              <a:buNone/>
            </a:pPr>
            <a:r>
              <a:rPr lang="en-US" sz="1600" dirty="0">
                <a:latin typeface="Courier New" pitchFamily="49" charset="0"/>
                <a:cs typeface="Courier New" pitchFamily="49" charset="0"/>
              </a:rPr>
              <a:t>}</a:t>
            </a:r>
          </a:p>
          <a:p>
            <a:pPr indent="190500">
              <a:buNone/>
            </a:pPr>
            <a:endParaRPr lang="en-US" sz="1600" dirty="0">
              <a:latin typeface="Courier New" pitchFamily="49" charset="0"/>
              <a:cs typeface="Courier New" pitchFamily="49" charset="0"/>
            </a:endParaRPr>
          </a:p>
          <a:p>
            <a:pPr indent="190500">
              <a:buNone/>
            </a:pP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fs</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fd</a:t>
            </a:r>
            <a:r>
              <a:rPr lang="en-US" sz="1600" dirty="0">
                <a:latin typeface="Courier New" pitchFamily="49" charset="0"/>
                <a:cs typeface="Courier New" pitchFamily="49" charset="0"/>
              </a:rPr>
              <a:t>);</a:t>
            </a:r>
          </a:p>
          <a:p>
            <a:pPr indent="190500">
              <a:buNone/>
            </a:pPr>
            <a:r>
              <a:rPr lang="en-US" sz="1600" dirty="0">
                <a:latin typeface="Courier New" pitchFamily="49" charset="0"/>
                <a:cs typeface="Courier New" pitchFamily="49" charset="0"/>
              </a:rPr>
              <a:t>return 0;</a:t>
            </a:r>
          </a:p>
          <a:p>
            <a:pPr>
              <a:buNone/>
            </a:pPr>
            <a:r>
              <a:rPr lang="en-US" sz="1600" dirty="0">
                <a:latin typeface="Courier New" pitchFamily="49" charset="0"/>
                <a:cs typeface="Courier New" pitchFamily="49" charset="0"/>
              </a:rPr>
              <a:t>}</a:t>
            </a:r>
          </a:p>
        </p:txBody>
      </p:sp>
      <p:sp>
        <p:nvSpPr>
          <p:cNvPr id="4" name="Slide Number Placeholder 3"/>
          <p:cNvSpPr>
            <a:spLocks noGrp="1"/>
          </p:cNvSpPr>
          <p:nvPr>
            <p:ph type="sldNum" sz="quarter" idx="4"/>
          </p:nvPr>
        </p:nvSpPr>
        <p:spPr/>
        <p:txBody>
          <a:bodyPr/>
          <a:lstStyle/>
          <a:p>
            <a:fld id="{BC24317B-5122-4A99-A6E9-FA23C146A7E0}" type="slidenum">
              <a:rPr lang="en-US" smtClean="0"/>
              <a:pPr/>
              <a:t>11</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stdin, stdout, stderr</a:t>
            </a:r>
          </a:p>
        </p:txBody>
      </p:sp>
      <p:sp>
        <p:nvSpPr>
          <p:cNvPr id="3" name="Content Placeholder 2"/>
          <p:cNvSpPr>
            <a:spLocks noGrp="1"/>
          </p:cNvSpPr>
          <p:nvPr>
            <p:ph sz="quarter" idx="1"/>
          </p:nvPr>
        </p:nvSpPr>
        <p:spPr/>
        <p:txBody>
          <a:bodyPr/>
          <a:lstStyle/>
          <a:p>
            <a:r>
              <a:rPr lang="en-US" sz="2000"/>
              <a:t>Đầu vào/ra chuẩn thực chất là các biến kiểu FILE* được định nghĩa sẵn, nên việc đọc/ghi với các hàm printf(…), scanf(…) tương đương với việc dùng fprintf(stdout,…) và fscanf(stdin,…)</a:t>
            </a:r>
          </a:p>
          <a:p>
            <a:r>
              <a:rPr lang="en-US" sz="2000"/>
              <a:t>Tương tự với các hàm putchar(), puts(), getchar(), gets() cũng thực hiện việc đọc/ghi trên stdin và stdout</a:t>
            </a:r>
          </a:p>
          <a:p>
            <a:r>
              <a:rPr lang="en-US" sz="2000"/>
              <a:t>Định hướng lại đầu vào/ra chuẩn:</a:t>
            </a:r>
          </a:p>
          <a:p>
            <a:pPr lvl="1"/>
            <a:endParaRPr lang="en-US" sz="1700"/>
          </a:p>
        </p:txBody>
      </p:sp>
      <p:sp>
        <p:nvSpPr>
          <p:cNvPr id="4" name="Slide Number Placeholder 3"/>
          <p:cNvSpPr>
            <a:spLocks noGrp="1"/>
          </p:cNvSpPr>
          <p:nvPr>
            <p:ph type="sldNum" sz="quarter" idx="4"/>
          </p:nvPr>
        </p:nvSpPr>
        <p:spPr/>
        <p:txBody>
          <a:bodyPr/>
          <a:lstStyle/>
          <a:p>
            <a:fld id="{BC24317B-5122-4A99-A6E9-FA23C146A7E0}" type="slidenum">
              <a:rPr lang="en-US" smtClean="0"/>
              <a:pPr/>
              <a:t>12</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graphicFrame>
        <p:nvGraphicFramePr>
          <p:cNvPr id="7" name="Table 6"/>
          <p:cNvGraphicFramePr>
            <a:graphicFrameLocks noGrp="1"/>
          </p:cNvGraphicFramePr>
          <p:nvPr/>
        </p:nvGraphicFramePr>
        <p:xfrm>
          <a:off x="838200" y="3317240"/>
          <a:ext cx="7696200" cy="2834640"/>
        </p:xfrm>
        <a:graphic>
          <a:graphicData uri="http://schemas.openxmlformats.org/drawingml/2006/table">
            <a:tbl>
              <a:tblPr firstRow="1" bandRow="1">
                <a:tableStyleId>{21E4AEA4-8DFA-4A89-87EB-49C32662AFE0}</a:tableStyleId>
              </a:tblPr>
              <a:tblGrid>
                <a:gridCol w="2362200">
                  <a:extLst>
                    <a:ext uri="{9D8B030D-6E8A-4147-A177-3AD203B41FA5}">
                      <a16:colId xmlns:a16="http://schemas.microsoft.com/office/drawing/2014/main" xmlns="" val="20000"/>
                    </a:ext>
                  </a:extLst>
                </a:gridCol>
                <a:gridCol w="5334000">
                  <a:extLst>
                    <a:ext uri="{9D8B030D-6E8A-4147-A177-3AD203B41FA5}">
                      <a16:colId xmlns:a16="http://schemas.microsoft.com/office/drawing/2014/main" xmlns="" val="20001"/>
                    </a:ext>
                  </a:extLst>
                </a:gridCol>
              </a:tblGrid>
              <a:tr h="258233">
                <a:tc>
                  <a:txBody>
                    <a:bodyPr/>
                    <a:lstStyle/>
                    <a:p>
                      <a:r>
                        <a:rPr lang="en-US" sz="1600">
                          <a:solidFill>
                            <a:srgbClr val="000000"/>
                          </a:solidFill>
                          <a:latin typeface="Arial" pitchFamily="34" charset="0"/>
                          <a:cs typeface="Arial" pitchFamily="34" charset="0"/>
                        </a:rPr>
                        <a:t>Ký</a:t>
                      </a:r>
                      <a:r>
                        <a:rPr lang="en-US" sz="1600" baseline="0">
                          <a:solidFill>
                            <a:srgbClr val="000000"/>
                          </a:solidFill>
                          <a:latin typeface="Arial" pitchFamily="34" charset="0"/>
                          <a:cs typeface="Arial" pitchFamily="34" charset="0"/>
                        </a:rPr>
                        <a:t> hiệu</a:t>
                      </a:r>
                      <a:endParaRPr lang="en-US" sz="1600">
                        <a:solidFill>
                          <a:srgbClr val="000000"/>
                        </a:solidFill>
                        <a:latin typeface="Arial" pitchFamily="34" charset="0"/>
                        <a:cs typeface="Arial" pitchFamily="34" charset="0"/>
                      </a:endParaRPr>
                    </a:p>
                  </a:txBody>
                  <a:tcPr/>
                </a:tc>
                <a:tc>
                  <a:txBody>
                    <a:bodyPr/>
                    <a:lstStyle/>
                    <a:p>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tc>
                <a:extLst>
                  <a:ext uri="{0D108BD9-81ED-4DB2-BD59-A6C34878D82A}">
                    <a16:rowId xmlns:a16="http://schemas.microsoft.com/office/drawing/2014/main" xmlns="" val="10000"/>
                  </a:ext>
                </a:extLst>
              </a:tr>
              <a:tr h="438997">
                <a:tc>
                  <a:txBody>
                    <a:bodyPr/>
                    <a:lstStyle/>
                    <a:p>
                      <a:r>
                        <a:rPr lang="en-US" sz="1600">
                          <a:latin typeface="Consolas" pitchFamily="49" charset="0"/>
                          <a:cs typeface="Courier New" pitchFamily="49" charset="0"/>
                        </a:rPr>
                        <a:t>command &gt; file</a:t>
                      </a:r>
                    </a:p>
                    <a:p>
                      <a:r>
                        <a:rPr lang="en-US" sz="1600">
                          <a:latin typeface="Consolas" pitchFamily="49" charset="0"/>
                          <a:cs typeface="Courier New" pitchFamily="49" charset="0"/>
                        </a:rPr>
                        <a:t>command 1&gt; file</a:t>
                      </a:r>
                    </a:p>
                  </a:txBody>
                  <a:tcPr/>
                </a:tc>
                <a:tc>
                  <a:txBody>
                    <a:bodyPr/>
                    <a:lstStyle/>
                    <a:p>
                      <a:r>
                        <a:rPr lang="en-US" sz="1600">
                          <a:latin typeface="Arial" pitchFamily="34" charset="0"/>
                          <a:cs typeface="Arial" pitchFamily="34" charset="0"/>
                        </a:rPr>
                        <a:t>Đổi</a:t>
                      </a:r>
                      <a:r>
                        <a:rPr lang="en-US" sz="1600" baseline="0">
                          <a:latin typeface="Arial" pitchFamily="34" charset="0"/>
                          <a:cs typeface="Arial" pitchFamily="34" charset="0"/>
                        </a:rPr>
                        <a:t> stdout ra file</a:t>
                      </a:r>
                      <a:endParaRPr lang="en-US" sz="1600">
                        <a:latin typeface="Arial" pitchFamily="34" charset="0"/>
                        <a:cs typeface="Arial" pitchFamily="34" charset="0"/>
                      </a:endParaRPr>
                    </a:p>
                  </a:txBody>
                  <a:tcPr/>
                </a:tc>
                <a:extLst>
                  <a:ext uri="{0D108BD9-81ED-4DB2-BD59-A6C34878D82A}">
                    <a16:rowId xmlns:a16="http://schemas.microsoft.com/office/drawing/2014/main" xmlns="" val="10001"/>
                  </a:ext>
                </a:extLst>
              </a:tr>
              <a:tr h="258233">
                <a:tc>
                  <a:txBody>
                    <a:bodyPr/>
                    <a:lstStyle/>
                    <a:p>
                      <a:r>
                        <a:rPr lang="en-US" sz="1600">
                          <a:latin typeface="Consolas" pitchFamily="49" charset="0"/>
                          <a:cs typeface="Courier New" pitchFamily="49" charset="0"/>
                        </a:rPr>
                        <a:t>command 2&gt; file</a:t>
                      </a:r>
                    </a:p>
                  </a:txBody>
                  <a:tcPr/>
                </a:tc>
                <a:tc>
                  <a:txBody>
                    <a:bodyPr/>
                    <a:lstStyle/>
                    <a:p>
                      <a:r>
                        <a:rPr lang="en-US" sz="1600">
                          <a:latin typeface="Arial" pitchFamily="34" charset="0"/>
                          <a:cs typeface="Arial" pitchFamily="34" charset="0"/>
                        </a:rPr>
                        <a:t>Đổi</a:t>
                      </a:r>
                      <a:r>
                        <a:rPr lang="en-US" sz="1600" baseline="0">
                          <a:latin typeface="Arial" pitchFamily="34" charset="0"/>
                          <a:cs typeface="Arial" pitchFamily="34" charset="0"/>
                        </a:rPr>
                        <a:t> stderr ra file</a:t>
                      </a:r>
                      <a:endParaRPr lang="en-US" sz="1600">
                        <a:latin typeface="Arial" pitchFamily="34" charset="0"/>
                        <a:cs typeface="Arial" pitchFamily="34" charset="0"/>
                      </a:endParaRPr>
                    </a:p>
                  </a:txBody>
                  <a:tcPr/>
                </a:tc>
                <a:extLst>
                  <a:ext uri="{0D108BD9-81ED-4DB2-BD59-A6C34878D82A}">
                    <a16:rowId xmlns:a16="http://schemas.microsoft.com/office/drawing/2014/main" xmlns="" val="10002"/>
                  </a:ext>
                </a:extLst>
              </a:tr>
              <a:tr h="438997">
                <a:tc>
                  <a:txBody>
                    <a:bodyPr/>
                    <a:lstStyle/>
                    <a:p>
                      <a:r>
                        <a:rPr lang="en-US" sz="1600">
                          <a:latin typeface="Consolas" pitchFamily="49" charset="0"/>
                          <a:cs typeface="Courier New" pitchFamily="49" charset="0"/>
                        </a:rPr>
                        <a:t>command &gt;&gt; file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a:latin typeface="Consolas" pitchFamily="49" charset="0"/>
                          <a:cs typeface="Courier New" pitchFamily="49" charset="0"/>
                        </a:rPr>
                        <a:t>command 1&gt;&gt; file</a:t>
                      </a:r>
                    </a:p>
                  </a:txBody>
                  <a:tcPr/>
                </a:tc>
                <a:tc>
                  <a:txBody>
                    <a:bodyPr/>
                    <a:lstStyle/>
                    <a:p>
                      <a:r>
                        <a:rPr lang="en-US" sz="1600">
                          <a:latin typeface="Arial" pitchFamily="34" charset="0"/>
                          <a:cs typeface="Arial" pitchFamily="34" charset="0"/>
                        </a:rPr>
                        <a:t>Đổi</a:t>
                      </a:r>
                      <a:r>
                        <a:rPr lang="en-US" sz="1600" baseline="0">
                          <a:latin typeface="Arial" pitchFamily="34" charset="0"/>
                          <a:cs typeface="Arial" pitchFamily="34" charset="0"/>
                        </a:rPr>
                        <a:t> stdout ra file và nối tiếp vào file đó</a:t>
                      </a:r>
                      <a:endParaRPr lang="en-US" sz="1600">
                        <a:latin typeface="Arial" pitchFamily="34" charset="0"/>
                        <a:cs typeface="Arial" pitchFamily="34" charset="0"/>
                      </a:endParaRPr>
                    </a:p>
                  </a:txBody>
                  <a:tcPr/>
                </a:tc>
                <a:extLst>
                  <a:ext uri="{0D108BD9-81ED-4DB2-BD59-A6C34878D82A}">
                    <a16:rowId xmlns:a16="http://schemas.microsoft.com/office/drawing/2014/main" xmlns="" val="10003"/>
                  </a:ext>
                </a:extLst>
              </a:tr>
              <a:tr h="258233">
                <a:tc>
                  <a:txBody>
                    <a:bodyPr/>
                    <a:lstStyle/>
                    <a:p>
                      <a:r>
                        <a:rPr lang="en-US" sz="1600">
                          <a:latin typeface="Consolas" pitchFamily="49" charset="0"/>
                          <a:cs typeface="Courier New" pitchFamily="49" charset="0"/>
                        </a:rPr>
                        <a:t>command 2&gt;&gt; file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latin typeface="Arial" pitchFamily="34" charset="0"/>
                          <a:cs typeface="Arial" pitchFamily="34" charset="0"/>
                        </a:rPr>
                        <a:t>Đổi</a:t>
                      </a:r>
                      <a:r>
                        <a:rPr lang="en-US" sz="1600" baseline="0">
                          <a:latin typeface="Arial" pitchFamily="34" charset="0"/>
                          <a:cs typeface="Arial" pitchFamily="34" charset="0"/>
                        </a:rPr>
                        <a:t> stderr ra file và nối tiếp vào file đó</a:t>
                      </a:r>
                      <a:endParaRPr lang="en-US" sz="1600">
                        <a:latin typeface="Arial" pitchFamily="34" charset="0"/>
                        <a:cs typeface="Arial" pitchFamily="34" charset="0"/>
                      </a:endParaRPr>
                    </a:p>
                  </a:txBody>
                  <a:tcPr/>
                </a:tc>
                <a:extLst>
                  <a:ext uri="{0D108BD9-81ED-4DB2-BD59-A6C34878D82A}">
                    <a16:rowId xmlns:a16="http://schemas.microsoft.com/office/drawing/2014/main" xmlns="" val="10004"/>
                  </a:ext>
                </a:extLst>
              </a:tr>
              <a:tr h="258233">
                <a:tc>
                  <a:txBody>
                    <a:bodyPr/>
                    <a:lstStyle/>
                    <a:p>
                      <a:r>
                        <a:rPr lang="en-US" sz="1600">
                          <a:latin typeface="Consolas" pitchFamily="49" charset="0"/>
                          <a:cs typeface="Courier New" pitchFamily="49" charset="0"/>
                        </a:rPr>
                        <a:t>command &lt; file</a:t>
                      </a:r>
                    </a:p>
                  </a:txBody>
                  <a:tcPr/>
                </a:tc>
                <a:tc>
                  <a:txBody>
                    <a:bodyPr/>
                    <a:lstStyle/>
                    <a:p>
                      <a:r>
                        <a:rPr lang="en-US" sz="1600">
                          <a:latin typeface="Arial" pitchFamily="34" charset="0"/>
                          <a:cs typeface="Arial" pitchFamily="34" charset="0"/>
                        </a:rPr>
                        <a:t>Đổi</a:t>
                      </a:r>
                      <a:r>
                        <a:rPr lang="en-US" sz="1600" baseline="0">
                          <a:latin typeface="Arial" pitchFamily="34" charset="0"/>
                          <a:cs typeface="Arial" pitchFamily="34" charset="0"/>
                        </a:rPr>
                        <a:t> stdin từ file</a:t>
                      </a:r>
                      <a:endParaRPr lang="en-US" sz="1600">
                        <a:latin typeface="Arial" pitchFamily="34" charset="0"/>
                        <a:cs typeface="Arial" pitchFamily="34" charset="0"/>
                      </a:endParaRPr>
                    </a:p>
                  </a:txBody>
                  <a:tcPr/>
                </a:tc>
                <a:extLst>
                  <a:ext uri="{0D108BD9-81ED-4DB2-BD59-A6C34878D82A}">
                    <a16:rowId xmlns:a16="http://schemas.microsoft.com/office/drawing/2014/main" xmlns="" val="10005"/>
                  </a:ext>
                </a:extLst>
              </a:tr>
              <a:tr h="258233">
                <a:tc>
                  <a:txBody>
                    <a:bodyPr/>
                    <a:lstStyle/>
                    <a:p>
                      <a:r>
                        <a:rPr lang="en-US" sz="1600">
                          <a:latin typeface="Consolas" pitchFamily="49" charset="0"/>
                          <a:cs typeface="Courier New" pitchFamily="49" charset="0"/>
                        </a:rPr>
                        <a:t>command1 | command2</a:t>
                      </a:r>
                    </a:p>
                  </a:txBody>
                  <a:tcPr/>
                </a:tc>
                <a:tc>
                  <a:txBody>
                    <a:bodyPr/>
                    <a:lstStyle/>
                    <a:p>
                      <a:r>
                        <a:rPr lang="en-US" sz="1600">
                          <a:latin typeface="Arial" pitchFamily="34" charset="0"/>
                          <a:cs typeface="Arial" pitchFamily="34" charset="0"/>
                        </a:rPr>
                        <a:t>Đổi</a:t>
                      </a:r>
                      <a:r>
                        <a:rPr lang="en-US" sz="1600" baseline="0">
                          <a:latin typeface="Arial" pitchFamily="34" charset="0"/>
                          <a:cs typeface="Arial" pitchFamily="34" charset="0"/>
                        </a:rPr>
                        <a:t> stdout của command1 thành stdin của command2</a:t>
                      </a:r>
                      <a:endParaRPr lang="en-US" sz="1600">
                        <a:latin typeface="Arial" pitchFamily="34" charset="0"/>
                        <a:cs typeface="Arial" pitchFamily="34" charset="0"/>
                      </a:endParaRPr>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stdin, stdout, stderr</a:t>
            </a:r>
            <a:r>
              <a:rPr lang="en-US" i="1"/>
              <a:t> (tiếp)</a:t>
            </a:r>
          </a:p>
        </p:txBody>
      </p:sp>
      <p:sp>
        <p:nvSpPr>
          <p:cNvPr id="3" name="Content Placeholder 2"/>
          <p:cNvSpPr>
            <a:spLocks noGrp="1"/>
          </p:cNvSpPr>
          <p:nvPr>
            <p:ph sz="quarter" idx="1"/>
          </p:nvPr>
        </p:nvSpPr>
        <p:spPr/>
        <p:txBody>
          <a:bodyPr/>
          <a:lstStyle/>
          <a:p>
            <a:r>
              <a:rPr lang="en-US" sz="2000"/>
              <a:t>Một số file đặc biệt</a:t>
            </a:r>
          </a:p>
          <a:p>
            <a:endParaRPr lang="en-US" sz="2000"/>
          </a:p>
          <a:p>
            <a:endParaRPr lang="en-US" sz="2000"/>
          </a:p>
          <a:p>
            <a:endParaRPr lang="en-US" sz="2000"/>
          </a:p>
          <a:p>
            <a:endParaRPr lang="en-US" sz="2000"/>
          </a:p>
          <a:p>
            <a:r>
              <a:rPr lang="en-US" sz="2000"/>
              <a:t>Ví dụ:</a:t>
            </a:r>
          </a:p>
          <a:p>
            <a:pPr lvl="1"/>
            <a:r>
              <a:rPr lang="en-US" sz="1700"/>
              <a:t>Dẫn hướng cả stdout và stderr vào file result.txt</a:t>
            </a:r>
          </a:p>
          <a:p>
            <a:pPr lvl="1" indent="366713">
              <a:buNone/>
            </a:pPr>
            <a:r>
              <a:rPr lang="en-US" sz="1700">
                <a:latin typeface="Consolas" pitchFamily="49" charset="0"/>
              </a:rPr>
              <a:t>C:\&gt;dir *.dat &gt;result.txt 2&gt;&amp;1</a:t>
            </a:r>
          </a:p>
          <a:p>
            <a:pPr lvl="1"/>
            <a:r>
              <a:rPr lang="en-US" sz="1700"/>
              <a:t>Dẫn hướng cả stdout ra máy in và stderr vào file error.log</a:t>
            </a:r>
          </a:p>
          <a:p>
            <a:pPr lvl="1" indent="366713">
              <a:buNone/>
            </a:pPr>
            <a:r>
              <a:rPr lang="en-US" sz="1700">
                <a:latin typeface="Consolas" pitchFamily="49" charset="0"/>
              </a:rPr>
              <a:t>C:\&gt;stuff &gt;prn 2&gt;error.log</a:t>
            </a:r>
          </a:p>
          <a:p>
            <a:pPr lvl="1"/>
            <a:r>
              <a:rPr lang="en-US" sz="1700"/>
              <a:t>Dẫn hướng đầu vào từ file input.txt và đầu ra là file output.txt</a:t>
            </a:r>
          </a:p>
          <a:p>
            <a:pPr lvl="1" indent="366713">
              <a:buNone/>
            </a:pPr>
            <a:r>
              <a:rPr lang="en-US" sz="1700">
                <a:latin typeface="Consolas" pitchFamily="49" charset="0"/>
              </a:rPr>
              <a:t>C:\&gt;process &lt;input.txt &gt;output.txt</a:t>
            </a:r>
          </a:p>
          <a:p>
            <a:pPr lvl="1"/>
            <a:r>
              <a:rPr lang="en-US" sz="1700"/>
              <a:t>Tạo pipe (output của lệnh nọ là input của lệnh kia)</a:t>
            </a:r>
          </a:p>
          <a:p>
            <a:pPr lvl="1" indent="366713">
              <a:buNone/>
            </a:pPr>
            <a:r>
              <a:rPr lang="en-US" sz="1700">
                <a:latin typeface="Consolas" pitchFamily="49" charset="0"/>
              </a:rPr>
              <a:t>C:\&gt;type source.c | more</a:t>
            </a:r>
          </a:p>
        </p:txBody>
      </p:sp>
      <p:sp>
        <p:nvSpPr>
          <p:cNvPr id="4" name="Slide Number Placeholder 3"/>
          <p:cNvSpPr>
            <a:spLocks noGrp="1"/>
          </p:cNvSpPr>
          <p:nvPr>
            <p:ph type="sldNum" sz="quarter" idx="4"/>
          </p:nvPr>
        </p:nvSpPr>
        <p:spPr/>
        <p:txBody>
          <a:bodyPr/>
          <a:lstStyle/>
          <a:p>
            <a:fld id="{BC24317B-5122-4A99-A6E9-FA23C146A7E0}" type="slidenum">
              <a:rPr lang="en-US" smtClean="0"/>
              <a:pPr/>
              <a:t>13</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graphicFrame>
        <p:nvGraphicFramePr>
          <p:cNvPr id="6" name="Table 5"/>
          <p:cNvGraphicFramePr>
            <a:graphicFrameLocks noGrp="1"/>
          </p:cNvGraphicFramePr>
          <p:nvPr/>
        </p:nvGraphicFramePr>
        <p:xfrm>
          <a:off x="838200" y="1676400"/>
          <a:ext cx="7848600" cy="1341120"/>
        </p:xfrm>
        <a:graphic>
          <a:graphicData uri="http://schemas.openxmlformats.org/drawingml/2006/table">
            <a:tbl>
              <a:tblPr firstRow="1" bandRow="1">
                <a:tableStyleId>{21E4AEA4-8DFA-4A89-87EB-49C32662AFE0}</a:tableStyleId>
              </a:tblPr>
              <a:tblGrid>
                <a:gridCol w="1962150">
                  <a:extLst>
                    <a:ext uri="{9D8B030D-6E8A-4147-A177-3AD203B41FA5}">
                      <a16:colId xmlns:a16="http://schemas.microsoft.com/office/drawing/2014/main" xmlns="" val="20000"/>
                    </a:ext>
                  </a:extLst>
                </a:gridCol>
                <a:gridCol w="1962150">
                  <a:extLst>
                    <a:ext uri="{9D8B030D-6E8A-4147-A177-3AD203B41FA5}">
                      <a16:colId xmlns:a16="http://schemas.microsoft.com/office/drawing/2014/main" xmlns="" val="20001"/>
                    </a:ext>
                  </a:extLst>
                </a:gridCol>
                <a:gridCol w="1962150">
                  <a:extLst>
                    <a:ext uri="{9D8B030D-6E8A-4147-A177-3AD203B41FA5}">
                      <a16:colId xmlns:a16="http://schemas.microsoft.com/office/drawing/2014/main" xmlns="" val="20002"/>
                    </a:ext>
                  </a:extLst>
                </a:gridCol>
                <a:gridCol w="1962150">
                  <a:extLst>
                    <a:ext uri="{9D8B030D-6E8A-4147-A177-3AD203B41FA5}">
                      <a16:colId xmlns:a16="http://schemas.microsoft.com/office/drawing/2014/main" xmlns="" val="20003"/>
                    </a:ext>
                  </a:extLst>
                </a:gridCol>
              </a:tblGrid>
              <a:tr h="228600">
                <a:tc>
                  <a:txBody>
                    <a:bodyPr/>
                    <a:lstStyle/>
                    <a:p>
                      <a:pPr algn="ctr"/>
                      <a:r>
                        <a:rPr lang="en-US" sz="1600">
                          <a:solidFill>
                            <a:srgbClr val="000000"/>
                          </a:solidFill>
                          <a:latin typeface="Arial" pitchFamily="34" charset="0"/>
                          <a:cs typeface="Arial" pitchFamily="34" charset="0"/>
                        </a:rPr>
                        <a:t>Tên</a:t>
                      </a:r>
                      <a:r>
                        <a:rPr lang="en-US" sz="1600" baseline="0">
                          <a:solidFill>
                            <a:srgbClr val="000000"/>
                          </a:solidFill>
                          <a:latin typeface="Arial" pitchFamily="34" charset="0"/>
                          <a:cs typeface="Arial" pitchFamily="34" charset="0"/>
                        </a:rPr>
                        <a:t> file</a:t>
                      </a:r>
                      <a:endParaRPr lang="en-US" sz="1600">
                        <a:solidFill>
                          <a:srgbClr val="000000"/>
                        </a:solidFill>
                        <a:latin typeface="Arial" pitchFamily="34" charset="0"/>
                        <a:cs typeface="Arial" pitchFamily="34" charset="0"/>
                      </a:endParaRPr>
                    </a:p>
                  </a:txBody>
                  <a:tcPr/>
                </a:tc>
                <a:tc>
                  <a:txBody>
                    <a:bodyPr/>
                    <a:lstStyle/>
                    <a:p>
                      <a:pPr algn="ctr"/>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pPr algn="ctr"/>
                      <a:r>
                        <a:rPr lang="en-US" sz="1600">
                          <a:solidFill>
                            <a:srgbClr val="000000"/>
                          </a:solidFill>
                          <a:latin typeface="Arial" pitchFamily="34" charset="0"/>
                          <a:cs typeface="Arial" pitchFamily="34" charset="0"/>
                        </a:rPr>
                        <a:t>Tên</a:t>
                      </a:r>
                      <a:r>
                        <a:rPr lang="en-US" sz="1600" baseline="0">
                          <a:solidFill>
                            <a:srgbClr val="000000"/>
                          </a:solidFill>
                          <a:latin typeface="Arial" pitchFamily="34" charset="0"/>
                          <a:cs typeface="Arial" pitchFamily="34" charset="0"/>
                        </a:rPr>
                        <a:t> file</a:t>
                      </a:r>
                      <a:endParaRPr lang="en-US" sz="1600">
                        <a:solidFill>
                          <a:srgbClr val="000000"/>
                        </a:solidFill>
                        <a:latin typeface="Arial" pitchFamily="34" charset="0"/>
                        <a:cs typeface="Arial" pitchFamily="34" charset="0"/>
                      </a:endParaRPr>
                    </a:p>
                  </a:txBody>
                  <a:tcPr>
                    <a:lnL w="76200" cap="flat" cmpd="sng" algn="ctr">
                      <a:solidFill>
                        <a:schemeClr val="bg1"/>
                      </a:solidFill>
                      <a:prstDash val="solid"/>
                      <a:round/>
                      <a:headEnd type="none" w="med" len="med"/>
                      <a:tailEnd type="none" w="med" len="med"/>
                    </a:lnL>
                  </a:tcPr>
                </a:tc>
                <a:tc>
                  <a:txBody>
                    <a:bodyPr/>
                    <a:lstStyle/>
                    <a:p>
                      <a:pPr algn="ctr"/>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tc>
                <a:extLst>
                  <a:ext uri="{0D108BD9-81ED-4DB2-BD59-A6C34878D82A}">
                    <a16:rowId xmlns:a16="http://schemas.microsoft.com/office/drawing/2014/main" xmlns="" val="10000"/>
                  </a:ext>
                </a:extLst>
              </a:tr>
              <a:tr h="274320">
                <a:tc>
                  <a:txBody>
                    <a:bodyPr/>
                    <a:lstStyle/>
                    <a:p>
                      <a:r>
                        <a:rPr lang="en-US" sz="1600">
                          <a:latin typeface="Consolas" pitchFamily="49" charset="0"/>
                          <a:cs typeface="Arial" pitchFamily="34" charset="0"/>
                        </a:rPr>
                        <a:t>&amp;0</a:t>
                      </a:r>
                    </a:p>
                  </a:txBody>
                  <a:tcPr/>
                </a:tc>
                <a:tc>
                  <a:txBody>
                    <a:bodyPr/>
                    <a:lstStyle/>
                    <a:p>
                      <a:r>
                        <a:rPr lang="en-US" sz="1600">
                          <a:latin typeface="Arial" pitchFamily="34" charset="0"/>
                          <a:cs typeface="Arial" pitchFamily="34" charset="0"/>
                        </a:rPr>
                        <a:t>stdin</a:t>
                      </a:r>
                    </a:p>
                  </a:txBody>
                  <a:tcPr>
                    <a:lnR w="76200" cap="flat" cmpd="sng" algn="ctr">
                      <a:solidFill>
                        <a:schemeClr val="bg1"/>
                      </a:solidFill>
                      <a:prstDash val="solid"/>
                      <a:round/>
                      <a:headEnd type="none" w="med" len="med"/>
                      <a:tailEnd type="none" w="med" len="med"/>
                    </a:lnR>
                  </a:tcPr>
                </a:tc>
                <a:tc>
                  <a:txBody>
                    <a:bodyPr/>
                    <a:lstStyle/>
                    <a:p>
                      <a:r>
                        <a:rPr lang="en-US" sz="1600">
                          <a:latin typeface="Consolas" pitchFamily="49" charset="0"/>
                          <a:cs typeface="Arial" pitchFamily="34" charset="0"/>
                        </a:rPr>
                        <a:t>nul</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Bỏ</a:t>
                      </a:r>
                      <a:r>
                        <a:rPr lang="en-US" sz="1600" baseline="0">
                          <a:latin typeface="Arial" pitchFamily="34" charset="0"/>
                          <a:cs typeface="Arial" pitchFamily="34" charset="0"/>
                        </a:rPr>
                        <a:t> qua</a:t>
                      </a:r>
                      <a:endParaRPr lang="en-US" sz="1600">
                        <a:latin typeface="Arial" pitchFamily="34" charset="0"/>
                        <a:cs typeface="Arial" pitchFamily="34" charset="0"/>
                      </a:endParaRPr>
                    </a:p>
                  </a:txBody>
                  <a:tcPr/>
                </a:tc>
                <a:extLst>
                  <a:ext uri="{0D108BD9-81ED-4DB2-BD59-A6C34878D82A}">
                    <a16:rowId xmlns:a16="http://schemas.microsoft.com/office/drawing/2014/main" xmlns="" val="10001"/>
                  </a:ext>
                </a:extLst>
              </a:tr>
              <a:tr h="228600">
                <a:tc>
                  <a:txBody>
                    <a:bodyPr/>
                    <a:lstStyle/>
                    <a:p>
                      <a:r>
                        <a:rPr lang="en-US" sz="1600">
                          <a:latin typeface="Consolas" pitchFamily="49" charset="0"/>
                        </a:rPr>
                        <a:t>&amp;1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latin typeface="Arial" pitchFamily="34" charset="0"/>
                          <a:cs typeface="Arial" pitchFamily="34" charset="0"/>
                        </a:rPr>
                        <a:t>stdout</a:t>
                      </a:r>
                    </a:p>
                  </a:txBody>
                  <a:tcPr>
                    <a:lnR w="76200" cap="flat" cmpd="sng" algn="ctr">
                      <a:solidFill>
                        <a:schemeClr val="bg1"/>
                      </a:solidFill>
                      <a:prstDash val="solid"/>
                      <a:round/>
                      <a:headEnd type="none" w="med" len="med"/>
                      <a:tailEnd type="none" w="med" len="med"/>
                    </a:lnR>
                  </a:tcPr>
                </a:tc>
                <a:tc>
                  <a:txBody>
                    <a:bodyPr/>
                    <a:lstStyle/>
                    <a:p>
                      <a:r>
                        <a:rPr lang="en-US" sz="1600">
                          <a:latin typeface="Consolas" pitchFamily="49" charset="0"/>
                          <a:cs typeface="Arial" pitchFamily="34" charset="0"/>
                        </a:rPr>
                        <a:t>prn, lpt1</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Máy</a:t>
                      </a:r>
                      <a:r>
                        <a:rPr lang="en-US" sz="1600" baseline="0">
                          <a:latin typeface="Arial" pitchFamily="34" charset="0"/>
                          <a:cs typeface="Arial" pitchFamily="34" charset="0"/>
                        </a:rPr>
                        <a:t> in</a:t>
                      </a:r>
                      <a:endParaRPr lang="en-US" sz="1600">
                        <a:latin typeface="Arial" pitchFamily="34" charset="0"/>
                        <a:cs typeface="Arial" pitchFamily="34" charset="0"/>
                      </a:endParaRPr>
                    </a:p>
                  </a:txBody>
                  <a:tcPr/>
                </a:tc>
                <a:extLst>
                  <a:ext uri="{0D108BD9-81ED-4DB2-BD59-A6C34878D82A}">
                    <a16:rowId xmlns:a16="http://schemas.microsoft.com/office/drawing/2014/main" xmlns="" val="10002"/>
                  </a:ext>
                </a:extLst>
              </a:tr>
              <a:tr h="228600">
                <a:tc>
                  <a:txBody>
                    <a:bodyPr/>
                    <a:lstStyle/>
                    <a:p>
                      <a:r>
                        <a:rPr lang="en-US" sz="1600">
                          <a:latin typeface="Consolas" pitchFamily="49" charset="0"/>
                          <a:cs typeface="Arial" pitchFamily="34" charset="0"/>
                        </a:rPr>
                        <a:t>&amp;2</a:t>
                      </a:r>
                    </a:p>
                  </a:txBody>
                  <a:tcPr/>
                </a:tc>
                <a:tc>
                  <a:txBody>
                    <a:bodyPr/>
                    <a:lstStyle/>
                    <a:p>
                      <a:r>
                        <a:rPr lang="en-US" sz="1600">
                          <a:latin typeface="Arial" pitchFamily="34" charset="0"/>
                          <a:cs typeface="Arial" pitchFamily="34" charset="0"/>
                        </a:rPr>
                        <a:t>stderr</a:t>
                      </a:r>
                    </a:p>
                  </a:txBody>
                  <a:tcPr>
                    <a:lnR w="76200" cap="flat" cmpd="sng" algn="ctr">
                      <a:solidFill>
                        <a:schemeClr val="bg1"/>
                      </a:solidFill>
                      <a:prstDash val="solid"/>
                      <a:round/>
                      <a:headEnd type="none" w="med" len="med"/>
                      <a:tailEnd type="none" w="med" len="med"/>
                    </a:lnR>
                  </a:tcPr>
                </a:tc>
                <a:tc>
                  <a:txBody>
                    <a:bodyPr/>
                    <a:lstStyle/>
                    <a:p>
                      <a:r>
                        <a:rPr lang="en-US" sz="1600">
                          <a:latin typeface="Consolas" pitchFamily="49" charset="0"/>
                          <a:cs typeface="Arial" pitchFamily="34" charset="0"/>
                        </a:rPr>
                        <a:t>con</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Màn</a:t>
                      </a:r>
                      <a:r>
                        <a:rPr lang="en-US" sz="1600" baseline="0">
                          <a:latin typeface="Arial" pitchFamily="34" charset="0"/>
                          <a:cs typeface="Arial" pitchFamily="34" charset="0"/>
                        </a:rPr>
                        <a:t> hình</a:t>
                      </a:r>
                      <a:endParaRPr lang="en-US" sz="1600">
                        <a:latin typeface="Arial" pitchFamily="34" charset="0"/>
                        <a:cs typeface="Arial" pitchFamily="34" charset="0"/>
                      </a:endParaRP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Đọc/ghi trên bộ nhớ</a:t>
            </a:r>
          </a:p>
        </p:txBody>
      </p:sp>
      <p:sp>
        <p:nvSpPr>
          <p:cNvPr id="3" name="Content Placeholder 2"/>
          <p:cNvSpPr>
            <a:spLocks noGrp="1"/>
          </p:cNvSpPr>
          <p:nvPr>
            <p:ph sz="quarter" idx="1"/>
          </p:nvPr>
        </p:nvSpPr>
        <p:spPr>
          <a:xfrm>
            <a:off x="457200" y="1219200"/>
            <a:ext cx="8229600" cy="4937760"/>
          </a:xfrm>
        </p:spPr>
        <p:txBody>
          <a:bodyPr/>
          <a:lstStyle/>
          <a:p>
            <a:r>
              <a:rPr lang="en-US" sz="2400"/>
              <a:t>Ghi:</a:t>
            </a:r>
          </a:p>
          <a:p>
            <a:pPr lvl="1"/>
            <a:r>
              <a:rPr lang="en-US" sz="2000">
                <a:latin typeface="Courier New" pitchFamily="49" charset="0"/>
                <a:cs typeface="Courier New" pitchFamily="49" charset="0"/>
              </a:rPr>
              <a:t>sprintf(char* buffer, const char* format, ...);</a:t>
            </a:r>
          </a:p>
          <a:p>
            <a:r>
              <a:rPr lang="en-US" sz="2400"/>
              <a:t>Đọc:</a:t>
            </a:r>
            <a:endParaRPr lang="en-US" sz="2400">
              <a:latin typeface="Courier New" pitchFamily="49" charset="0"/>
              <a:cs typeface="Courier New" pitchFamily="49" charset="0"/>
            </a:endParaRPr>
          </a:p>
          <a:p>
            <a:pPr lvl="1"/>
            <a:r>
              <a:rPr lang="en-US" sz="2000">
                <a:latin typeface="Courier New" pitchFamily="49" charset="0"/>
                <a:cs typeface="Courier New" pitchFamily="49" charset="0"/>
              </a:rPr>
              <a:t>sscanf(const char* buffer, const char* format, ...);</a:t>
            </a:r>
          </a:p>
          <a:p>
            <a:r>
              <a:rPr lang="en-US" sz="2400"/>
              <a:t>Dùng tương tự như fprintf() và fscanf() nhưng dữ liệu được lưu vào một vùng nhớ xác định trong tham số buffer</a:t>
            </a:r>
          </a:p>
          <a:p>
            <a:r>
              <a:rPr lang="en-US" sz="2400"/>
              <a:t>Ví dụ:</a:t>
            </a:r>
          </a:p>
          <a:p>
            <a:pPr lvl="1"/>
            <a:r>
              <a:rPr lang="en-US" sz="2000">
                <a:latin typeface="Courier New" pitchFamily="49" charset="0"/>
                <a:cs typeface="Courier New" pitchFamily="49" charset="0"/>
              </a:rPr>
              <a:t>char s[50];</a:t>
            </a:r>
          </a:p>
          <a:p>
            <a:pPr lvl="1" indent="25400">
              <a:buNone/>
            </a:pPr>
            <a:r>
              <a:rPr lang="en-US" sz="2000">
                <a:latin typeface="Courier New" pitchFamily="49" charset="0"/>
                <a:cs typeface="Courier New" pitchFamily="49" charset="0"/>
              </a:rPr>
              <a:t>sprintf(s, "sin(pi/3) = %.3f", sin(3.14/3));</a:t>
            </a:r>
          </a:p>
          <a:p>
            <a:pPr lvl="1"/>
            <a:r>
              <a:rPr lang="en-US" sz="2000"/>
              <a:t>Kết quả: s sẽ chứa chuỗi "sin(pi/3) = 0.866"</a:t>
            </a:r>
          </a:p>
        </p:txBody>
      </p:sp>
      <p:sp>
        <p:nvSpPr>
          <p:cNvPr id="4" name="Slide Number Placeholder 3"/>
          <p:cNvSpPr>
            <a:spLocks noGrp="1"/>
          </p:cNvSpPr>
          <p:nvPr>
            <p:ph type="sldNum" sz="quarter" idx="4"/>
          </p:nvPr>
        </p:nvSpPr>
        <p:spPr/>
        <p:txBody>
          <a:bodyPr/>
          <a:lstStyle/>
          <a:p>
            <a:fld id="{BC24317B-5122-4A99-A6E9-FA23C146A7E0}" type="slidenum">
              <a:rPr lang="en-US" smtClean="0"/>
              <a:pPr/>
              <a:t>14</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Đọc/ghi an toàn</a:t>
            </a:r>
          </a:p>
        </p:txBody>
      </p:sp>
      <p:sp>
        <p:nvSpPr>
          <p:cNvPr id="7" name="Text Placeholder 6"/>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C24317B-5122-4A99-A6E9-FA23C146A7E0}" type="slidenum">
              <a:rPr lang="en-US" smtClean="0"/>
              <a:pPr/>
              <a:t>15</a:t>
            </a:fld>
            <a:endParaRPr lang="en-US"/>
          </a:p>
        </p:txBody>
      </p:sp>
      <p:sp>
        <p:nvSpPr>
          <p:cNvPr id="5" name="Footer Placeholder 4"/>
          <p:cNvSpPr>
            <a:spLocks noGrp="1"/>
          </p:cNvSpPr>
          <p:nvPr>
            <p:ph type="ftr" sz="quarter" idx="13"/>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Lỗi tràn bộ đệm</a:t>
            </a:r>
          </a:p>
        </p:txBody>
      </p:sp>
      <p:sp>
        <p:nvSpPr>
          <p:cNvPr id="3" name="Content Placeholder 2"/>
          <p:cNvSpPr>
            <a:spLocks noGrp="1"/>
          </p:cNvSpPr>
          <p:nvPr>
            <p:ph sz="quarter" idx="1"/>
          </p:nvPr>
        </p:nvSpPr>
        <p:spPr/>
        <p:txBody>
          <a:bodyPr/>
          <a:lstStyle/>
          <a:p>
            <a:r>
              <a:rPr lang="en-US" sz="2400" dirty="0" err="1"/>
              <a:t>Xảy</a:t>
            </a:r>
            <a:r>
              <a:rPr lang="en-US" sz="2400" dirty="0"/>
              <a:t> </a:t>
            </a:r>
            <a:r>
              <a:rPr lang="en-US" sz="2400" dirty="0" err="1"/>
              <a:t>ra</a:t>
            </a:r>
            <a:r>
              <a:rPr lang="en-US" sz="2400" dirty="0"/>
              <a:t> </a:t>
            </a:r>
            <a:r>
              <a:rPr lang="en-US" sz="2400" dirty="0" err="1"/>
              <a:t>khi</a:t>
            </a:r>
            <a:r>
              <a:rPr lang="en-US" sz="2400" dirty="0"/>
              <a:t> </a:t>
            </a:r>
            <a:r>
              <a:rPr lang="en-US" sz="2400" dirty="0" err="1"/>
              <a:t>chương</a:t>
            </a:r>
            <a:r>
              <a:rPr lang="en-US" sz="2400" dirty="0"/>
              <a:t> </a:t>
            </a:r>
            <a:r>
              <a:rPr lang="en-US" sz="2400" dirty="0" err="1"/>
              <a:t>trình</a:t>
            </a:r>
            <a:r>
              <a:rPr lang="en-US" sz="2400" dirty="0"/>
              <a:t> </a:t>
            </a:r>
            <a:r>
              <a:rPr lang="en-US" sz="2400" dirty="0" err="1"/>
              <a:t>ghi</a:t>
            </a:r>
            <a:r>
              <a:rPr lang="en-US" sz="2400" dirty="0"/>
              <a:t> </a:t>
            </a:r>
            <a:r>
              <a:rPr lang="en-US" sz="2400" dirty="0" err="1"/>
              <a:t>dữ</a:t>
            </a:r>
            <a:r>
              <a:rPr lang="en-US" sz="2400" dirty="0"/>
              <a:t> </a:t>
            </a:r>
            <a:r>
              <a:rPr lang="en-US" sz="2400" dirty="0" err="1"/>
              <a:t>liệu</a:t>
            </a:r>
            <a:r>
              <a:rPr lang="en-US" sz="2400" dirty="0"/>
              <a:t> </a:t>
            </a:r>
            <a:r>
              <a:rPr lang="en-US" sz="2400" dirty="0" err="1"/>
              <a:t>vào</a:t>
            </a:r>
            <a:r>
              <a:rPr lang="en-US" sz="2400" dirty="0"/>
              <a:t> </a:t>
            </a:r>
            <a:r>
              <a:rPr lang="en-US" sz="2400" dirty="0" err="1"/>
              <a:t>một</a:t>
            </a:r>
            <a:r>
              <a:rPr lang="en-US" sz="2400" dirty="0"/>
              <a:t> </a:t>
            </a:r>
            <a:r>
              <a:rPr lang="en-US" sz="2400" dirty="0" err="1"/>
              <a:t>biến</a:t>
            </a:r>
            <a:r>
              <a:rPr lang="en-US" sz="2400" dirty="0"/>
              <a:t> </a:t>
            </a:r>
            <a:r>
              <a:rPr lang="en-US" sz="2400" dirty="0" err="1"/>
              <a:t>nhiều</a:t>
            </a:r>
            <a:r>
              <a:rPr lang="en-US" sz="2400" dirty="0"/>
              <a:t> </a:t>
            </a:r>
            <a:r>
              <a:rPr lang="en-US" sz="2400" dirty="0" err="1"/>
              <a:t>hơn</a:t>
            </a:r>
            <a:r>
              <a:rPr lang="en-US" sz="2400" dirty="0"/>
              <a:t> </a:t>
            </a:r>
            <a:r>
              <a:rPr lang="en-US" sz="2400" dirty="0" err="1"/>
              <a:t>kích</a:t>
            </a:r>
            <a:r>
              <a:rPr lang="en-US" sz="2400" dirty="0"/>
              <a:t> </a:t>
            </a:r>
            <a:r>
              <a:rPr lang="en-US" sz="2400" dirty="0" err="1"/>
              <a:t>thước</a:t>
            </a:r>
            <a:r>
              <a:rPr lang="en-US" sz="2400" dirty="0"/>
              <a:t> </a:t>
            </a:r>
            <a:r>
              <a:rPr lang="en-US" sz="2400" dirty="0" err="1"/>
              <a:t>của</a:t>
            </a:r>
            <a:r>
              <a:rPr lang="en-US" sz="2400" dirty="0"/>
              <a:t> </a:t>
            </a:r>
            <a:r>
              <a:rPr lang="en-US" sz="2400" dirty="0" err="1"/>
              <a:t>nó</a:t>
            </a:r>
            <a:endParaRPr lang="en-US" sz="2400" dirty="0"/>
          </a:p>
          <a:p>
            <a:pPr lvl="1"/>
            <a:r>
              <a:rPr lang="en-US" sz="2000" dirty="0" err="1"/>
              <a:t>Ví</a:t>
            </a:r>
            <a:r>
              <a:rPr lang="en-US" sz="2000" dirty="0"/>
              <a:t> </a:t>
            </a:r>
            <a:r>
              <a:rPr lang="en-US" sz="2000" dirty="0" err="1"/>
              <a:t>dụ</a:t>
            </a:r>
            <a:r>
              <a:rPr lang="en-US" sz="2000" dirty="0"/>
              <a:t>: copy </a:t>
            </a:r>
            <a:r>
              <a:rPr lang="en-US" sz="2000" dirty="0" err="1"/>
              <a:t>một</a:t>
            </a:r>
            <a:r>
              <a:rPr lang="en-US" sz="2000" dirty="0"/>
              <a:t> </a:t>
            </a:r>
            <a:r>
              <a:rPr lang="en-US" sz="2000" dirty="0" err="1"/>
              <a:t>chuỗi</a:t>
            </a:r>
            <a:r>
              <a:rPr lang="en-US" sz="2000" dirty="0"/>
              <a:t> 10 </a:t>
            </a:r>
            <a:r>
              <a:rPr lang="en-US" sz="2000" dirty="0" err="1"/>
              <a:t>ký</a:t>
            </a:r>
            <a:r>
              <a:rPr lang="en-US" sz="2000" dirty="0"/>
              <a:t> </a:t>
            </a:r>
            <a:r>
              <a:rPr lang="en-US" sz="2000" dirty="0" err="1"/>
              <a:t>tự</a:t>
            </a:r>
            <a:r>
              <a:rPr lang="en-US" sz="2000" dirty="0"/>
              <a:t> </a:t>
            </a:r>
            <a:r>
              <a:rPr lang="en-US" sz="2000" dirty="0" err="1"/>
              <a:t>vào</a:t>
            </a:r>
            <a:r>
              <a:rPr lang="en-US" sz="2000" dirty="0"/>
              <a:t> </a:t>
            </a:r>
            <a:r>
              <a:rPr lang="en-US" sz="2000" dirty="0" err="1"/>
              <a:t>biến</a:t>
            </a:r>
            <a:r>
              <a:rPr lang="en-US" sz="2000" dirty="0"/>
              <a:t> </a:t>
            </a:r>
            <a:r>
              <a:rPr lang="en-US" sz="2000" dirty="0" err="1"/>
              <a:t>chỉ</a:t>
            </a:r>
            <a:r>
              <a:rPr lang="en-US" sz="2000" dirty="0"/>
              <a:t> </a:t>
            </a:r>
            <a:r>
              <a:rPr lang="en-US" sz="2000" dirty="0" err="1"/>
              <a:t>dài</a:t>
            </a:r>
            <a:r>
              <a:rPr lang="en-US" sz="2000" dirty="0"/>
              <a:t> 5 </a:t>
            </a:r>
            <a:r>
              <a:rPr lang="en-US" sz="2000" dirty="0" err="1"/>
              <a:t>ký</a:t>
            </a:r>
            <a:r>
              <a:rPr lang="en-US" sz="2000" dirty="0"/>
              <a:t> </a:t>
            </a:r>
            <a:r>
              <a:rPr lang="en-US" sz="2000" dirty="0" err="1"/>
              <a:t>tự</a:t>
            </a:r>
            <a:endParaRPr lang="en-US" sz="2000" dirty="0"/>
          </a:p>
          <a:p>
            <a:pPr lvl="1" indent="366713">
              <a:buNone/>
            </a:pPr>
            <a:r>
              <a:rPr lang="en-US" sz="2000" dirty="0">
                <a:latin typeface="Courier New" pitchFamily="49" charset="0"/>
                <a:cs typeface="Courier New" pitchFamily="49" charset="0"/>
              </a:rPr>
              <a:t>char s[5];</a:t>
            </a:r>
          </a:p>
          <a:p>
            <a:pPr lvl="1" indent="366713">
              <a:buNone/>
            </a:pPr>
            <a:r>
              <a:rPr lang="en-US" sz="2000">
                <a:latin typeface="Courier New" pitchFamily="49" charset="0"/>
                <a:cs typeface="Courier New" pitchFamily="49" charset="0"/>
              </a:rPr>
              <a:t>strcpy(s, </a:t>
            </a:r>
            <a:r>
              <a:rPr lang="en-US" sz="2000" dirty="0">
                <a:latin typeface="Courier New" pitchFamily="49" charset="0"/>
                <a:cs typeface="Courier New" pitchFamily="49" charset="0"/>
              </a:rPr>
              <a:t>"0123456789");</a:t>
            </a:r>
          </a:p>
          <a:p>
            <a:r>
              <a:rPr lang="en-US" sz="2400" dirty="0" err="1"/>
              <a:t>Lỗi</a:t>
            </a:r>
            <a:r>
              <a:rPr lang="en-US" sz="2400" dirty="0"/>
              <a:t> </a:t>
            </a:r>
            <a:r>
              <a:rPr lang="en-US" sz="2400" dirty="0" err="1"/>
              <a:t>tràn</a:t>
            </a:r>
            <a:r>
              <a:rPr lang="en-US" sz="2400" dirty="0"/>
              <a:t> </a:t>
            </a:r>
            <a:r>
              <a:rPr lang="en-US" sz="2400" dirty="0" err="1"/>
              <a:t>bộ</a:t>
            </a:r>
            <a:r>
              <a:rPr lang="en-US" sz="2400" dirty="0"/>
              <a:t> </a:t>
            </a:r>
            <a:r>
              <a:rPr lang="en-US" sz="2400" dirty="0" err="1"/>
              <a:t>đệm</a:t>
            </a:r>
            <a:r>
              <a:rPr lang="en-US" sz="2400" dirty="0"/>
              <a:t> </a:t>
            </a:r>
            <a:r>
              <a:rPr lang="en-US" sz="2400" dirty="0" err="1"/>
              <a:t>rất</a:t>
            </a:r>
            <a:r>
              <a:rPr lang="en-US" sz="2400" dirty="0"/>
              <a:t> </a:t>
            </a:r>
            <a:r>
              <a:rPr lang="en-US" sz="2400" dirty="0" err="1"/>
              <a:t>nguy</a:t>
            </a:r>
            <a:r>
              <a:rPr lang="en-US" sz="2400" dirty="0"/>
              <a:t> </a:t>
            </a:r>
            <a:r>
              <a:rPr lang="en-US" sz="2400" dirty="0" err="1"/>
              <a:t>hiểm</a:t>
            </a:r>
            <a:r>
              <a:rPr lang="en-US" sz="2400" dirty="0"/>
              <a:t> </a:t>
            </a:r>
            <a:r>
              <a:rPr lang="en-US" sz="2400" dirty="0" err="1"/>
              <a:t>vì</a:t>
            </a:r>
            <a:r>
              <a:rPr lang="en-US" sz="2400" dirty="0"/>
              <a:t> </a:t>
            </a:r>
            <a:r>
              <a:rPr lang="en-US" sz="2400" dirty="0" err="1"/>
              <a:t>gây</a:t>
            </a:r>
            <a:r>
              <a:rPr lang="en-US" sz="2400" dirty="0"/>
              <a:t> </a:t>
            </a:r>
            <a:r>
              <a:rPr lang="en-US" sz="2400" dirty="0" err="1"/>
              <a:t>ra</a:t>
            </a:r>
            <a:r>
              <a:rPr lang="en-US" sz="2400" dirty="0"/>
              <a:t> </a:t>
            </a:r>
            <a:r>
              <a:rPr lang="en-US" sz="2400" dirty="0" err="1"/>
              <a:t>những</a:t>
            </a:r>
            <a:r>
              <a:rPr lang="en-US" sz="2400" dirty="0"/>
              <a:t> </a:t>
            </a:r>
            <a:r>
              <a:rPr lang="en-US" sz="2400" dirty="0" err="1"/>
              <a:t>lỗi</a:t>
            </a:r>
            <a:r>
              <a:rPr lang="en-US" sz="2400" dirty="0"/>
              <a:t> </a:t>
            </a:r>
            <a:r>
              <a:rPr lang="en-US" sz="2400" dirty="0" err="1"/>
              <a:t>không</a:t>
            </a:r>
            <a:r>
              <a:rPr lang="en-US" sz="2400" dirty="0"/>
              <a:t> </a:t>
            </a:r>
            <a:r>
              <a:rPr lang="en-US" sz="2400" dirty="0" err="1"/>
              <a:t>dự</a:t>
            </a:r>
            <a:r>
              <a:rPr lang="en-US" sz="2400" dirty="0"/>
              <a:t> </a:t>
            </a:r>
            <a:r>
              <a:rPr lang="en-US" sz="2400" dirty="0" err="1"/>
              <a:t>đoán</a:t>
            </a:r>
            <a:r>
              <a:rPr lang="en-US" sz="2400" dirty="0"/>
              <a:t> </a:t>
            </a:r>
            <a:r>
              <a:rPr lang="en-US" sz="2400" dirty="0" err="1"/>
              <a:t>trước</a:t>
            </a:r>
            <a:r>
              <a:rPr lang="en-US" sz="2400" dirty="0"/>
              <a:t>, </a:t>
            </a:r>
            <a:r>
              <a:rPr lang="en-US" sz="2400" dirty="0" err="1"/>
              <a:t>đặc</a:t>
            </a:r>
            <a:r>
              <a:rPr lang="en-US" sz="2400" dirty="0"/>
              <a:t> </a:t>
            </a:r>
            <a:r>
              <a:rPr lang="en-US" sz="2400" dirty="0" err="1"/>
              <a:t>biệt</a:t>
            </a:r>
            <a:r>
              <a:rPr lang="en-US" sz="2400" dirty="0"/>
              <a:t> </a:t>
            </a:r>
            <a:r>
              <a:rPr lang="en-US" sz="2400" dirty="0" err="1"/>
              <a:t>có</a:t>
            </a:r>
            <a:r>
              <a:rPr lang="en-US" sz="2400" dirty="0"/>
              <a:t> </a:t>
            </a:r>
            <a:r>
              <a:rPr lang="en-US" sz="2400" dirty="0" err="1"/>
              <a:t>thể</a:t>
            </a:r>
            <a:r>
              <a:rPr lang="en-US" sz="2400" dirty="0"/>
              <a:t> </a:t>
            </a:r>
            <a:r>
              <a:rPr lang="en-US" sz="2400" dirty="0" err="1"/>
              <a:t>khiến</a:t>
            </a:r>
            <a:r>
              <a:rPr lang="en-US" sz="2400" dirty="0"/>
              <a:t> </a:t>
            </a:r>
            <a:r>
              <a:rPr lang="en-US" sz="2400" dirty="0" err="1"/>
              <a:t>người</a:t>
            </a:r>
            <a:r>
              <a:rPr lang="en-US" sz="2400" dirty="0"/>
              <a:t> </a:t>
            </a:r>
            <a:r>
              <a:rPr lang="en-US" sz="2400" dirty="0" err="1"/>
              <a:t>sử</a:t>
            </a:r>
            <a:r>
              <a:rPr lang="en-US" sz="2400" dirty="0"/>
              <a:t> </a:t>
            </a:r>
            <a:r>
              <a:rPr lang="en-US" sz="2400" dirty="0" err="1"/>
              <a:t>dụng</a:t>
            </a:r>
            <a:r>
              <a:rPr lang="en-US" sz="2400" dirty="0"/>
              <a:t> </a:t>
            </a:r>
            <a:r>
              <a:rPr lang="en-US" sz="2400" dirty="0" err="1"/>
              <a:t>kiểm</a:t>
            </a:r>
            <a:r>
              <a:rPr lang="en-US" sz="2400" dirty="0"/>
              <a:t> </a:t>
            </a:r>
            <a:r>
              <a:rPr lang="en-US" sz="2400" dirty="0" err="1"/>
              <a:t>soát</a:t>
            </a:r>
            <a:r>
              <a:rPr lang="en-US" sz="2400" dirty="0"/>
              <a:t> </a:t>
            </a:r>
            <a:r>
              <a:rPr lang="en-US" sz="2400" dirty="0" err="1"/>
              <a:t>máy</a:t>
            </a:r>
            <a:r>
              <a:rPr lang="en-US" sz="2400" dirty="0"/>
              <a:t> </a:t>
            </a:r>
            <a:r>
              <a:rPr lang="en-US" sz="2400" dirty="0" err="1"/>
              <a:t>tính</a:t>
            </a:r>
            <a:r>
              <a:rPr lang="en-US" sz="2400" dirty="0"/>
              <a:t> </a:t>
            </a:r>
            <a:r>
              <a:rPr lang="en-US" sz="2400" dirty="0" err="1"/>
              <a:t>và</a:t>
            </a:r>
            <a:r>
              <a:rPr lang="en-US" sz="2400" dirty="0"/>
              <a:t> </a:t>
            </a:r>
            <a:r>
              <a:rPr lang="en-US" sz="2400" dirty="0" err="1"/>
              <a:t>làm</a:t>
            </a:r>
            <a:r>
              <a:rPr lang="en-US" sz="2400" dirty="0"/>
              <a:t> </a:t>
            </a:r>
            <a:r>
              <a:rPr lang="en-US" sz="2400" dirty="0" err="1"/>
              <a:t>bất</a:t>
            </a:r>
            <a:r>
              <a:rPr lang="en-US" sz="2400" dirty="0"/>
              <a:t> </a:t>
            </a:r>
            <a:r>
              <a:rPr lang="en-US" sz="2400" dirty="0" err="1"/>
              <a:t>cứ</a:t>
            </a:r>
            <a:r>
              <a:rPr lang="en-US" sz="2400" dirty="0"/>
              <a:t> </a:t>
            </a:r>
            <a:r>
              <a:rPr lang="en-US" sz="2400" dirty="0" err="1"/>
              <a:t>gì</a:t>
            </a:r>
            <a:endParaRPr lang="en-US" sz="2400" dirty="0"/>
          </a:p>
          <a:p>
            <a:r>
              <a:rPr lang="en-US" sz="2400" dirty="0" err="1"/>
              <a:t>Cần</a:t>
            </a:r>
            <a:r>
              <a:rPr lang="en-US" sz="2400" dirty="0"/>
              <a:t> </a:t>
            </a:r>
            <a:r>
              <a:rPr lang="en-US" sz="2400" dirty="0" err="1"/>
              <a:t>kiểm</a:t>
            </a:r>
            <a:r>
              <a:rPr lang="en-US" sz="2400" dirty="0"/>
              <a:t> </a:t>
            </a:r>
            <a:r>
              <a:rPr lang="en-US" sz="2400" dirty="0" err="1"/>
              <a:t>soát</a:t>
            </a:r>
            <a:r>
              <a:rPr lang="en-US" sz="2400" dirty="0"/>
              <a:t> </a:t>
            </a:r>
            <a:r>
              <a:rPr lang="en-US" sz="2400" dirty="0" err="1"/>
              <a:t>chiều</a:t>
            </a:r>
            <a:r>
              <a:rPr lang="en-US" sz="2400" dirty="0"/>
              <a:t> </a:t>
            </a:r>
            <a:r>
              <a:rPr lang="en-US" sz="2400" dirty="0" err="1"/>
              <a:t>dài</a:t>
            </a:r>
            <a:r>
              <a:rPr lang="en-US" sz="2400" dirty="0"/>
              <a:t> </a:t>
            </a:r>
            <a:r>
              <a:rPr lang="en-US" sz="2400" dirty="0" err="1"/>
              <a:t>của</a:t>
            </a:r>
            <a:r>
              <a:rPr lang="en-US" sz="2400" dirty="0"/>
              <a:t> </a:t>
            </a:r>
            <a:r>
              <a:rPr lang="en-US" sz="2400" dirty="0" err="1"/>
              <a:t>dữ</a:t>
            </a:r>
            <a:r>
              <a:rPr lang="en-US" sz="2400" dirty="0"/>
              <a:t> </a:t>
            </a:r>
            <a:r>
              <a:rPr lang="en-US" sz="2400" dirty="0" err="1"/>
              <a:t>liệu</a:t>
            </a:r>
            <a:r>
              <a:rPr lang="en-US" sz="2400" dirty="0"/>
              <a:t> </a:t>
            </a:r>
            <a:r>
              <a:rPr lang="en-US" sz="2400" dirty="0" err="1"/>
              <a:t>nhập</a:t>
            </a:r>
            <a:r>
              <a:rPr lang="en-US" sz="2400" dirty="0"/>
              <a:t> so </a:t>
            </a:r>
            <a:r>
              <a:rPr lang="en-US" sz="2400" dirty="0" err="1"/>
              <a:t>với</a:t>
            </a:r>
            <a:r>
              <a:rPr lang="en-US" sz="2400" dirty="0"/>
              <a:t> </a:t>
            </a:r>
            <a:r>
              <a:rPr lang="en-US" sz="2400" dirty="0" err="1"/>
              <a:t>vùng</a:t>
            </a:r>
            <a:r>
              <a:rPr lang="en-US" sz="2400" dirty="0"/>
              <a:t> </a:t>
            </a:r>
            <a:r>
              <a:rPr lang="en-US" sz="2400" dirty="0" err="1"/>
              <a:t>nhớ</a:t>
            </a:r>
            <a:r>
              <a:rPr lang="en-US" sz="2400" dirty="0"/>
              <a:t> </a:t>
            </a:r>
            <a:r>
              <a:rPr lang="en-US" sz="2400" dirty="0" err="1"/>
              <a:t>được</a:t>
            </a:r>
            <a:r>
              <a:rPr lang="en-US" sz="2400" dirty="0"/>
              <a:t> </a:t>
            </a:r>
            <a:r>
              <a:rPr lang="en-US" sz="2400" dirty="0" err="1"/>
              <a:t>cấp</a:t>
            </a:r>
            <a:r>
              <a:rPr lang="en-US" sz="2400" dirty="0"/>
              <a:t> </a:t>
            </a:r>
            <a:r>
              <a:rPr lang="en-US" sz="2400" dirty="0" err="1"/>
              <a:t>phát</a:t>
            </a:r>
            <a:r>
              <a:rPr lang="en-US" sz="2400" dirty="0"/>
              <a:t> </a:t>
            </a:r>
            <a:r>
              <a:rPr lang="en-US" sz="2400" dirty="0" err="1"/>
              <a:t>cho</a:t>
            </a:r>
            <a:r>
              <a:rPr lang="en-US" sz="2400" dirty="0"/>
              <a:t> </a:t>
            </a:r>
            <a:r>
              <a:rPr lang="en-US" sz="2400" dirty="0" err="1"/>
              <a:t>các</a:t>
            </a:r>
            <a:r>
              <a:rPr lang="en-US" sz="2400" dirty="0"/>
              <a:t> </a:t>
            </a:r>
            <a:r>
              <a:rPr lang="en-US" sz="2400" dirty="0" err="1"/>
              <a:t>biến</a:t>
            </a:r>
            <a:endParaRPr lang="en-US" sz="2400" dirty="0"/>
          </a:p>
          <a:p>
            <a:r>
              <a:rPr lang="en-US" sz="2400" dirty="0" err="1"/>
              <a:t>Các</a:t>
            </a:r>
            <a:r>
              <a:rPr lang="en-US" sz="2400" dirty="0"/>
              <a:t> </a:t>
            </a:r>
            <a:r>
              <a:rPr lang="en-US" sz="2400" dirty="0" err="1"/>
              <a:t>hàm</a:t>
            </a:r>
            <a:r>
              <a:rPr lang="en-US" sz="2400" dirty="0"/>
              <a:t> </a:t>
            </a:r>
            <a:r>
              <a:rPr lang="en-US" sz="2400" dirty="0" err="1"/>
              <a:t>chuẩn</a:t>
            </a:r>
            <a:r>
              <a:rPr lang="en-US" sz="2400" dirty="0"/>
              <a:t> </a:t>
            </a:r>
            <a:r>
              <a:rPr lang="en-US" sz="2400" dirty="0" err="1"/>
              <a:t>của</a:t>
            </a:r>
            <a:r>
              <a:rPr lang="en-US" sz="2400" dirty="0"/>
              <a:t> C </a:t>
            </a:r>
            <a:r>
              <a:rPr lang="en-US" sz="2400" dirty="0" err="1"/>
              <a:t>không</a:t>
            </a:r>
            <a:r>
              <a:rPr lang="en-US" sz="2400" dirty="0"/>
              <a:t> </a:t>
            </a:r>
            <a:r>
              <a:rPr lang="en-US" sz="2400" dirty="0" err="1"/>
              <a:t>kiểm</a:t>
            </a:r>
            <a:r>
              <a:rPr lang="en-US" sz="2400" dirty="0"/>
              <a:t> </a:t>
            </a:r>
            <a:r>
              <a:rPr lang="en-US" sz="2400" dirty="0" err="1"/>
              <a:t>tra</a:t>
            </a:r>
            <a:r>
              <a:rPr lang="en-US" sz="2400" dirty="0"/>
              <a:t> </a:t>
            </a:r>
            <a:r>
              <a:rPr lang="en-US" sz="2400" dirty="0" err="1"/>
              <a:t>lỗi</a:t>
            </a:r>
            <a:r>
              <a:rPr lang="en-US" sz="2400" dirty="0"/>
              <a:t> </a:t>
            </a:r>
            <a:r>
              <a:rPr lang="en-US" sz="2400" dirty="0" err="1"/>
              <a:t>tràn</a:t>
            </a:r>
            <a:r>
              <a:rPr lang="en-US" sz="2400" dirty="0"/>
              <a:t> </a:t>
            </a:r>
            <a:r>
              <a:rPr lang="en-US" sz="2400" dirty="0" err="1"/>
              <a:t>bộ</a:t>
            </a:r>
            <a:r>
              <a:rPr lang="en-US" sz="2400" dirty="0"/>
              <a:t> </a:t>
            </a:r>
            <a:r>
              <a:rPr lang="en-US" sz="2400" dirty="0" err="1"/>
              <a:t>đệm</a:t>
            </a:r>
            <a:endParaRPr lang="en-US" sz="2400" dirty="0"/>
          </a:p>
          <a:p>
            <a:pPr indent="-41275">
              <a:buNone/>
            </a:pPr>
            <a:r>
              <a:rPr lang="en-US" sz="2400" dirty="0">
                <a:sym typeface="Wingdings" pitchFamily="2" charset="2"/>
              </a:rPr>
              <a:t> </a:t>
            </a:r>
            <a:r>
              <a:rPr lang="en-US" sz="2400" dirty="0" err="1">
                <a:sym typeface="Wingdings" pitchFamily="2" charset="2"/>
              </a:rPr>
              <a:t>sử</a:t>
            </a:r>
            <a:r>
              <a:rPr lang="en-US" sz="2400" dirty="0">
                <a:sym typeface="Wingdings" pitchFamily="2" charset="2"/>
              </a:rPr>
              <a:t> </a:t>
            </a:r>
            <a:r>
              <a:rPr lang="en-US" sz="2400" dirty="0" err="1">
                <a:sym typeface="Wingdings" pitchFamily="2" charset="2"/>
              </a:rPr>
              <a:t>dụng</a:t>
            </a:r>
            <a:r>
              <a:rPr lang="en-US" sz="2400" dirty="0">
                <a:sym typeface="Wingdings" pitchFamily="2" charset="2"/>
              </a:rPr>
              <a:t> </a:t>
            </a:r>
            <a:r>
              <a:rPr lang="en-US" sz="2400" dirty="0" err="1">
                <a:sym typeface="Wingdings" pitchFamily="2" charset="2"/>
              </a:rPr>
              <a:t>các</a:t>
            </a:r>
            <a:r>
              <a:rPr lang="en-US" sz="2400" dirty="0">
                <a:sym typeface="Wingdings" pitchFamily="2" charset="2"/>
              </a:rPr>
              <a:t> </a:t>
            </a:r>
            <a:r>
              <a:rPr lang="en-US" sz="2400" dirty="0" err="1">
                <a:sym typeface="Wingdings" pitchFamily="2" charset="2"/>
              </a:rPr>
              <a:t>hàm</a:t>
            </a:r>
            <a:r>
              <a:rPr lang="en-US" sz="2400" dirty="0">
                <a:sym typeface="Wingdings" pitchFamily="2" charset="2"/>
              </a:rPr>
              <a:t> </a:t>
            </a:r>
            <a:r>
              <a:rPr lang="en-US" sz="2400" dirty="0" err="1">
                <a:sym typeface="Wingdings" pitchFamily="2" charset="2"/>
              </a:rPr>
              <a:t>mở</a:t>
            </a:r>
            <a:r>
              <a:rPr lang="en-US" sz="2400" dirty="0">
                <a:sym typeface="Wingdings" pitchFamily="2" charset="2"/>
              </a:rPr>
              <a:t> </a:t>
            </a:r>
            <a:r>
              <a:rPr lang="en-US" sz="2400" dirty="0" err="1">
                <a:sym typeface="Wingdings" pitchFamily="2" charset="2"/>
              </a:rPr>
              <a:t>rộng</a:t>
            </a:r>
            <a:r>
              <a:rPr lang="en-US" sz="2400" dirty="0">
                <a:sym typeface="Wingdings" pitchFamily="2" charset="2"/>
              </a:rPr>
              <a:t> </a:t>
            </a:r>
            <a:r>
              <a:rPr lang="en-US" sz="2400" dirty="0" err="1">
                <a:sym typeface="Wingdings" pitchFamily="2" charset="2"/>
              </a:rPr>
              <a:t>trong</a:t>
            </a:r>
            <a:r>
              <a:rPr lang="en-US" sz="2400" dirty="0">
                <a:sym typeface="Wingdings" pitchFamily="2" charset="2"/>
              </a:rPr>
              <a:t> Visual C </a:t>
            </a:r>
            <a:r>
              <a:rPr lang="en-US" sz="2400" dirty="0" err="1">
                <a:sym typeface="Wingdings" pitchFamily="2" charset="2"/>
              </a:rPr>
              <a:t>từ</a:t>
            </a:r>
            <a:r>
              <a:rPr lang="en-US" sz="2400" dirty="0">
                <a:sym typeface="Wingdings" pitchFamily="2" charset="2"/>
              </a:rPr>
              <a:t> 2005</a:t>
            </a:r>
            <a:endParaRPr lang="en-US" sz="2400" dirty="0"/>
          </a:p>
        </p:txBody>
      </p:sp>
      <p:sp>
        <p:nvSpPr>
          <p:cNvPr id="4" name="Slide Number Placeholder 3"/>
          <p:cNvSpPr>
            <a:spLocks noGrp="1"/>
          </p:cNvSpPr>
          <p:nvPr>
            <p:ph type="sldNum" sz="quarter" idx="4"/>
          </p:nvPr>
        </p:nvSpPr>
        <p:spPr/>
        <p:txBody>
          <a:bodyPr/>
          <a:lstStyle/>
          <a:p>
            <a:fld id="{BC24317B-5122-4A99-A6E9-FA23C146A7E0}" type="slidenum">
              <a:rPr lang="en-US" smtClean="0"/>
              <a:pPr/>
              <a:t>16</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hàm về chuỗi và bộ nhớ</a:t>
            </a:r>
          </a:p>
        </p:txBody>
      </p:sp>
      <p:sp>
        <p:nvSpPr>
          <p:cNvPr id="3" name="Content Placeholder 2"/>
          <p:cNvSpPr>
            <a:spLocks noGrp="1"/>
          </p:cNvSpPr>
          <p:nvPr>
            <p:ph sz="quarter" idx="1"/>
          </p:nvPr>
        </p:nvSpPr>
        <p:spPr>
          <a:xfrm>
            <a:off x="381000" y="1219200"/>
            <a:ext cx="8229600" cy="4937760"/>
          </a:xfrm>
        </p:spPr>
        <p:txBody>
          <a:bodyPr/>
          <a:lstStyle/>
          <a:p>
            <a:r>
              <a:rPr lang="en-US" sz="2000">
                <a:latin typeface="Courier New" pitchFamily="49" charset="0"/>
                <a:cs typeface="Courier New" pitchFamily="49" charset="0"/>
              </a:rPr>
              <a:t>memcpy_s(void* dest,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 const void* src, int count);</a:t>
            </a:r>
          </a:p>
          <a:p>
            <a:r>
              <a:rPr lang="en-US" sz="2000">
                <a:latin typeface="Courier New" pitchFamily="49" charset="0"/>
                <a:cs typeface="Courier New" pitchFamily="49" charset="0"/>
              </a:rPr>
              <a:t>memmove_s(void* dest,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 const void* src, int count);</a:t>
            </a:r>
          </a:p>
          <a:p>
            <a:endParaRPr lang="en-US" sz="2000">
              <a:latin typeface="Courier New" pitchFamily="49" charset="0"/>
              <a:cs typeface="Courier New" pitchFamily="49" charset="0"/>
            </a:endParaRPr>
          </a:p>
          <a:p>
            <a:r>
              <a:rPr lang="en-US" sz="2000">
                <a:latin typeface="Courier New" pitchFamily="49" charset="0"/>
                <a:cs typeface="Courier New" pitchFamily="49" charset="0"/>
              </a:rPr>
              <a:t>strcpy_s(char* dest,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 const char* src);</a:t>
            </a:r>
          </a:p>
          <a:p>
            <a:r>
              <a:rPr lang="en-US" sz="2000">
                <a:latin typeface="Courier New" pitchFamily="49" charset="0"/>
                <a:cs typeface="Courier New" pitchFamily="49" charset="0"/>
              </a:rPr>
              <a:t>strcat_s(char* dest,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 const char* src);</a:t>
            </a:r>
          </a:p>
          <a:p>
            <a:r>
              <a:rPr lang="en-US" sz="2000">
                <a:latin typeface="Courier New" pitchFamily="49" charset="0"/>
                <a:cs typeface="Courier New" pitchFamily="49" charset="0"/>
              </a:rPr>
              <a:t>_strlwr_s(char* str,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a:t>
            </a:r>
          </a:p>
          <a:p>
            <a:r>
              <a:rPr lang="en-US" sz="2000">
                <a:latin typeface="Courier New" pitchFamily="49" charset="0"/>
                <a:cs typeface="Courier New" pitchFamily="49" charset="0"/>
              </a:rPr>
              <a:t>_strupr_s(char* str, </a:t>
            </a:r>
            <a:r>
              <a:rPr lang="en-US" sz="2000" b="1">
                <a:solidFill>
                  <a:srgbClr val="FF0000"/>
                </a:solidFill>
                <a:latin typeface="Courier New" pitchFamily="49" charset="0"/>
                <a:cs typeface="Courier New" pitchFamily="49" charset="0"/>
              </a:rPr>
              <a:t>int size</a:t>
            </a:r>
            <a:r>
              <a:rPr lang="en-US" sz="2000">
                <a:latin typeface="Courier New" pitchFamily="49" charset="0"/>
                <a:cs typeface="Courier New" pitchFamily="49" charset="0"/>
              </a:rPr>
              <a:t>);</a:t>
            </a:r>
          </a:p>
          <a:p>
            <a:endParaRPr lang="en-US" sz="2000">
              <a:latin typeface="Courier New" pitchFamily="49" charset="0"/>
              <a:cs typeface="Courier New" pitchFamily="49" charset="0"/>
            </a:endParaRPr>
          </a:p>
        </p:txBody>
      </p:sp>
      <p:sp>
        <p:nvSpPr>
          <p:cNvPr id="4" name="Slide Number Placeholder 3"/>
          <p:cNvSpPr>
            <a:spLocks noGrp="1"/>
          </p:cNvSpPr>
          <p:nvPr>
            <p:ph type="sldNum" sz="quarter" idx="4"/>
          </p:nvPr>
        </p:nvSpPr>
        <p:spPr/>
        <p:txBody>
          <a:bodyPr/>
          <a:lstStyle/>
          <a:p>
            <a:fld id="{BC24317B-5122-4A99-A6E9-FA23C146A7E0}" type="slidenum">
              <a:rPr lang="en-US" smtClean="0"/>
              <a:pPr/>
              <a:t>17</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hàm đọc dữ liệu</a:t>
            </a:r>
          </a:p>
        </p:txBody>
      </p:sp>
      <p:sp>
        <p:nvSpPr>
          <p:cNvPr id="3" name="Content Placeholder 2"/>
          <p:cNvSpPr>
            <a:spLocks noGrp="1"/>
          </p:cNvSpPr>
          <p:nvPr>
            <p:ph sz="quarter" idx="1"/>
          </p:nvPr>
        </p:nvSpPr>
        <p:spPr/>
        <p:txBody>
          <a:bodyPr/>
          <a:lstStyle/>
          <a:p>
            <a:r>
              <a:rPr lang="en-US" sz="2400">
                <a:latin typeface="Courier New" pitchFamily="49" charset="0"/>
                <a:cs typeface="Courier New" pitchFamily="49" charset="0"/>
              </a:rPr>
              <a:t>gets_s(char* str, </a:t>
            </a:r>
            <a:r>
              <a:rPr lang="en-US" sz="2400" b="1">
                <a:solidFill>
                  <a:srgbClr val="FF0000"/>
                </a:solidFill>
                <a:latin typeface="Courier New" pitchFamily="49" charset="0"/>
                <a:cs typeface="Courier New" pitchFamily="49" charset="0"/>
              </a:rPr>
              <a:t>int size</a:t>
            </a:r>
            <a:r>
              <a:rPr lang="en-US" sz="2400">
                <a:latin typeface="Courier New" pitchFamily="49" charset="0"/>
                <a:cs typeface="Courier New" pitchFamily="49" charset="0"/>
              </a:rPr>
              <a:t>);</a:t>
            </a:r>
          </a:p>
          <a:p>
            <a:endParaRPr lang="en-US" sz="2400">
              <a:latin typeface="Courier New" pitchFamily="49" charset="0"/>
              <a:cs typeface="Courier New" pitchFamily="49" charset="0"/>
            </a:endParaRPr>
          </a:p>
          <a:p>
            <a:r>
              <a:rPr lang="en-US" sz="2400">
                <a:latin typeface="Courier New" pitchFamily="49" charset="0"/>
                <a:cs typeface="Courier New" pitchFamily="49" charset="0"/>
              </a:rPr>
              <a:t>scanf_s(const char* format, …);</a:t>
            </a:r>
          </a:p>
          <a:p>
            <a:pPr lvl="1"/>
            <a:r>
              <a:rPr lang="en-US" sz="2000"/>
              <a:t>Thêm các tham số kiểm tra kích thước biến với chuỗi và ký tự</a:t>
            </a:r>
          </a:p>
          <a:p>
            <a:pPr lvl="1"/>
            <a:r>
              <a:rPr lang="en-US" sz="2000">
                <a:latin typeface="Courier New" pitchFamily="49" charset="0"/>
                <a:cs typeface="Courier New" pitchFamily="49" charset="0"/>
              </a:rPr>
              <a:t>int i;</a:t>
            </a:r>
          </a:p>
          <a:p>
            <a:pPr lvl="1" indent="-34925">
              <a:buNone/>
            </a:pPr>
            <a:r>
              <a:rPr lang="en-US" sz="2000">
                <a:latin typeface="Courier New" pitchFamily="49" charset="0"/>
                <a:cs typeface="Courier New" pitchFamily="49" charset="0"/>
              </a:rPr>
              <a:t>float f;</a:t>
            </a:r>
          </a:p>
          <a:p>
            <a:pPr lvl="1" indent="-34925">
              <a:buNone/>
            </a:pPr>
            <a:r>
              <a:rPr lang="en-US" sz="2000">
                <a:latin typeface="Courier New" pitchFamily="49" charset="0"/>
                <a:cs typeface="Courier New" pitchFamily="49" charset="0"/>
              </a:rPr>
              <a:t>char c;</a:t>
            </a:r>
          </a:p>
          <a:p>
            <a:pPr lvl="1" indent="-34925">
              <a:buNone/>
            </a:pPr>
            <a:r>
              <a:rPr lang="en-US" sz="2000">
                <a:latin typeface="Courier New" pitchFamily="49" charset="0"/>
                <a:cs typeface="Courier New" pitchFamily="49" charset="0"/>
              </a:rPr>
              <a:t>char s[10];</a:t>
            </a:r>
          </a:p>
          <a:p>
            <a:pPr lvl="1" indent="-34925">
              <a:buNone/>
            </a:pPr>
            <a:r>
              <a:rPr lang="en-US" sz="2000">
                <a:latin typeface="Courier New" pitchFamily="49" charset="0"/>
                <a:cs typeface="Courier New" pitchFamily="49" charset="0"/>
              </a:rPr>
              <a:t>scanf_s("%d %f %c %s", &amp;i, &amp;f, &amp;c, </a:t>
            </a:r>
            <a:r>
              <a:rPr lang="en-US" sz="2000" b="1">
                <a:solidFill>
                  <a:srgbClr val="FF0000"/>
                </a:solidFill>
                <a:latin typeface="Courier New" pitchFamily="49" charset="0"/>
                <a:cs typeface="Courier New" pitchFamily="49" charset="0"/>
              </a:rPr>
              <a:t>1</a:t>
            </a:r>
            <a:r>
              <a:rPr lang="en-US" sz="2000">
                <a:latin typeface="Courier New" pitchFamily="49" charset="0"/>
                <a:cs typeface="Courier New" pitchFamily="49" charset="0"/>
              </a:rPr>
              <a:t>, s, </a:t>
            </a:r>
            <a:r>
              <a:rPr lang="en-US" sz="2000" b="1">
                <a:solidFill>
                  <a:srgbClr val="FF0000"/>
                </a:solidFill>
                <a:latin typeface="Courier New" pitchFamily="49" charset="0"/>
                <a:cs typeface="Courier New" pitchFamily="49" charset="0"/>
              </a:rPr>
              <a:t>10</a:t>
            </a:r>
            <a:r>
              <a:rPr lang="en-US" sz="2000">
                <a:latin typeface="Courier New" pitchFamily="49" charset="0"/>
                <a:cs typeface="Courier New" pitchFamily="49" charset="0"/>
              </a:rPr>
              <a:t>);</a:t>
            </a:r>
          </a:p>
          <a:p>
            <a:pPr lvl="1"/>
            <a:r>
              <a:rPr lang="en-US" sz="2000"/>
              <a:t>Tương tự với các hàm fscanf_s(), sscanf_s()</a:t>
            </a:r>
          </a:p>
          <a:p>
            <a:endParaRPr lang="en-US" sz="2400"/>
          </a:p>
        </p:txBody>
      </p:sp>
      <p:sp>
        <p:nvSpPr>
          <p:cNvPr id="4" name="Slide Number Placeholder 3"/>
          <p:cNvSpPr>
            <a:spLocks noGrp="1"/>
          </p:cNvSpPr>
          <p:nvPr>
            <p:ph type="sldNum" sz="quarter" idx="4"/>
          </p:nvPr>
        </p:nvSpPr>
        <p:spPr/>
        <p:txBody>
          <a:bodyPr/>
          <a:lstStyle/>
          <a:p>
            <a:fld id="{BC24317B-5122-4A99-A6E9-FA23C146A7E0}" type="slidenum">
              <a:rPr lang="en-US" smtClean="0"/>
              <a:pPr/>
              <a:t>18</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Bài tập</a:t>
            </a:r>
          </a:p>
        </p:txBody>
      </p:sp>
      <p:sp>
        <p:nvSpPr>
          <p:cNvPr id="3" name="Content Placeholder 2"/>
          <p:cNvSpPr>
            <a:spLocks noGrp="1"/>
          </p:cNvSpPr>
          <p:nvPr>
            <p:ph sz="quarter" idx="1"/>
          </p:nvPr>
        </p:nvSpPr>
        <p:spPr/>
        <p:txBody>
          <a:bodyPr/>
          <a:lstStyle/>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a:t>
            </a:r>
            <a:r>
              <a:rPr lang="en-US" sz="2200" dirty="0" err="1"/>
              <a:t>đổi</a:t>
            </a:r>
            <a:r>
              <a:rPr lang="en-US" sz="2200" dirty="0"/>
              <a:t> </a:t>
            </a:r>
            <a:r>
              <a:rPr lang="en-US" sz="2200" dirty="0" err="1"/>
              <a:t>các</a:t>
            </a:r>
            <a:r>
              <a:rPr lang="en-US" sz="2200" dirty="0"/>
              <a:t> </a:t>
            </a:r>
            <a:r>
              <a:rPr lang="en-US" sz="2200" dirty="0" err="1"/>
              <a:t>ký</a:t>
            </a:r>
            <a:r>
              <a:rPr lang="en-US" sz="2200" dirty="0"/>
              <a:t> </a:t>
            </a:r>
            <a:r>
              <a:rPr lang="en-US" sz="2200" dirty="0" err="1"/>
              <a:t>tự</a:t>
            </a:r>
            <a:r>
              <a:rPr lang="en-US" sz="2200" dirty="0"/>
              <a:t> </a:t>
            </a:r>
            <a:r>
              <a:rPr lang="en-US" sz="2200" dirty="0" err="1"/>
              <a:t>trong</a:t>
            </a:r>
            <a:r>
              <a:rPr lang="en-US" sz="2200" dirty="0"/>
              <a:t> </a:t>
            </a:r>
            <a:r>
              <a:rPr lang="en-US" sz="2200" dirty="0" err="1"/>
              <a:t>một</a:t>
            </a:r>
            <a:r>
              <a:rPr lang="en-US" sz="2200" dirty="0"/>
              <a:t> file sang </a:t>
            </a:r>
            <a:r>
              <a:rPr lang="en-US" sz="2200" dirty="0" err="1"/>
              <a:t>chữ</a:t>
            </a:r>
            <a:r>
              <a:rPr lang="en-US" sz="2200" dirty="0"/>
              <a:t> </a:t>
            </a:r>
            <a:r>
              <a:rPr lang="en-US" sz="2200" dirty="0" err="1"/>
              <a:t>hoa</a:t>
            </a:r>
            <a:r>
              <a:rPr lang="en-US" sz="2200" dirty="0"/>
              <a:t> (</a:t>
            </a:r>
            <a:r>
              <a:rPr lang="en-US" sz="2200" dirty="0" err="1"/>
              <a:t>tên</a:t>
            </a:r>
            <a:r>
              <a:rPr lang="en-US" sz="2200" dirty="0"/>
              <a:t> file </a:t>
            </a:r>
            <a:r>
              <a:rPr lang="en-US" sz="2200" dirty="0" err="1"/>
              <a:t>từ</a:t>
            </a:r>
            <a:r>
              <a:rPr lang="en-US" sz="2200" dirty="0"/>
              <a:t> </a:t>
            </a:r>
            <a:r>
              <a:rPr lang="en-US" sz="2200" dirty="0" err="1"/>
              <a:t>tham</a:t>
            </a:r>
            <a:r>
              <a:rPr lang="en-US" sz="2200" dirty="0"/>
              <a:t> </a:t>
            </a:r>
            <a:r>
              <a:rPr lang="en-US" sz="2200" dirty="0" err="1"/>
              <a:t>số</a:t>
            </a:r>
            <a:r>
              <a:rPr lang="en-US" sz="2200" dirty="0"/>
              <a:t> </a:t>
            </a:r>
            <a:r>
              <a:rPr lang="en-US" sz="2200" dirty="0" err="1"/>
              <a:t>dòng</a:t>
            </a:r>
            <a:r>
              <a:rPr lang="en-US" sz="2200" dirty="0"/>
              <a:t> </a:t>
            </a:r>
            <a:r>
              <a:rPr lang="en-US" sz="2200" dirty="0" err="1"/>
              <a:t>lệnh</a:t>
            </a:r>
            <a:r>
              <a:rPr lang="en-US" sz="2200" dirty="0"/>
              <a:t>)</a:t>
            </a:r>
          </a:p>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a:t>
            </a:r>
            <a:r>
              <a:rPr lang="en-US" sz="2200" dirty="0" err="1"/>
              <a:t>đếm</a:t>
            </a:r>
            <a:r>
              <a:rPr lang="en-US" sz="2200" dirty="0"/>
              <a:t> </a:t>
            </a:r>
            <a:r>
              <a:rPr lang="en-US" sz="2200" dirty="0" err="1"/>
              <a:t>số</a:t>
            </a:r>
            <a:r>
              <a:rPr lang="en-US" sz="2200" dirty="0"/>
              <a:t> </a:t>
            </a:r>
            <a:r>
              <a:rPr lang="en-US" sz="2200" dirty="0" err="1"/>
              <a:t>từ</a:t>
            </a:r>
            <a:r>
              <a:rPr lang="en-US" sz="2200" dirty="0"/>
              <a:t> </a:t>
            </a:r>
            <a:r>
              <a:rPr lang="en-US" sz="2200" dirty="0" err="1"/>
              <a:t>và</a:t>
            </a:r>
            <a:r>
              <a:rPr lang="en-US" sz="2200" dirty="0"/>
              <a:t> </a:t>
            </a:r>
            <a:r>
              <a:rPr lang="en-US" sz="2200" dirty="0" err="1"/>
              <a:t>số</a:t>
            </a:r>
            <a:r>
              <a:rPr lang="en-US" sz="2200" dirty="0"/>
              <a:t> </a:t>
            </a:r>
            <a:r>
              <a:rPr lang="en-US" sz="2200" dirty="0" err="1"/>
              <a:t>dòng</a:t>
            </a:r>
            <a:r>
              <a:rPr lang="en-US" sz="2200" dirty="0"/>
              <a:t> </a:t>
            </a:r>
            <a:r>
              <a:rPr lang="en-US" sz="2200" dirty="0" err="1"/>
              <a:t>trong</a:t>
            </a:r>
            <a:r>
              <a:rPr lang="en-US" sz="2200" dirty="0"/>
              <a:t> </a:t>
            </a:r>
            <a:r>
              <a:rPr lang="en-US" sz="2200" dirty="0" err="1"/>
              <a:t>một</a:t>
            </a:r>
            <a:r>
              <a:rPr lang="en-US" sz="2200" dirty="0"/>
              <a:t> file (</a:t>
            </a:r>
            <a:r>
              <a:rPr lang="en-US" sz="2200" dirty="0" err="1"/>
              <a:t>quy</a:t>
            </a:r>
            <a:r>
              <a:rPr lang="en-US" sz="2200" dirty="0"/>
              <a:t> </a:t>
            </a:r>
            <a:r>
              <a:rPr lang="en-US" sz="2200" dirty="0" err="1"/>
              <a:t>ước</a:t>
            </a:r>
            <a:r>
              <a:rPr lang="en-US" sz="2200" dirty="0"/>
              <a:t> </a:t>
            </a:r>
            <a:r>
              <a:rPr lang="en-US" sz="2200" dirty="0" err="1"/>
              <a:t>từ</a:t>
            </a:r>
            <a:r>
              <a:rPr lang="en-US" sz="2200" dirty="0"/>
              <a:t> </a:t>
            </a:r>
            <a:r>
              <a:rPr lang="en-US" sz="2200" dirty="0" err="1"/>
              <a:t>cách</a:t>
            </a:r>
            <a:r>
              <a:rPr lang="en-US" sz="2200" dirty="0"/>
              <a:t> </a:t>
            </a:r>
            <a:r>
              <a:rPr lang="en-US" sz="2200" dirty="0" err="1"/>
              <a:t>nhau</a:t>
            </a:r>
            <a:r>
              <a:rPr lang="en-US" sz="2200" dirty="0"/>
              <a:t> </a:t>
            </a:r>
            <a:r>
              <a:rPr lang="en-US" sz="2200" dirty="0" err="1"/>
              <a:t>bởi</a:t>
            </a:r>
            <a:r>
              <a:rPr lang="en-US" sz="2200" dirty="0"/>
              <a:t> </a:t>
            </a:r>
            <a:r>
              <a:rPr lang="en-US" sz="2200" dirty="0" err="1"/>
              <a:t>một</a:t>
            </a:r>
            <a:r>
              <a:rPr lang="en-US" sz="2200" dirty="0"/>
              <a:t> </a:t>
            </a:r>
            <a:r>
              <a:rPr lang="en-US" sz="2200" dirty="0" err="1"/>
              <a:t>trong</a:t>
            </a:r>
            <a:r>
              <a:rPr lang="en-US" sz="2200" dirty="0"/>
              <a:t> </a:t>
            </a:r>
            <a:r>
              <a:rPr lang="en-US" sz="2200" dirty="0" err="1"/>
              <a:t>các</a:t>
            </a:r>
            <a:r>
              <a:rPr lang="en-US" sz="2200" dirty="0"/>
              <a:t> </a:t>
            </a:r>
            <a:r>
              <a:rPr lang="en-US" sz="2200" dirty="0" err="1"/>
              <a:t>ký</a:t>
            </a:r>
            <a:r>
              <a:rPr lang="en-US" sz="2200" dirty="0"/>
              <a:t> </a:t>
            </a:r>
            <a:r>
              <a:rPr lang="en-US" sz="2200" dirty="0" err="1"/>
              <a:t>tự</a:t>
            </a:r>
            <a:r>
              <a:rPr lang="en-US" sz="2200" dirty="0"/>
              <a:t>: </a:t>
            </a:r>
            <a:r>
              <a:rPr lang="en-US" sz="2200" dirty="0" err="1"/>
              <a:t>cách</a:t>
            </a:r>
            <a:r>
              <a:rPr lang="en-US" sz="2200" dirty="0"/>
              <a:t>, tab, </a:t>
            </a:r>
            <a:r>
              <a:rPr lang="en-US" sz="2200" dirty="0" err="1"/>
              <a:t>xuống</a:t>
            </a:r>
            <a:r>
              <a:rPr lang="en-US" sz="2200" dirty="0"/>
              <a:t> </a:t>
            </a:r>
            <a:r>
              <a:rPr lang="en-US" sz="2200" dirty="0" err="1"/>
              <a:t>dòng</a:t>
            </a:r>
            <a:r>
              <a:rPr lang="en-US" sz="2200" dirty="0"/>
              <a:t>)</a:t>
            </a:r>
          </a:p>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a:t>
            </a:r>
            <a:r>
              <a:rPr lang="en-US" sz="2200" dirty="0" err="1"/>
              <a:t>nối</a:t>
            </a:r>
            <a:r>
              <a:rPr lang="en-US" sz="2200" dirty="0"/>
              <a:t> </a:t>
            </a:r>
            <a:r>
              <a:rPr lang="en-US" sz="2200" dirty="0" err="1"/>
              <a:t>một</a:t>
            </a:r>
            <a:r>
              <a:rPr lang="en-US" sz="2200" dirty="0"/>
              <a:t> file </a:t>
            </a:r>
            <a:r>
              <a:rPr lang="en-US" sz="2200" dirty="0" err="1"/>
              <a:t>vào</a:t>
            </a:r>
            <a:r>
              <a:rPr lang="en-US" sz="2200" dirty="0"/>
              <a:t> </a:t>
            </a:r>
            <a:r>
              <a:rPr lang="en-US" sz="2200" dirty="0" err="1"/>
              <a:t>một</a:t>
            </a:r>
            <a:r>
              <a:rPr lang="en-US" sz="2200" dirty="0"/>
              <a:t> file </a:t>
            </a:r>
            <a:r>
              <a:rPr lang="en-US" sz="2200" dirty="0" err="1"/>
              <a:t>khác</a:t>
            </a:r>
            <a:endParaRPr lang="en-US" sz="2200" dirty="0"/>
          </a:p>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in </a:t>
            </a:r>
            <a:r>
              <a:rPr lang="en-US" sz="2200" dirty="0" err="1"/>
              <a:t>ra</a:t>
            </a:r>
            <a:r>
              <a:rPr lang="en-US" sz="2200" dirty="0"/>
              <a:t> </a:t>
            </a:r>
            <a:r>
              <a:rPr lang="en-US" sz="2200" dirty="0" err="1"/>
              <a:t>màn</a:t>
            </a:r>
            <a:r>
              <a:rPr lang="en-US" sz="2200" dirty="0"/>
              <a:t> </a:t>
            </a:r>
            <a:r>
              <a:rPr lang="en-US" sz="2200" dirty="0" err="1"/>
              <a:t>hình</a:t>
            </a:r>
            <a:r>
              <a:rPr lang="en-US" sz="2200" dirty="0"/>
              <a:t> </a:t>
            </a:r>
            <a:r>
              <a:rPr lang="en-US" sz="2200" dirty="0" err="1"/>
              <a:t>dòng</a:t>
            </a:r>
            <a:r>
              <a:rPr lang="en-US" sz="2200" dirty="0"/>
              <a:t> </a:t>
            </a:r>
            <a:r>
              <a:rPr lang="en-US" sz="2200" dirty="0" err="1"/>
              <a:t>thứ</a:t>
            </a:r>
            <a:r>
              <a:rPr lang="en-US" sz="2200" dirty="0"/>
              <a:t> 10 </a:t>
            </a:r>
            <a:r>
              <a:rPr lang="en-US" sz="2200" dirty="0" err="1"/>
              <a:t>của</a:t>
            </a:r>
            <a:r>
              <a:rPr lang="en-US" sz="2200" dirty="0"/>
              <a:t> </a:t>
            </a:r>
            <a:r>
              <a:rPr lang="en-US" sz="2200" dirty="0" err="1"/>
              <a:t>một</a:t>
            </a:r>
            <a:r>
              <a:rPr lang="en-US" sz="2200" dirty="0"/>
              <a:t> file</a:t>
            </a:r>
          </a:p>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a:t>
            </a:r>
            <a:r>
              <a:rPr lang="en-US" sz="2200" dirty="0" err="1"/>
              <a:t>chèn</a:t>
            </a:r>
            <a:r>
              <a:rPr lang="en-US" sz="2200" dirty="0"/>
              <a:t> </a:t>
            </a:r>
            <a:r>
              <a:rPr lang="en-US" sz="2200" dirty="0" err="1"/>
              <a:t>một</a:t>
            </a:r>
            <a:r>
              <a:rPr lang="en-US" sz="2200" dirty="0"/>
              <a:t> </a:t>
            </a:r>
            <a:r>
              <a:rPr lang="en-US" sz="2200" dirty="0" err="1"/>
              <a:t>dòng</a:t>
            </a:r>
            <a:r>
              <a:rPr lang="en-US" sz="2200" dirty="0"/>
              <a:t> </a:t>
            </a:r>
            <a:r>
              <a:rPr lang="en-US" sz="2200" dirty="0" err="1"/>
              <a:t>vào</a:t>
            </a:r>
            <a:r>
              <a:rPr lang="en-US" sz="2200" dirty="0"/>
              <a:t> </a:t>
            </a:r>
            <a:r>
              <a:rPr lang="en-US" sz="2200" dirty="0" err="1"/>
              <a:t>dòng</a:t>
            </a:r>
            <a:r>
              <a:rPr lang="en-US" sz="2200" dirty="0"/>
              <a:t> </a:t>
            </a:r>
            <a:r>
              <a:rPr lang="en-US" sz="2200" dirty="0" err="1"/>
              <a:t>thứ</a:t>
            </a:r>
            <a:r>
              <a:rPr lang="en-US" sz="2200" dirty="0"/>
              <a:t> 10 </a:t>
            </a:r>
            <a:r>
              <a:rPr lang="en-US" sz="2200" dirty="0" err="1"/>
              <a:t>của</a:t>
            </a:r>
            <a:r>
              <a:rPr lang="en-US" sz="2200" dirty="0"/>
              <a:t> </a:t>
            </a:r>
            <a:r>
              <a:rPr lang="en-US" sz="2200" dirty="0" err="1"/>
              <a:t>một</a:t>
            </a:r>
            <a:r>
              <a:rPr lang="en-US" sz="2200" dirty="0"/>
              <a:t> file</a:t>
            </a:r>
          </a:p>
          <a:p>
            <a:pPr marL="514350" indent="-514350">
              <a:buFont typeface="+mj-lt"/>
              <a:buAutoNum type="arabicPeriod"/>
            </a:pPr>
            <a:r>
              <a:rPr lang="en-US" sz="2200" dirty="0" err="1"/>
              <a:t>Viết</a:t>
            </a:r>
            <a:r>
              <a:rPr lang="en-US" sz="2200" dirty="0"/>
              <a:t> </a:t>
            </a:r>
            <a:r>
              <a:rPr lang="en-US" sz="2200" dirty="0" err="1"/>
              <a:t>chương</a:t>
            </a:r>
            <a:r>
              <a:rPr lang="en-US" sz="2200" dirty="0"/>
              <a:t> </a:t>
            </a:r>
            <a:r>
              <a:rPr lang="en-US" sz="2200" dirty="0" err="1"/>
              <a:t>trình</a:t>
            </a:r>
            <a:r>
              <a:rPr lang="en-US" sz="2200" dirty="0"/>
              <a:t> </a:t>
            </a:r>
            <a:r>
              <a:rPr lang="en-US" sz="2200" dirty="0" err="1"/>
              <a:t>nhập</a:t>
            </a:r>
            <a:r>
              <a:rPr lang="en-US" sz="2200" dirty="0"/>
              <a:t> </a:t>
            </a:r>
            <a:r>
              <a:rPr lang="en-US" sz="2200" dirty="0" err="1"/>
              <a:t>dữ</a:t>
            </a:r>
            <a:r>
              <a:rPr lang="en-US" sz="2200" dirty="0"/>
              <a:t> </a:t>
            </a:r>
            <a:r>
              <a:rPr lang="en-US" sz="2200" dirty="0" err="1"/>
              <a:t>liệu</a:t>
            </a:r>
            <a:r>
              <a:rPr lang="en-US" sz="2200" dirty="0"/>
              <a:t> </a:t>
            </a:r>
            <a:r>
              <a:rPr lang="en-US" sz="2200" dirty="0" err="1"/>
              <a:t>cho</a:t>
            </a:r>
            <a:r>
              <a:rPr lang="en-US" sz="2200" dirty="0"/>
              <a:t> </a:t>
            </a:r>
            <a:r>
              <a:rPr lang="en-US" sz="2200" dirty="0" err="1"/>
              <a:t>cấu</a:t>
            </a:r>
            <a:r>
              <a:rPr lang="en-US" sz="2200" dirty="0"/>
              <a:t> </a:t>
            </a:r>
            <a:r>
              <a:rPr lang="en-US" sz="2200" dirty="0" err="1"/>
              <a:t>trúc</a:t>
            </a:r>
            <a:r>
              <a:rPr lang="en-US" sz="2200" dirty="0"/>
              <a:t> </a:t>
            </a:r>
            <a:r>
              <a:rPr lang="en-US" sz="2200" dirty="0" err="1"/>
              <a:t>SinhVien</a:t>
            </a:r>
            <a:r>
              <a:rPr lang="en-US" sz="2200" dirty="0"/>
              <a:t> </a:t>
            </a:r>
            <a:r>
              <a:rPr lang="en-US" sz="2200" dirty="0" err="1"/>
              <a:t>từ</a:t>
            </a:r>
            <a:r>
              <a:rPr lang="en-US" sz="2200" dirty="0"/>
              <a:t> </a:t>
            </a:r>
            <a:r>
              <a:rPr lang="en-US" sz="2200" dirty="0" err="1"/>
              <a:t>bàn</a:t>
            </a:r>
            <a:r>
              <a:rPr lang="en-US" sz="2200" dirty="0"/>
              <a:t> </a:t>
            </a:r>
            <a:r>
              <a:rPr lang="en-US" sz="2200" dirty="0" err="1"/>
              <a:t>phím</a:t>
            </a:r>
            <a:r>
              <a:rPr lang="en-US" sz="2200" dirty="0"/>
              <a:t>, </a:t>
            </a:r>
            <a:r>
              <a:rPr lang="en-US" sz="2200" dirty="0" err="1"/>
              <a:t>sau</a:t>
            </a:r>
            <a:r>
              <a:rPr lang="en-US" sz="2200" dirty="0"/>
              <a:t> </a:t>
            </a:r>
            <a:r>
              <a:rPr lang="en-US" sz="2200" dirty="0" err="1"/>
              <a:t>đó</a:t>
            </a:r>
            <a:r>
              <a:rPr lang="en-US" sz="2200" dirty="0"/>
              <a:t> </a:t>
            </a:r>
            <a:r>
              <a:rPr lang="en-US" sz="2200" dirty="0" err="1"/>
              <a:t>thử</a:t>
            </a:r>
            <a:r>
              <a:rPr lang="en-US" sz="2200" dirty="0"/>
              <a:t> </a:t>
            </a:r>
            <a:r>
              <a:rPr lang="en-US" sz="2200" dirty="0" err="1"/>
              <a:t>thay</a:t>
            </a:r>
            <a:r>
              <a:rPr lang="en-US" sz="2200" dirty="0"/>
              <a:t> </a:t>
            </a:r>
            <a:r>
              <a:rPr lang="en-US" sz="2200" dirty="0" err="1"/>
              <a:t>đổi</a:t>
            </a:r>
            <a:r>
              <a:rPr lang="en-US" sz="2200" dirty="0"/>
              <a:t> </a:t>
            </a:r>
            <a:r>
              <a:rPr lang="en-US" sz="2200" dirty="0" err="1"/>
              <a:t>stdin</a:t>
            </a:r>
            <a:r>
              <a:rPr lang="en-US" sz="2200" dirty="0"/>
              <a:t> </a:t>
            </a:r>
            <a:r>
              <a:rPr lang="en-US" sz="2200" dirty="0" err="1"/>
              <a:t>và</a:t>
            </a:r>
            <a:r>
              <a:rPr lang="en-US" sz="2200" dirty="0"/>
              <a:t> </a:t>
            </a:r>
            <a:r>
              <a:rPr lang="en-US" sz="2200" dirty="0" err="1"/>
              <a:t>stdout</a:t>
            </a:r>
            <a:r>
              <a:rPr lang="en-US" sz="2200" dirty="0"/>
              <a:t> </a:t>
            </a:r>
            <a:r>
              <a:rPr lang="en-US" sz="2200" dirty="0" err="1"/>
              <a:t>từ</a:t>
            </a:r>
            <a:r>
              <a:rPr lang="en-US" sz="2200" dirty="0"/>
              <a:t> file </a:t>
            </a:r>
            <a:r>
              <a:rPr lang="en-US" sz="2200" dirty="0" err="1"/>
              <a:t>và</a:t>
            </a:r>
            <a:r>
              <a:rPr lang="en-US" sz="2200" dirty="0"/>
              <a:t> </a:t>
            </a:r>
            <a:r>
              <a:rPr lang="en-US" sz="2200" dirty="0" err="1"/>
              <a:t>xem</a:t>
            </a:r>
            <a:r>
              <a:rPr lang="en-US" sz="2200" dirty="0"/>
              <a:t> </a:t>
            </a:r>
            <a:r>
              <a:rPr lang="en-US" sz="2200" dirty="0" err="1"/>
              <a:t>kết</a:t>
            </a:r>
            <a:r>
              <a:rPr lang="en-US" sz="2200" dirty="0"/>
              <a:t> </a:t>
            </a:r>
            <a:r>
              <a:rPr lang="en-US" sz="2200" dirty="0" err="1"/>
              <a:t>quả</a:t>
            </a:r>
            <a:endParaRPr lang="en-US" sz="2200" dirty="0"/>
          </a:p>
          <a:p>
            <a:pPr marL="514350" indent="-514350">
              <a:buFont typeface="+mj-lt"/>
              <a:buAutoNum type="arabicPeriod"/>
            </a:pPr>
            <a:r>
              <a:rPr lang="en-US" sz="2200" dirty="0" err="1"/>
              <a:t>Viết</a:t>
            </a:r>
            <a:r>
              <a:rPr lang="en-US" sz="2200" dirty="0"/>
              <a:t> </a:t>
            </a:r>
            <a:r>
              <a:rPr lang="en-US" sz="2200" dirty="0" err="1"/>
              <a:t>một</a:t>
            </a:r>
            <a:r>
              <a:rPr lang="en-US" sz="2200" dirty="0"/>
              <a:t> </a:t>
            </a:r>
            <a:r>
              <a:rPr lang="en-US" sz="2200" dirty="0" err="1"/>
              <a:t>hàm</a:t>
            </a:r>
            <a:r>
              <a:rPr lang="en-US" sz="2200" dirty="0"/>
              <a:t> </a:t>
            </a:r>
            <a:r>
              <a:rPr lang="en-US" sz="2200" dirty="0" err="1"/>
              <a:t>trả</a:t>
            </a:r>
            <a:r>
              <a:rPr lang="en-US" sz="2200" dirty="0"/>
              <a:t> </a:t>
            </a:r>
            <a:r>
              <a:rPr lang="en-US" sz="2200" dirty="0" err="1"/>
              <a:t>về</a:t>
            </a:r>
            <a:r>
              <a:rPr lang="en-US" sz="2200" dirty="0"/>
              <a:t> </a:t>
            </a:r>
            <a:r>
              <a:rPr lang="en-US" sz="2200" dirty="0" err="1"/>
              <a:t>kích</a:t>
            </a:r>
            <a:r>
              <a:rPr lang="en-US" sz="2200" dirty="0"/>
              <a:t> </a:t>
            </a:r>
            <a:r>
              <a:rPr lang="en-US" sz="2200" dirty="0" err="1"/>
              <a:t>thước</a:t>
            </a:r>
            <a:r>
              <a:rPr lang="en-US" sz="2200" dirty="0"/>
              <a:t> </a:t>
            </a:r>
            <a:r>
              <a:rPr lang="en-US" sz="2200" dirty="0" err="1"/>
              <a:t>của</a:t>
            </a:r>
            <a:r>
              <a:rPr lang="en-US" sz="2200" dirty="0"/>
              <a:t> </a:t>
            </a:r>
            <a:r>
              <a:rPr lang="en-US" sz="2200" dirty="0" err="1"/>
              <a:t>một</a:t>
            </a:r>
            <a:r>
              <a:rPr lang="en-US" sz="2200" dirty="0"/>
              <a:t> file</a:t>
            </a:r>
          </a:p>
        </p:txBody>
      </p:sp>
      <p:sp>
        <p:nvSpPr>
          <p:cNvPr id="4" name="Slide Number Placeholder 3"/>
          <p:cNvSpPr>
            <a:spLocks noGrp="1"/>
          </p:cNvSpPr>
          <p:nvPr>
            <p:ph type="sldNum" sz="quarter" idx="4"/>
          </p:nvPr>
        </p:nvSpPr>
        <p:spPr/>
        <p:txBody>
          <a:bodyPr/>
          <a:lstStyle/>
          <a:p>
            <a:fld id="{BC24317B-5122-4A99-A6E9-FA23C146A7E0}" type="slidenum">
              <a:rPr lang="en-US" smtClean="0"/>
              <a:pPr/>
              <a:t>19</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Khái niệm</a:t>
            </a:r>
            <a:endParaRPr lang="vi-VN" dirty="0"/>
          </a:p>
        </p:txBody>
      </p:sp>
      <p:sp>
        <p:nvSpPr>
          <p:cNvPr id="7" name="Content Placeholder 6"/>
          <p:cNvSpPr>
            <a:spLocks noGrp="1"/>
          </p:cNvSpPr>
          <p:nvPr>
            <p:ph sz="quarter" idx="1"/>
          </p:nvPr>
        </p:nvSpPr>
        <p:spPr/>
        <p:txBody>
          <a:bodyPr/>
          <a:lstStyle/>
          <a:p>
            <a:r>
              <a:rPr lang="en-US"/>
              <a:t>Người lập trình thường xuyên phải làm việc với một số thiết bị vào ra như màn hình, bàn phím, file, máy in,…</a:t>
            </a:r>
          </a:p>
          <a:p>
            <a:r>
              <a:rPr lang="en-US"/>
              <a:t>Với mỗi chương trình, có:</a:t>
            </a:r>
          </a:p>
          <a:p>
            <a:pPr lvl="1"/>
            <a:r>
              <a:rPr lang="en-US"/>
              <a:t>Đầu ra chuẩn stdout: mặc định là màn hình console, nhưng có thể được coi như một file ảo chỉ ghi, và có thể định nghĩa lại là một file trên đĩa hoặc máy in</a:t>
            </a:r>
          </a:p>
          <a:p>
            <a:pPr lvl="1"/>
            <a:r>
              <a:rPr lang="en-US"/>
              <a:t>Đầu ra chuẩn cho lỗi stderr: tương tự stdout, nhưng thường dùng để ghi các dòng lỗi gặp phải trong chương trình</a:t>
            </a:r>
          </a:p>
          <a:p>
            <a:pPr lvl="1"/>
            <a:r>
              <a:rPr lang="en-US"/>
              <a:t>Đầu vào chuẩn stdin: mặc định là bàn phím, nhưng có thể được coi như một file ảo chỉ đọc, và có thể định nghĩa lại là một file trên đĩa</a:t>
            </a:r>
            <a:endParaRPr lang="vi-VN" dirty="0"/>
          </a:p>
        </p:txBody>
      </p:sp>
      <p:sp>
        <p:nvSpPr>
          <p:cNvPr id="4" name="Slide Number Placeholder 3"/>
          <p:cNvSpPr>
            <a:spLocks noGrp="1"/>
          </p:cNvSpPr>
          <p:nvPr>
            <p:ph type="sldNum" sz="quarter" idx="4"/>
          </p:nvPr>
        </p:nvSpPr>
        <p:spPr/>
        <p:txBody>
          <a:bodyPr/>
          <a:lstStyle/>
          <a:p>
            <a:fld id="{26B269CE-12F4-4F4F-BF2F-21E0A343DA44}" type="slidenum">
              <a:rPr lang="en-US" smtClean="0"/>
              <a:pPr/>
              <a:t>2</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a:t>
            </a:r>
            <a:r>
              <a:rPr lang="en-US" dirty="0"/>
              <a:t> </a:t>
            </a:r>
            <a:r>
              <a:rPr lang="en-US" dirty="0" err="1"/>
              <a:t>lỗi</a:t>
            </a:r>
            <a:endParaRPr lang="en-US" dirty="0"/>
          </a:p>
        </p:txBody>
      </p:sp>
      <p:sp>
        <p:nvSpPr>
          <p:cNvPr id="3" name="Content Placeholder 2"/>
          <p:cNvSpPr>
            <a:spLocks noGrp="1"/>
          </p:cNvSpPr>
          <p:nvPr>
            <p:ph sz="quarter" idx="1"/>
          </p:nvPr>
        </p:nvSpPr>
        <p:spPr/>
        <p:txBody>
          <a:bodyPr/>
          <a:lstStyle/>
          <a:p>
            <a:r>
              <a:rPr lang="en-US" dirty="0" err="1"/>
              <a:t>Sử</a:t>
            </a:r>
            <a:r>
              <a:rPr lang="en-US" dirty="0"/>
              <a:t> </a:t>
            </a:r>
            <a:r>
              <a:rPr lang="en-US" dirty="0" err="1"/>
              <a:t>dụng</a:t>
            </a:r>
            <a:r>
              <a:rPr lang="en-US" dirty="0"/>
              <a:t> </a:t>
            </a:r>
            <a:r>
              <a:rPr lang="en-US" dirty="0" err="1"/>
              <a:t>fgets</a:t>
            </a:r>
            <a:r>
              <a:rPr lang="en-US" dirty="0"/>
              <a:t> </a:t>
            </a:r>
            <a:r>
              <a:rPr lang="en-US" dirty="0" err="1"/>
              <a:t>với</a:t>
            </a:r>
            <a:r>
              <a:rPr lang="en-US" dirty="0"/>
              <a:t> </a:t>
            </a:r>
            <a:r>
              <a:rPr lang="en-US" dirty="0" err="1"/>
              <a:t>kiểm</a:t>
            </a:r>
            <a:r>
              <a:rPr lang="en-US" dirty="0"/>
              <a:t> </a:t>
            </a:r>
            <a:r>
              <a:rPr lang="en-US" dirty="0" err="1"/>
              <a:t>lỗi</a:t>
            </a:r>
            <a:r>
              <a:rPr lang="en-US" dirty="0"/>
              <a:t>:</a:t>
            </a:r>
          </a:p>
          <a:p>
            <a:endParaRPr lang="en-US" dirty="0"/>
          </a:p>
        </p:txBody>
      </p:sp>
      <p:sp>
        <p:nvSpPr>
          <p:cNvPr id="4" name="Slide Number Placeholder 3"/>
          <p:cNvSpPr>
            <a:spLocks noGrp="1"/>
          </p:cNvSpPr>
          <p:nvPr>
            <p:ph type="sldNum" sz="quarter" idx="4"/>
          </p:nvPr>
        </p:nvSpPr>
        <p:spPr/>
        <p:txBody>
          <a:bodyPr/>
          <a:lstStyle/>
          <a:p>
            <a:fld id="{BC24317B-5122-4A99-A6E9-FA23C146A7E0}" type="slidenum">
              <a:rPr lang="en-US" smtClean="0"/>
              <a:pPr/>
              <a:t>20</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pic>
        <p:nvPicPr>
          <p:cNvPr id="7" name="Picture 6"/>
          <p:cNvPicPr>
            <a:picLocks noChangeAspect="1"/>
          </p:cNvPicPr>
          <p:nvPr/>
        </p:nvPicPr>
        <p:blipFill>
          <a:blip r:embed="rId2" cstate="print"/>
          <a:stretch>
            <a:fillRect/>
          </a:stretch>
        </p:blipFill>
        <p:spPr>
          <a:xfrm>
            <a:off x="457200" y="1676400"/>
            <a:ext cx="3238500" cy="1552575"/>
          </a:xfrm>
          <a:prstGeom prst="rect">
            <a:avLst/>
          </a:prstGeom>
        </p:spPr>
      </p:pic>
    </p:spTree>
    <p:extLst>
      <p:ext uri="{BB962C8B-B14F-4D97-AF65-F5344CB8AC3E}">
        <p14:creationId xmlns:p14="http://schemas.microsoft.com/office/powerpoint/2010/main" xmlns="" val="395021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Mở đầu</a:t>
            </a:r>
          </a:p>
        </p:txBody>
      </p:sp>
      <p:sp>
        <p:nvSpPr>
          <p:cNvPr id="3" name="Content Placeholder 2"/>
          <p:cNvSpPr>
            <a:spLocks noGrp="1"/>
          </p:cNvSpPr>
          <p:nvPr>
            <p:ph sz="quarter" idx="1"/>
          </p:nvPr>
        </p:nvSpPr>
        <p:spPr/>
        <p:txBody>
          <a:bodyPr/>
          <a:lstStyle/>
          <a:p>
            <a:r>
              <a:rPr lang="en-US" sz="2000"/>
              <a:t>Xuất ra stdout</a:t>
            </a:r>
          </a:p>
          <a:p>
            <a:pPr lvl="1"/>
            <a:r>
              <a:rPr lang="en-US" sz="1800"/>
              <a:t>Xuất một ký tự:</a:t>
            </a:r>
          </a:p>
          <a:p>
            <a:pPr lvl="1" indent="-34925">
              <a:buNone/>
            </a:pPr>
            <a:r>
              <a:rPr lang="en-US" sz="1800">
                <a:latin typeface="Courier New" pitchFamily="49" charset="0"/>
                <a:cs typeface="Courier New" pitchFamily="49" charset="0"/>
              </a:rPr>
              <a:t>int putchar(int c);</a:t>
            </a:r>
          </a:p>
          <a:p>
            <a:pPr lvl="1"/>
            <a:r>
              <a:rPr lang="en-US" sz="1800"/>
              <a:t>Xuất một dòng ký tự:</a:t>
            </a:r>
          </a:p>
          <a:p>
            <a:pPr lvl="1" indent="-34925">
              <a:buNone/>
            </a:pPr>
            <a:r>
              <a:rPr lang="en-US" sz="1800">
                <a:latin typeface="Courier New" pitchFamily="49" charset="0"/>
                <a:cs typeface="Courier New" pitchFamily="49" charset="0"/>
              </a:rPr>
              <a:t>int puts(const char* s);</a:t>
            </a:r>
          </a:p>
          <a:p>
            <a:pPr lvl="1"/>
            <a:r>
              <a:rPr lang="en-US" sz="1800"/>
              <a:t>Xuất một chuỗi theo định dạng:</a:t>
            </a:r>
          </a:p>
          <a:p>
            <a:pPr lvl="1" indent="-34925">
              <a:buNone/>
            </a:pPr>
            <a:r>
              <a:rPr lang="en-US" sz="1800">
                <a:latin typeface="Courier New" pitchFamily="49" charset="0"/>
                <a:cs typeface="Courier New" pitchFamily="49" charset="0"/>
              </a:rPr>
              <a:t>int printf(const char* format, ...);</a:t>
            </a:r>
          </a:p>
          <a:p>
            <a:r>
              <a:rPr lang="en-US" sz="2000"/>
              <a:t>Nhập từ stdin</a:t>
            </a:r>
          </a:p>
          <a:p>
            <a:pPr lvl="1"/>
            <a:r>
              <a:rPr lang="en-US" sz="1800"/>
              <a:t>Đọc một ký tự:</a:t>
            </a:r>
          </a:p>
          <a:p>
            <a:pPr lvl="1" indent="-34925">
              <a:buNone/>
            </a:pPr>
            <a:r>
              <a:rPr lang="en-US" sz="1800">
                <a:latin typeface="Courier New" pitchFamily="49" charset="0"/>
                <a:cs typeface="Courier New" pitchFamily="49" charset="0"/>
              </a:rPr>
              <a:t>int getchar();</a:t>
            </a:r>
          </a:p>
          <a:p>
            <a:pPr lvl="1"/>
            <a:r>
              <a:rPr lang="en-US" sz="1800"/>
              <a:t>Đọc một dòng ký tự:</a:t>
            </a:r>
          </a:p>
          <a:p>
            <a:pPr lvl="1" indent="-34925">
              <a:buNone/>
            </a:pPr>
            <a:r>
              <a:rPr lang="en-US" sz="1800">
                <a:latin typeface="Courier New" pitchFamily="49" charset="0"/>
                <a:cs typeface="Courier New" pitchFamily="49" charset="0"/>
              </a:rPr>
              <a:t>char* gets(char* s);</a:t>
            </a:r>
          </a:p>
          <a:p>
            <a:pPr lvl="1"/>
            <a:r>
              <a:rPr lang="en-US" sz="1800"/>
              <a:t>Đọc một chuỗi theo định dạng:</a:t>
            </a:r>
          </a:p>
          <a:p>
            <a:pPr lvl="1" indent="-34925">
              <a:buNone/>
            </a:pPr>
            <a:r>
              <a:rPr lang="en-US" sz="1800">
                <a:latin typeface="Courier New" pitchFamily="49" charset="0"/>
                <a:cs typeface="Courier New" pitchFamily="49" charset="0"/>
              </a:rPr>
              <a:t>int scanf(const char* format, ...);</a:t>
            </a:r>
          </a:p>
        </p:txBody>
      </p:sp>
      <p:sp>
        <p:nvSpPr>
          <p:cNvPr id="4" name="Slide Number Placeholder 3"/>
          <p:cNvSpPr>
            <a:spLocks noGrp="1"/>
          </p:cNvSpPr>
          <p:nvPr>
            <p:ph type="sldNum" sz="quarter" idx="4"/>
          </p:nvPr>
        </p:nvSpPr>
        <p:spPr/>
        <p:txBody>
          <a:bodyPr/>
          <a:lstStyle/>
          <a:p>
            <a:fld id="{BC24317B-5122-4A99-A6E9-FA23C146A7E0}" type="slidenum">
              <a:rPr lang="en-US" smtClean="0"/>
              <a:pPr/>
              <a:t>3</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Xuất nhập từ file</a:t>
            </a:r>
          </a:p>
        </p:txBody>
      </p:sp>
      <p:sp>
        <p:nvSpPr>
          <p:cNvPr id="3" name="Content Placeholder 2"/>
          <p:cNvSpPr>
            <a:spLocks noGrp="1"/>
          </p:cNvSpPr>
          <p:nvPr>
            <p:ph sz="quarter" idx="1"/>
          </p:nvPr>
        </p:nvSpPr>
        <p:spPr/>
        <p:txBody>
          <a:bodyPr/>
          <a:lstStyle/>
          <a:p>
            <a:r>
              <a:rPr lang="en-US" sz="2000" dirty="0" err="1"/>
              <a:t>Kiểu</a:t>
            </a:r>
            <a:r>
              <a:rPr lang="en-US" sz="2000" dirty="0"/>
              <a:t> file:</a:t>
            </a:r>
          </a:p>
          <a:p>
            <a:pPr lvl="1"/>
            <a:r>
              <a:rPr lang="en-US" sz="1800" dirty="0" err="1">
                <a:latin typeface="Courier New" pitchFamily="49" charset="0"/>
                <a:cs typeface="Courier New" pitchFamily="49" charset="0"/>
              </a:rPr>
              <a:t>typedef</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struct</a:t>
            </a:r>
            <a:r>
              <a:rPr lang="en-US" sz="1800" dirty="0">
                <a:latin typeface="Courier New" pitchFamily="49" charset="0"/>
                <a:cs typeface="Courier New" pitchFamily="49" charset="0"/>
              </a:rPr>
              <a:t> { … } FILE;</a:t>
            </a:r>
          </a:p>
          <a:p>
            <a:r>
              <a:rPr lang="en-US" sz="2000" dirty="0" err="1"/>
              <a:t>Trình</a:t>
            </a:r>
            <a:r>
              <a:rPr lang="en-US" sz="2000" dirty="0"/>
              <a:t> </a:t>
            </a:r>
            <a:r>
              <a:rPr lang="en-US" sz="2000" dirty="0" err="1"/>
              <a:t>tự</a:t>
            </a:r>
            <a:r>
              <a:rPr lang="en-US" sz="2000" dirty="0"/>
              <a:t> </a:t>
            </a:r>
            <a:r>
              <a:rPr lang="en-US" sz="2000" dirty="0" err="1"/>
              <a:t>thao</a:t>
            </a:r>
            <a:r>
              <a:rPr lang="en-US" sz="2000" dirty="0"/>
              <a:t> </a:t>
            </a:r>
            <a:r>
              <a:rPr lang="en-US" sz="2000" dirty="0" err="1"/>
              <a:t>tác</a:t>
            </a:r>
            <a:r>
              <a:rPr lang="en-US" sz="2000" dirty="0"/>
              <a:t> </a:t>
            </a:r>
            <a:r>
              <a:rPr lang="en-US" sz="2000" dirty="0" err="1"/>
              <a:t>với</a:t>
            </a:r>
            <a:r>
              <a:rPr lang="en-US" sz="2000" dirty="0"/>
              <a:t> file: </a:t>
            </a:r>
            <a:r>
              <a:rPr lang="en-US" sz="1800" dirty="0" err="1"/>
              <a:t>Mở</a:t>
            </a:r>
            <a:r>
              <a:rPr lang="en-US" sz="1800" dirty="0"/>
              <a:t>/</a:t>
            </a:r>
            <a:r>
              <a:rPr lang="en-US" sz="1800" dirty="0" err="1"/>
              <a:t>tạo</a:t>
            </a:r>
            <a:r>
              <a:rPr lang="en-US" sz="1800" dirty="0"/>
              <a:t> file </a:t>
            </a:r>
            <a:r>
              <a:rPr lang="en-US" sz="1800" dirty="0">
                <a:sym typeface="Wingdings" pitchFamily="2" charset="2"/>
              </a:rPr>
              <a:t> </a:t>
            </a:r>
            <a:r>
              <a:rPr lang="en-US" sz="1800" dirty="0" err="1">
                <a:sym typeface="Wingdings" pitchFamily="2" charset="2"/>
              </a:rPr>
              <a:t>Đọc</a:t>
            </a:r>
            <a:r>
              <a:rPr lang="en-US" sz="1800" dirty="0">
                <a:sym typeface="Wingdings" pitchFamily="2" charset="2"/>
              </a:rPr>
              <a:t>/</a:t>
            </a:r>
            <a:r>
              <a:rPr lang="en-US" sz="1800" dirty="0" err="1">
                <a:sym typeface="Wingdings" pitchFamily="2" charset="2"/>
              </a:rPr>
              <a:t>ghi</a:t>
            </a:r>
            <a:r>
              <a:rPr lang="en-US" sz="1800" dirty="0">
                <a:sym typeface="Wingdings" pitchFamily="2" charset="2"/>
              </a:rPr>
              <a:t> </a:t>
            </a:r>
            <a:r>
              <a:rPr lang="en-US" sz="1800" dirty="0" err="1">
                <a:sym typeface="Wingdings" pitchFamily="2" charset="2"/>
              </a:rPr>
              <a:t>dữ</a:t>
            </a:r>
            <a:r>
              <a:rPr lang="en-US" sz="1800" dirty="0">
                <a:sym typeface="Wingdings" pitchFamily="2" charset="2"/>
              </a:rPr>
              <a:t> </a:t>
            </a:r>
            <a:r>
              <a:rPr lang="en-US" sz="1800" dirty="0" err="1">
                <a:sym typeface="Wingdings" pitchFamily="2" charset="2"/>
              </a:rPr>
              <a:t>liệu</a:t>
            </a:r>
            <a:r>
              <a:rPr lang="en-US" sz="1800" dirty="0">
                <a:sym typeface="Wingdings" pitchFamily="2" charset="2"/>
              </a:rPr>
              <a:t>  </a:t>
            </a:r>
            <a:r>
              <a:rPr lang="en-US" sz="1800" dirty="0" err="1">
                <a:sym typeface="Wingdings" pitchFamily="2" charset="2"/>
              </a:rPr>
              <a:t>Đóng</a:t>
            </a:r>
            <a:endParaRPr lang="en-US" sz="1800" dirty="0">
              <a:sym typeface="Wingdings" pitchFamily="2" charset="2"/>
            </a:endParaRPr>
          </a:p>
          <a:p>
            <a:pPr lvl="1"/>
            <a:r>
              <a:rPr lang="en-US" sz="1800" dirty="0" err="1">
                <a:sym typeface="Wingdings" pitchFamily="2" charset="2"/>
              </a:rPr>
              <a:t>Trong</a:t>
            </a:r>
            <a:r>
              <a:rPr lang="en-US" sz="1800" dirty="0">
                <a:sym typeface="Wingdings" pitchFamily="2" charset="2"/>
              </a:rPr>
              <a:t> </a:t>
            </a:r>
            <a:r>
              <a:rPr lang="en-US" sz="1800" dirty="0" err="1">
                <a:sym typeface="Wingdings" pitchFamily="2" charset="2"/>
              </a:rPr>
              <a:t>kiểu</a:t>
            </a:r>
            <a:r>
              <a:rPr lang="en-US" sz="1800" dirty="0">
                <a:sym typeface="Wingdings" pitchFamily="2" charset="2"/>
              </a:rPr>
              <a:t> FILE </a:t>
            </a:r>
            <a:r>
              <a:rPr lang="en-US" sz="1800" dirty="0" err="1">
                <a:sym typeface="Wingdings" pitchFamily="2" charset="2"/>
              </a:rPr>
              <a:t>có</a:t>
            </a:r>
            <a:r>
              <a:rPr lang="en-US" sz="1800" dirty="0">
                <a:sym typeface="Wingdings" pitchFamily="2" charset="2"/>
              </a:rPr>
              <a:t> </a:t>
            </a:r>
            <a:r>
              <a:rPr lang="en-US" sz="1800" dirty="0" err="1">
                <a:sym typeface="Wingdings" pitchFamily="2" charset="2"/>
              </a:rPr>
              <a:t>trường</a:t>
            </a:r>
            <a:r>
              <a:rPr lang="en-US" sz="1800" dirty="0">
                <a:sym typeface="Wingdings" pitchFamily="2" charset="2"/>
              </a:rPr>
              <a:t> </a:t>
            </a:r>
            <a:r>
              <a:rPr lang="en-US" sz="1800" dirty="0" err="1">
                <a:sym typeface="Wingdings" pitchFamily="2" charset="2"/>
              </a:rPr>
              <a:t>lưu</a:t>
            </a:r>
            <a:r>
              <a:rPr lang="en-US" sz="1800" dirty="0">
                <a:sym typeface="Wingdings" pitchFamily="2" charset="2"/>
              </a:rPr>
              <a:t> </a:t>
            </a:r>
            <a:r>
              <a:rPr lang="en-US" sz="1800" dirty="0" err="1">
                <a:sym typeface="Wingdings" pitchFamily="2" charset="2"/>
              </a:rPr>
              <a:t>thông</a:t>
            </a:r>
            <a:r>
              <a:rPr lang="en-US" sz="1800" dirty="0">
                <a:sym typeface="Wingdings" pitchFamily="2" charset="2"/>
              </a:rPr>
              <a:t> tin </a:t>
            </a:r>
            <a:r>
              <a:rPr lang="en-US" sz="1800" dirty="0" err="1">
                <a:sym typeface="Wingdings" pitchFamily="2" charset="2"/>
              </a:rPr>
              <a:t>vị</a:t>
            </a:r>
            <a:r>
              <a:rPr lang="en-US" sz="1800" dirty="0">
                <a:sym typeface="Wingdings" pitchFamily="2" charset="2"/>
              </a:rPr>
              <a:t> </a:t>
            </a:r>
            <a:r>
              <a:rPr lang="en-US" sz="1800" dirty="0" err="1">
                <a:sym typeface="Wingdings" pitchFamily="2" charset="2"/>
              </a:rPr>
              <a:t>trí</a:t>
            </a:r>
            <a:r>
              <a:rPr lang="en-US" sz="1800" dirty="0">
                <a:sym typeface="Wingdings" pitchFamily="2" charset="2"/>
              </a:rPr>
              <a:t> </a:t>
            </a:r>
            <a:r>
              <a:rPr lang="en-US" sz="1800" dirty="0" err="1">
                <a:sym typeface="Wingdings" pitchFamily="2" charset="2"/>
              </a:rPr>
              <a:t>đang</a:t>
            </a:r>
            <a:r>
              <a:rPr lang="en-US" sz="1800" dirty="0">
                <a:sym typeface="Wingdings" pitchFamily="2" charset="2"/>
              </a:rPr>
              <a:t> </a:t>
            </a:r>
            <a:r>
              <a:rPr lang="en-US" sz="1800" dirty="0" err="1">
                <a:sym typeface="Wingdings" pitchFamily="2" charset="2"/>
              </a:rPr>
              <a:t>đọc</a:t>
            </a:r>
            <a:r>
              <a:rPr lang="en-US" sz="1800" dirty="0">
                <a:sym typeface="Wingdings" pitchFamily="2" charset="2"/>
              </a:rPr>
              <a:t>/</a:t>
            </a:r>
            <a:r>
              <a:rPr lang="en-US" sz="1800" dirty="0" err="1">
                <a:sym typeface="Wingdings" pitchFamily="2" charset="2"/>
              </a:rPr>
              <a:t>ghi</a:t>
            </a:r>
            <a:r>
              <a:rPr lang="en-US" sz="1800" dirty="0">
                <a:sym typeface="Wingdings" pitchFamily="2" charset="2"/>
              </a:rPr>
              <a:t> </a:t>
            </a:r>
            <a:r>
              <a:rPr lang="en-US" sz="1800" dirty="0" err="1">
                <a:sym typeface="Wingdings" pitchFamily="2" charset="2"/>
              </a:rPr>
              <a:t>của</a:t>
            </a:r>
            <a:r>
              <a:rPr lang="en-US" sz="1800" dirty="0">
                <a:sym typeface="Wingdings" pitchFamily="2" charset="2"/>
              </a:rPr>
              <a:t> file, </a:t>
            </a:r>
            <a:r>
              <a:rPr lang="en-US" sz="1800" dirty="0" err="1">
                <a:sym typeface="Wingdings" pitchFamily="2" charset="2"/>
              </a:rPr>
              <a:t>gọi</a:t>
            </a:r>
            <a:r>
              <a:rPr lang="en-US" sz="1800" dirty="0">
                <a:sym typeface="Wingdings" pitchFamily="2" charset="2"/>
              </a:rPr>
              <a:t> </a:t>
            </a:r>
            <a:r>
              <a:rPr lang="en-US" sz="1800" dirty="0" err="1">
                <a:sym typeface="Wingdings" pitchFamily="2" charset="2"/>
              </a:rPr>
              <a:t>là</a:t>
            </a:r>
            <a:r>
              <a:rPr lang="en-US" sz="1800" dirty="0">
                <a:sym typeface="Wingdings" pitchFamily="2" charset="2"/>
              </a:rPr>
              <a:t> con </a:t>
            </a:r>
            <a:r>
              <a:rPr lang="en-US" sz="1800" dirty="0" err="1">
                <a:sym typeface="Wingdings" pitchFamily="2" charset="2"/>
              </a:rPr>
              <a:t>trỏ</a:t>
            </a:r>
            <a:r>
              <a:rPr lang="en-US" sz="1800" dirty="0">
                <a:sym typeface="Wingdings" pitchFamily="2" charset="2"/>
              </a:rPr>
              <a:t> file</a:t>
            </a:r>
          </a:p>
          <a:p>
            <a:r>
              <a:rPr lang="en-US" sz="2000" dirty="0" err="1">
                <a:sym typeface="Wingdings" pitchFamily="2" charset="2"/>
              </a:rPr>
              <a:t>Mở</a:t>
            </a:r>
            <a:r>
              <a:rPr lang="en-US" sz="2000" dirty="0">
                <a:sym typeface="Wingdings" pitchFamily="2" charset="2"/>
              </a:rPr>
              <a:t> file:</a:t>
            </a:r>
          </a:p>
          <a:p>
            <a:pPr lvl="1"/>
            <a:r>
              <a:rPr lang="en-US" sz="1800" dirty="0">
                <a:latin typeface="Courier New" pitchFamily="49" charset="0"/>
                <a:cs typeface="Courier New" pitchFamily="49" charset="0"/>
                <a:sym typeface="Wingdings" pitchFamily="2" charset="2"/>
              </a:rPr>
              <a:t>FILE* </a:t>
            </a:r>
            <a:r>
              <a:rPr lang="en-US" sz="1800" dirty="0" err="1">
                <a:latin typeface="Courier New" pitchFamily="49" charset="0"/>
                <a:cs typeface="Courier New" pitchFamily="49" charset="0"/>
                <a:sym typeface="Wingdings" pitchFamily="2" charset="2"/>
              </a:rPr>
              <a:t>fopen</a:t>
            </a:r>
            <a:r>
              <a:rPr lang="en-US" sz="1800" dirty="0">
                <a:latin typeface="Courier New" pitchFamily="49" charset="0"/>
                <a:cs typeface="Courier New" pitchFamily="49" charset="0"/>
                <a:sym typeface="Wingdings" pitchFamily="2" charset="2"/>
              </a:rPr>
              <a:t>(</a:t>
            </a:r>
            <a:r>
              <a:rPr lang="en-US" sz="1800" dirty="0" err="1">
                <a:latin typeface="Courier New" pitchFamily="49" charset="0"/>
                <a:cs typeface="Courier New" pitchFamily="49" charset="0"/>
                <a:sym typeface="Wingdings" pitchFamily="2" charset="2"/>
              </a:rPr>
              <a:t>const</a:t>
            </a:r>
            <a:r>
              <a:rPr lang="en-US" sz="1800" dirty="0">
                <a:latin typeface="Courier New" pitchFamily="49" charset="0"/>
                <a:cs typeface="Courier New" pitchFamily="49" charset="0"/>
                <a:sym typeface="Wingdings" pitchFamily="2" charset="2"/>
              </a:rPr>
              <a:t> char* </a:t>
            </a:r>
            <a:r>
              <a:rPr lang="en-US" sz="1800" dirty="0" err="1">
                <a:latin typeface="Courier New" pitchFamily="49" charset="0"/>
                <a:cs typeface="Courier New" pitchFamily="49" charset="0"/>
                <a:sym typeface="Wingdings" pitchFamily="2" charset="2"/>
              </a:rPr>
              <a:t>fname</a:t>
            </a:r>
            <a:r>
              <a:rPr lang="en-US" sz="1800" dirty="0">
                <a:latin typeface="Courier New" pitchFamily="49" charset="0"/>
                <a:cs typeface="Courier New" pitchFamily="49" charset="0"/>
                <a:sym typeface="Wingdings" pitchFamily="2" charset="2"/>
              </a:rPr>
              <a:t>, </a:t>
            </a:r>
            <a:r>
              <a:rPr lang="en-US" sz="1800" dirty="0" err="1">
                <a:latin typeface="Courier New" pitchFamily="49" charset="0"/>
                <a:cs typeface="Courier New" pitchFamily="49" charset="0"/>
                <a:sym typeface="Wingdings" pitchFamily="2" charset="2"/>
              </a:rPr>
              <a:t>const</a:t>
            </a:r>
            <a:r>
              <a:rPr lang="en-US" sz="1800" dirty="0">
                <a:latin typeface="Courier New" pitchFamily="49" charset="0"/>
                <a:cs typeface="Courier New" pitchFamily="49" charset="0"/>
                <a:sym typeface="Wingdings" pitchFamily="2" charset="2"/>
              </a:rPr>
              <a:t> char* mode);</a:t>
            </a:r>
          </a:p>
          <a:p>
            <a:pPr lvl="1"/>
            <a:endParaRPr lang="en-US" sz="1800" dirty="0">
              <a:sym typeface="Wingdings" pitchFamily="2" charset="2"/>
            </a:endParaRPr>
          </a:p>
        </p:txBody>
      </p:sp>
      <p:sp>
        <p:nvSpPr>
          <p:cNvPr id="4" name="Slide Number Placeholder 3"/>
          <p:cNvSpPr>
            <a:spLocks noGrp="1"/>
          </p:cNvSpPr>
          <p:nvPr>
            <p:ph type="sldNum" sz="quarter" idx="4"/>
          </p:nvPr>
        </p:nvSpPr>
        <p:spPr/>
        <p:txBody>
          <a:bodyPr/>
          <a:lstStyle/>
          <a:p>
            <a:fld id="{BC24317B-5122-4A99-A6E9-FA23C146A7E0}" type="slidenum">
              <a:rPr lang="en-US" smtClean="0"/>
              <a:pPr/>
              <a:t>4</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graphicFrame>
        <p:nvGraphicFramePr>
          <p:cNvPr id="6" name="Table 5"/>
          <p:cNvGraphicFramePr>
            <a:graphicFrameLocks noGrp="1"/>
          </p:cNvGraphicFramePr>
          <p:nvPr/>
        </p:nvGraphicFramePr>
        <p:xfrm>
          <a:off x="838200" y="3633217"/>
          <a:ext cx="7696200" cy="2651760"/>
        </p:xfrm>
        <a:graphic>
          <a:graphicData uri="http://schemas.openxmlformats.org/drawingml/2006/table">
            <a:tbl>
              <a:tblPr firstRow="1" bandRow="1">
                <a:tableStyleId>{21E4AEA4-8DFA-4A89-87EB-49C32662AFE0}</a:tableStyleId>
              </a:tblPr>
              <a:tblGrid>
                <a:gridCol w="762000">
                  <a:extLst>
                    <a:ext uri="{9D8B030D-6E8A-4147-A177-3AD203B41FA5}">
                      <a16:colId xmlns:a16="http://schemas.microsoft.com/office/drawing/2014/main" xmlns="" val="20000"/>
                    </a:ext>
                  </a:extLst>
                </a:gridCol>
                <a:gridCol w="3086100">
                  <a:extLst>
                    <a:ext uri="{9D8B030D-6E8A-4147-A177-3AD203B41FA5}">
                      <a16:colId xmlns:a16="http://schemas.microsoft.com/office/drawing/2014/main" xmlns="" val="20001"/>
                    </a:ext>
                  </a:extLst>
                </a:gridCol>
                <a:gridCol w="800100">
                  <a:extLst>
                    <a:ext uri="{9D8B030D-6E8A-4147-A177-3AD203B41FA5}">
                      <a16:colId xmlns:a16="http://schemas.microsoft.com/office/drawing/2014/main" xmlns="" val="20002"/>
                    </a:ext>
                  </a:extLst>
                </a:gridCol>
                <a:gridCol w="3048000">
                  <a:extLst>
                    <a:ext uri="{9D8B030D-6E8A-4147-A177-3AD203B41FA5}">
                      <a16:colId xmlns:a16="http://schemas.microsoft.com/office/drawing/2014/main" xmlns="" val="20003"/>
                    </a:ext>
                  </a:extLst>
                </a:gridCol>
              </a:tblGrid>
              <a:tr h="289034">
                <a:tc>
                  <a:txBody>
                    <a:bodyPr/>
                    <a:lstStyle/>
                    <a:p>
                      <a:pPr algn="ctr"/>
                      <a:r>
                        <a:rPr lang="en-US" sz="1600">
                          <a:solidFill>
                            <a:srgbClr val="000000"/>
                          </a:solidFill>
                          <a:latin typeface="Arial" pitchFamily="34" charset="0"/>
                          <a:cs typeface="Arial" pitchFamily="34" charset="0"/>
                        </a:rPr>
                        <a:t>mode</a:t>
                      </a:r>
                    </a:p>
                  </a:txBody>
                  <a:tcPr/>
                </a:tc>
                <a:tc>
                  <a:txBody>
                    <a:bodyPr/>
                    <a:lstStyle/>
                    <a:p>
                      <a:pPr algn="ctr"/>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pPr algn="ctr"/>
                      <a:r>
                        <a:rPr lang="en-US" sz="1600">
                          <a:solidFill>
                            <a:srgbClr val="000000"/>
                          </a:solidFill>
                          <a:latin typeface="Arial" pitchFamily="34" charset="0"/>
                          <a:cs typeface="Arial" pitchFamily="34" charset="0"/>
                        </a:rPr>
                        <a:t>mode</a:t>
                      </a:r>
                    </a:p>
                  </a:txBody>
                  <a:tcPr>
                    <a:lnL w="76200" cap="flat" cmpd="sng" algn="ctr">
                      <a:solidFill>
                        <a:schemeClr val="bg1"/>
                      </a:solidFill>
                      <a:prstDash val="solid"/>
                      <a:round/>
                      <a:headEnd type="none" w="med" len="med"/>
                      <a:tailEnd type="none" w="med" len="med"/>
                    </a:lnL>
                  </a:tcPr>
                </a:tc>
                <a:tc>
                  <a:txBody>
                    <a:bodyPr/>
                    <a:lstStyle/>
                    <a:p>
                      <a:pPr algn="ctr"/>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tc>
                <a:extLst>
                  <a:ext uri="{0D108BD9-81ED-4DB2-BD59-A6C34878D82A}">
                    <a16:rowId xmlns:a16="http://schemas.microsoft.com/office/drawing/2014/main" xmlns="" val="10000"/>
                  </a:ext>
                </a:extLst>
              </a:tr>
              <a:tr h="289034">
                <a:tc>
                  <a:txBody>
                    <a:bodyPr/>
                    <a:lstStyle/>
                    <a:p>
                      <a:r>
                        <a:rPr lang="en-US" sz="1600">
                          <a:latin typeface="Courier New" pitchFamily="49" charset="0"/>
                          <a:cs typeface="Courier New" pitchFamily="49" charset="0"/>
                        </a:rPr>
                        <a:t>"r"</a:t>
                      </a:r>
                    </a:p>
                  </a:txBody>
                  <a:tcPr/>
                </a:tc>
                <a:tc>
                  <a:txBody>
                    <a:bodyPr/>
                    <a:lstStyle/>
                    <a:p>
                      <a:r>
                        <a:rPr lang="en-US" sz="1600">
                          <a:latin typeface="Arial" pitchFamily="34" charset="0"/>
                          <a:cs typeface="Arial" pitchFamily="34" charset="0"/>
                        </a:rPr>
                        <a:t>Chỉ</a:t>
                      </a:r>
                      <a:r>
                        <a:rPr lang="en-US" sz="1600" baseline="0">
                          <a:latin typeface="Arial" pitchFamily="34" charset="0"/>
                          <a:cs typeface="Arial" pitchFamily="34" charset="0"/>
                        </a:rPr>
                        <a:t> c</a:t>
                      </a:r>
                      <a:r>
                        <a:rPr lang="en-US" sz="1600">
                          <a:latin typeface="Arial" pitchFamily="34" charset="0"/>
                          <a:cs typeface="Arial" pitchFamily="34" charset="0"/>
                        </a:rPr>
                        <a:t>ho phép</a:t>
                      </a:r>
                      <a:r>
                        <a:rPr lang="en-US" sz="1600" baseline="0">
                          <a:latin typeface="Arial" pitchFamily="34" charset="0"/>
                          <a:cs typeface="Arial" pitchFamily="34" charset="0"/>
                        </a:rPr>
                        <a:t> đọc</a:t>
                      </a:r>
                      <a:endParaRPr lang="en-US" sz="1600">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r>
                        <a:rPr lang="en-US" sz="1600">
                          <a:latin typeface="Courier New" pitchFamily="49" charset="0"/>
                          <a:cs typeface="Courier New" pitchFamily="49" charset="0"/>
                        </a:rPr>
                        <a:t>"r+"</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Cho phép</a:t>
                      </a:r>
                      <a:r>
                        <a:rPr lang="en-US" sz="1600" baseline="0">
                          <a:latin typeface="Arial" pitchFamily="34" charset="0"/>
                          <a:cs typeface="Arial" pitchFamily="34" charset="0"/>
                        </a:rPr>
                        <a:t> đọc </a:t>
                      </a:r>
                      <a:r>
                        <a:rPr lang="en-US" sz="1600" i="0" baseline="0">
                          <a:latin typeface="Arial" pitchFamily="34" charset="0"/>
                          <a:cs typeface="Arial" pitchFamily="34" charset="0"/>
                        </a:rPr>
                        <a:t>và ghi</a:t>
                      </a:r>
                      <a:endParaRPr lang="en-US" sz="1600" i="0">
                        <a:latin typeface="Arial" pitchFamily="34" charset="0"/>
                        <a:cs typeface="Arial" pitchFamily="34" charset="0"/>
                      </a:endParaRPr>
                    </a:p>
                  </a:txBody>
                  <a:tcPr/>
                </a:tc>
                <a:extLst>
                  <a:ext uri="{0D108BD9-81ED-4DB2-BD59-A6C34878D82A}">
                    <a16:rowId xmlns:a16="http://schemas.microsoft.com/office/drawing/2014/main" xmlns="" val="10001"/>
                  </a:ext>
                </a:extLst>
              </a:tr>
              <a:tr h="709448">
                <a:tc>
                  <a:txBody>
                    <a:bodyPr/>
                    <a:lstStyle/>
                    <a:p>
                      <a:r>
                        <a:rPr lang="en-US" sz="1600">
                          <a:latin typeface="Courier New" pitchFamily="49" charset="0"/>
                          <a:cs typeface="Courier New" pitchFamily="49" charset="0"/>
                        </a:rPr>
                        <a:t>"w"</a:t>
                      </a:r>
                    </a:p>
                  </a:txBody>
                  <a:tcPr/>
                </a:tc>
                <a:tc>
                  <a:txBody>
                    <a:bodyPr/>
                    <a:lstStyle/>
                    <a:p>
                      <a:r>
                        <a:rPr lang="en-US" sz="1600">
                          <a:latin typeface="Arial" pitchFamily="34" charset="0"/>
                          <a:cs typeface="Arial" pitchFamily="34" charset="0"/>
                        </a:rPr>
                        <a:t>Chỉ</a:t>
                      </a:r>
                      <a:r>
                        <a:rPr lang="en-US" sz="1600" baseline="0">
                          <a:latin typeface="Arial" pitchFamily="34" charset="0"/>
                          <a:cs typeface="Arial" pitchFamily="34" charset="0"/>
                        </a:rPr>
                        <a:t> c</a:t>
                      </a:r>
                      <a:r>
                        <a:rPr lang="en-US" sz="1600">
                          <a:latin typeface="Arial" pitchFamily="34" charset="0"/>
                          <a:cs typeface="Arial" pitchFamily="34" charset="0"/>
                        </a:rPr>
                        <a:t>ho phép</a:t>
                      </a:r>
                      <a:r>
                        <a:rPr lang="en-US" sz="1600" baseline="0">
                          <a:latin typeface="Arial" pitchFamily="34" charset="0"/>
                          <a:cs typeface="Arial" pitchFamily="34" charset="0"/>
                        </a:rPr>
                        <a:t> ghi, xoá nội dung file cũ nếu có hoặc tạo file mới nếu chưa có</a:t>
                      </a:r>
                      <a:endParaRPr lang="en-US" sz="1600">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r>
                        <a:rPr lang="en-US" sz="1600">
                          <a:latin typeface="Courier New" pitchFamily="49" charset="0"/>
                          <a:cs typeface="Courier New" pitchFamily="49" charset="0"/>
                        </a:rPr>
                        <a:t>"w+"</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Cho phép</a:t>
                      </a:r>
                      <a:r>
                        <a:rPr lang="en-US" sz="1600" baseline="0">
                          <a:latin typeface="Arial" pitchFamily="34" charset="0"/>
                          <a:cs typeface="Arial" pitchFamily="34" charset="0"/>
                        </a:rPr>
                        <a:t> đọc </a:t>
                      </a:r>
                      <a:r>
                        <a:rPr lang="en-US" sz="1600" i="0" baseline="0">
                          <a:latin typeface="Arial" pitchFamily="34" charset="0"/>
                          <a:cs typeface="Arial" pitchFamily="34" charset="0"/>
                        </a:rPr>
                        <a:t>và ghi</a:t>
                      </a:r>
                      <a:r>
                        <a:rPr lang="en-US" sz="1600" baseline="0">
                          <a:latin typeface="Arial" pitchFamily="34" charset="0"/>
                          <a:cs typeface="Arial" pitchFamily="34" charset="0"/>
                        </a:rPr>
                        <a:t>, xoá nội dung file cũ nếu có hoặc tạo file mới nếu chưa có</a:t>
                      </a:r>
                      <a:endParaRPr lang="en-US" sz="1600">
                        <a:latin typeface="Arial" pitchFamily="34" charset="0"/>
                        <a:cs typeface="Arial" pitchFamily="34" charset="0"/>
                      </a:endParaRPr>
                    </a:p>
                  </a:txBody>
                  <a:tcPr/>
                </a:tc>
                <a:extLst>
                  <a:ext uri="{0D108BD9-81ED-4DB2-BD59-A6C34878D82A}">
                    <a16:rowId xmlns:a16="http://schemas.microsoft.com/office/drawing/2014/main" xmlns="" val="10002"/>
                  </a:ext>
                </a:extLst>
              </a:tr>
              <a:tr h="709448">
                <a:tc>
                  <a:txBody>
                    <a:bodyPr/>
                    <a:lstStyle/>
                    <a:p>
                      <a:r>
                        <a:rPr lang="en-US" sz="1600">
                          <a:latin typeface="Courier New" pitchFamily="49" charset="0"/>
                          <a:cs typeface="Courier New" pitchFamily="49" charset="0"/>
                        </a:rPr>
                        <a:t>"a"</a:t>
                      </a:r>
                    </a:p>
                  </a:txBody>
                  <a:tcPr/>
                </a:tc>
                <a:tc>
                  <a:txBody>
                    <a:bodyPr/>
                    <a:lstStyle/>
                    <a:p>
                      <a:r>
                        <a:rPr lang="en-US" sz="1600">
                          <a:latin typeface="Arial" pitchFamily="34" charset="0"/>
                          <a:cs typeface="Arial" pitchFamily="34" charset="0"/>
                        </a:rPr>
                        <a:t>Chỉ</a:t>
                      </a:r>
                      <a:r>
                        <a:rPr lang="en-US" sz="1600" baseline="0">
                          <a:latin typeface="Arial" pitchFamily="34" charset="0"/>
                          <a:cs typeface="Arial" pitchFamily="34" charset="0"/>
                        </a:rPr>
                        <a:t> c</a:t>
                      </a:r>
                      <a:r>
                        <a:rPr lang="en-US" sz="1600">
                          <a:latin typeface="Arial" pitchFamily="34" charset="0"/>
                          <a:cs typeface="Arial" pitchFamily="34" charset="0"/>
                        </a:rPr>
                        <a:t>ho phép</a:t>
                      </a:r>
                      <a:r>
                        <a:rPr lang="en-US" sz="1600" baseline="0">
                          <a:latin typeface="Arial" pitchFamily="34" charset="0"/>
                          <a:cs typeface="Arial" pitchFamily="34" charset="0"/>
                        </a:rPr>
                        <a:t> ghi, t</a:t>
                      </a:r>
                      <a:r>
                        <a:rPr lang="en-US" sz="1600">
                          <a:latin typeface="Arial" pitchFamily="34" charset="0"/>
                          <a:cs typeface="Arial" pitchFamily="34" charset="0"/>
                        </a:rPr>
                        <a:t>rỏ</a:t>
                      </a:r>
                      <a:r>
                        <a:rPr lang="en-US" sz="1600" baseline="0">
                          <a:latin typeface="Arial" pitchFamily="34" charset="0"/>
                          <a:cs typeface="Arial" pitchFamily="34" charset="0"/>
                        </a:rPr>
                        <a:t> con trỏ đến cuối file để ghi tiếp hoặc tạo file mới nếu chưa có</a:t>
                      </a:r>
                      <a:endParaRPr lang="en-US" sz="1600">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r>
                        <a:rPr lang="en-US" sz="1600">
                          <a:latin typeface="Courier New" pitchFamily="49" charset="0"/>
                          <a:cs typeface="Courier New" pitchFamily="49" charset="0"/>
                        </a:rPr>
                        <a:t>"a+"</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Cho phép</a:t>
                      </a:r>
                      <a:r>
                        <a:rPr lang="en-US" sz="1600" baseline="0">
                          <a:latin typeface="Arial" pitchFamily="34" charset="0"/>
                          <a:cs typeface="Arial" pitchFamily="34" charset="0"/>
                        </a:rPr>
                        <a:t> </a:t>
                      </a:r>
                      <a:r>
                        <a:rPr lang="en-US" sz="1600">
                          <a:latin typeface="Arial" pitchFamily="34" charset="0"/>
                          <a:cs typeface="Arial" pitchFamily="34" charset="0"/>
                        </a:rPr>
                        <a:t>đọc</a:t>
                      </a:r>
                      <a:r>
                        <a:rPr lang="en-US" sz="1600" baseline="0">
                          <a:latin typeface="Arial" pitchFamily="34" charset="0"/>
                          <a:cs typeface="Arial" pitchFamily="34" charset="0"/>
                        </a:rPr>
                        <a:t> </a:t>
                      </a:r>
                      <a:r>
                        <a:rPr lang="en-US" sz="1600" i="0" baseline="0">
                          <a:latin typeface="Arial" pitchFamily="34" charset="0"/>
                          <a:cs typeface="Arial" pitchFamily="34" charset="0"/>
                        </a:rPr>
                        <a:t>và ghi</a:t>
                      </a:r>
                      <a:r>
                        <a:rPr lang="en-US" sz="1600" baseline="0">
                          <a:latin typeface="Arial" pitchFamily="34" charset="0"/>
                          <a:cs typeface="Arial" pitchFamily="34" charset="0"/>
                        </a:rPr>
                        <a:t>, trỏ con trỏ tới cuối file để ghi tiếp hoặc tạo file mới nếu chưa có</a:t>
                      </a:r>
                      <a:endParaRPr lang="en-US" sz="1600">
                        <a:latin typeface="Arial" pitchFamily="34" charset="0"/>
                        <a:cs typeface="Arial" pitchFamily="34" charset="0"/>
                      </a:endParaRPr>
                    </a:p>
                  </a:txBody>
                  <a:tcPr/>
                </a:tc>
                <a:extLst>
                  <a:ext uri="{0D108BD9-81ED-4DB2-BD59-A6C34878D82A}">
                    <a16:rowId xmlns:a16="http://schemas.microsoft.com/office/drawing/2014/main" xmlns="" val="10003"/>
                  </a:ext>
                </a:extLst>
              </a:tr>
              <a:tr h="289034">
                <a:tc>
                  <a:txBody>
                    <a:bodyPr/>
                    <a:lstStyle/>
                    <a:p>
                      <a:r>
                        <a:rPr lang="en-US" sz="1600">
                          <a:latin typeface="Courier New" pitchFamily="49" charset="0"/>
                          <a:cs typeface="Courier New" pitchFamily="49" charset="0"/>
                        </a:rPr>
                        <a:t>"t"</a:t>
                      </a:r>
                    </a:p>
                  </a:txBody>
                  <a:tcPr/>
                </a:tc>
                <a:tc>
                  <a:txBody>
                    <a:bodyPr/>
                    <a:lstStyle/>
                    <a:p>
                      <a:r>
                        <a:rPr lang="en-US" sz="1600">
                          <a:latin typeface="Arial" pitchFamily="34" charset="0"/>
                          <a:cs typeface="Arial" pitchFamily="34" charset="0"/>
                        </a:rPr>
                        <a:t>Đọc/ghi</a:t>
                      </a:r>
                      <a:r>
                        <a:rPr lang="en-US" sz="1600" baseline="0">
                          <a:latin typeface="Arial" pitchFamily="34" charset="0"/>
                          <a:cs typeface="Arial" pitchFamily="34" charset="0"/>
                        </a:rPr>
                        <a:t> d</a:t>
                      </a:r>
                      <a:r>
                        <a:rPr lang="en-US" sz="1600">
                          <a:latin typeface="Arial" pitchFamily="34" charset="0"/>
                          <a:cs typeface="Arial" pitchFamily="34" charset="0"/>
                        </a:rPr>
                        <a:t>ạng</a:t>
                      </a:r>
                      <a:r>
                        <a:rPr lang="en-US" sz="1600" baseline="0">
                          <a:latin typeface="Arial" pitchFamily="34" charset="0"/>
                          <a:cs typeface="Arial" pitchFamily="34" charset="0"/>
                        </a:rPr>
                        <a:t> văn bản (text)</a:t>
                      </a:r>
                      <a:endParaRPr lang="en-US" sz="1600">
                        <a:latin typeface="Arial" pitchFamily="34" charset="0"/>
                        <a:cs typeface="Arial" pitchFamily="34" charset="0"/>
                      </a:endParaRPr>
                    </a:p>
                  </a:txBody>
                  <a:tcPr>
                    <a:lnR w="76200" cap="flat" cmpd="sng" algn="ctr">
                      <a:solidFill>
                        <a:schemeClr val="bg1"/>
                      </a:solidFill>
                      <a:prstDash val="solid"/>
                      <a:round/>
                      <a:headEnd type="none" w="med" len="med"/>
                      <a:tailEnd type="none" w="med" len="med"/>
                    </a:lnR>
                  </a:tcPr>
                </a:tc>
                <a:tc>
                  <a:txBody>
                    <a:bodyPr/>
                    <a:lstStyle/>
                    <a:p>
                      <a:r>
                        <a:rPr lang="en-US" sz="1600">
                          <a:latin typeface="Courier New" pitchFamily="49" charset="0"/>
                          <a:cs typeface="Courier New" pitchFamily="49" charset="0"/>
                        </a:rPr>
                        <a:t>"b"</a:t>
                      </a:r>
                    </a:p>
                  </a:txBody>
                  <a:tcPr>
                    <a:lnL w="76200" cap="flat" cmpd="sng" algn="ctr">
                      <a:solidFill>
                        <a:schemeClr val="bg1"/>
                      </a:solidFill>
                      <a:prstDash val="solid"/>
                      <a:round/>
                      <a:headEnd type="none" w="med" len="med"/>
                      <a:tailEnd type="none" w="med" len="med"/>
                    </a:lnL>
                  </a:tcPr>
                </a:tc>
                <a:tc>
                  <a:txBody>
                    <a:bodyPr/>
                    <a:lstStyle/>
                    <a:p>
                      <a:r>
                        <a:rPr lang="en-US" sz="1600">
                          <a:latin typeface="Arial" pitchFamily="34" charset="0"/>
                          <a:cs typeface="Arial" pitchFamily="34" charset="0"/>
                        </a:rPr>
                        <a:t>Đọc/ghi</a:t>
                      </a:r>
                      <a:r>
                        <a:rPr lang="en-US" sz="1600" baseline="0">
                          <a:latin typeface="Arial" pitchFamily="34" charset="0"/>
                          <a:cs typeface="Arial" pitchFamily="34" charset="0"/>
                        </a:rPr>
                        <a:t> d</a:t>
                      </a:r>
                      <a:r>
                        <a:rPr lang="en-US" sz="1600">
                          <a:latin typeface="Arial" pitchFamily="34" charset="0"/>
                          <a:cs typeface="Arial" pitchFamily="34" charset="0"/>
                        </a:rPr>
                        <a:t>ạng</a:t>
                      </a:r>
                      <a:r>
                        <a:rPr lang="en-US" sz="1600" baseline="0">
                          <a:latin typeface="Arial" pitchFamily="34" charset="0"/>
                          <a:cs typeface="Arial" pitchFamily="34" charset="0"/>
                        </a:rPr>
                        <a:t> </a:t>
                      </a:r>
                      <a:r>
                        <a:rPr lang="en-US" sz="1600" i="0" baseline="0">
                          <a:latin typeface="Arial" pitchFamily="34" charset="0"/>
                          <a:cs typeface="Arial" pitchFamily="34" charset="0"/>
                        </a:rPr>
                        <a:t>nhị phân </a:t>
                      </a:r>
                      <a:r>
                        <a:rPr lang="en-US" sz="1600" baseline="0">
                          <a:latin typeface="Arial" pitchFamily="34" charset="0"/>
                          <a:cs typeface="Arial" pitchFamily="34" charset="0"/>
                        </a:rPr>
                        <a:t>(binary)</a:t>
                      </a:r>
                      <a:endParaRPr lang="en-US" sz="1600">
                        <a:latin typeface="Arial" pitchFamily="34" charset="0"/>
                        <a:cs typeface="Arial" pitchFamily="34" charset="0"/>
                      </a:endParaRP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Chú ý với việc mở file</a:t>
            </a:r>
          </a:p>
        </p:txBody>
      </p:sp>
      <p:sp>
        <p:nvSpPr>
          <p:cNvPr id="3" name="Content Placeholder 2"/>
          <p:cNvSpPr>
            <a:spLocks noGrp="1"/>
          </p:cNvSpPr>
          <p:nvPr>
            <p:ph sz="quarter" idx="1"/>
          </p:nvPr>
        </p:nvSpPr>
        <p:spPr/>
        <p:txBody>
          <a:bodyPr/>
          <a:lstStyle/>
          <a:p>
            <a:r>
              <a:rPr lang="en-US"/>
              <a:t>Việc mở file có thể không thành công và trả về NULL </a:t>
            </a:r>
            <a:r>
              <a:rPr lang="en-US">
                <a:sym typeface="Wingdings" pitchFamily="2" charset="2"/>
              </a:rPr>
              <a:t> cần kiểm tra giá trị trả về của fopen() để biết đã mở file thành công không</a:t>
            </a:r>
          </a:p>
          <a:p>
            <a:r>
              <a:rPr lang="en-US">
                <a:sym typeface="Wingdings" pitchFamily="2" charset="2"/>
              </a:rPr>
              <a:t>Các lý do có thể khiến mở file không thành công:</a:t>
            </a:r>
          </a:p>
          <a:p>
            <a:pPr lvl="1"/>
            <a:r>
              <a:rPr lang="en-US">
                <a:sym typeface="Wingdings" pitchFamily="2" charset="2"/>
              </a:rPr>
              <a:t>Mở file để đọc mà file đó không tồn tại</a:t>
            </a:r>
          </a:p>
          <a:p>
            <a:pPr lvl="1"/>
            <a:r>
              <a:rPr lang="en-US">
                <a:sym typeface="Wingdings" pitchFamily="2" charset="2"/>
              </a:rPr>
              <a:t>Người dùng hiện tại không có quyền</a:t>
            </a:r>
          </a:p>
          <a:p>
            <a:pPr lvl="1"/>
            <a:r>
              <a:rPr lang="en-US">
                <a:sym typeface="Wingdings" pitchFamily="2" charset="2"/>
              </a:rPr>
              <a:t>File đang được mở với chế độ hạn chế bởi một chương trình nào đó</a:t>
            </a:r>
          </a:p>
          <a:p>
            <a:pPr lvl="1"/>
            <a:r>
              <a:rPr lang="en-US">
                <a:sym typeface="Wingdings" pitchFamily="2" charset="2"/>
              </a:rPr>
              <a:t>Có quá nhiều file đang mở (hệ điều hành có giới hạn số file được mở đồng thời)</a:t>
            </a:r>
          </a:p>
          <a:p>
            <a:r>
              <a:rPr lang="en-US"/>
              <a:t>Các file được mở với hàm fopen() không hạn chế được mở lại</a:t>
            </a:r>
          </a:p>
        </p:txBody>
      </p:sp>
      <p:sp>
        <p:nvSpPr>
          <p:cNvPr id="4" name="Slide Number Placeholder 3"/>
          <p:cNvSpPr>
            <a:spLocks noGrp="1"/>
          </p:cNvSpPr>
          <p:nvPr>
            <p:ph type="sldNum" sz="quarter" idx="4"/>
          </p:nvPr>
        </p:nvSpPr>
        <p:spPr/>
        <p:txBody>
          <a:bodyPr/>
          <a:lstStyle/>
          <a:p>
            <a:fld id="{BC24317B-5122-4A99-A6E9-FA23C146A7E0}" type="slidenum">
              <a:rPr lang="en-US" smtClean="0"/>
              <a:pPr/>
              <a:t>5</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Mở file và hạn chế mở lại</a:t>
            </a:r>
          </a:p>
        </p:txBody>
      </p:sp>
      <p:sp>
        <p:nvSpPr>
          <p:cNvPr id="3" name="Content Placeholder 2"/>
          <p:cNvSpPr>
            <a:spLocks noGrp="1"/>
          </p:cNvSpPr>
          <p:nvPr>
            <p:ph sz="quarter" idx="1"/>
          </p:nvPr>
        </p:nvSpPr>
        <p:spPr/>
        <p:txBody>
          <a:bodyPr/>
          <a:lstStyle/>
          <a:p>
            <a:r>
              <a:rPr lang="en-US" sz="2400">
                <a:sym typeface="Wingdings" pitchFamily="2" charset="2"/>
              </a:rPr>
              <a:t>Đôi khi ta không muốn chương trình khác can thiệp vào một file ta đang mở để đọc/ghi</a:t>
            </a:r>
          </a:p>
          <a:p>
            <a:pPr lvl="1"/>
            <a:r>
              <a:rPr lang="en-US" sz="2100">
                <a:latin typeface="Courier New" pitchFamily="49" charset="0"/>
                <a:cs typeface="Courier New" pitchFamily="49" charset="0"/>
                <a:sym typeface="Wingdings" pitchFamily="2" charset="2"/>
              </a:rPr>
              <a:t>FILE* _fsopen(const char* fname, const char* mode, </a:t>
            </a:r>
            <a:r>
              <a:rPr lang="en-US" sz="2100" b="1">
                <a:solidFill>
                  <a:srgbClr val="FF0000"/>
                </a:solidFill>
                <a:latin typeface="Courier New" pitchFamily="49" charset="0"/>
                <a:cs typeface="Courier New" pitchFamily="49" charset="0"/>
                <a:sym typeface="Wingdings" pitchFamily="2" charset="2"/>
              </a:rPr>
              <a:t>int shflag</a:t>
            </a:r>
            <a:r>
              <a:rPr lang="en-US" sz="2100">
                <a:latin typeface="Courier New" pitchFamily="49" charset="0"/>
                <a:cs typeface="Courier New" pitchFamily="49" charset="0"/>
                <a:sym typeface="Wingdings" pitchFamily="2" charset="2"/>
              </a:rPr>
              <a:t>);</a:t>
            </a:r>
            <a:endParaRPr lang="en-US" sz="2100"/>
          </a:p>
          <a:p>
            <a:pPr lvl="2"/>
            <a:r>
              <a:rPr lang="en-US" sz="1800"/>
              <a:t>shflag: cờ cho phép file được mở lại hay không</a:t>
            </a:r>
          </a:p>
          <a:p>
            <a:pPr lvl="2"/>
            <a:r>
              <a:rPr lang="en-US" sz="1700">
                <a:latin typeface="Courier New" pitchFamily="49" charset="0"/>
                <a:cs typeface="Courier New" pitchFamily="49" charset="0"/>
              </a:rPr>
              <a:t>#include &lt;share.h&gt;</a:t>
            </a:r>
            <a:endParaRPr lang="en-US" sz="1800">
              <a:latin typeface="Courier New" pitchFamily="49" charset="0"/>
              <a:cs typeface="Courier New" pitchFamily="49" charset="0"/>
            </a:endParaRPr>
          </a:p>
          <a:p>
            <a:pPr marL="547687" lvl="2">
              <a:spcBef>
                <a:spcPts val="600"/>
              </a:spcBef>
              <a:buClr>
                <a:schemeClr val="accent1"/>
              </a:buClr>
              <a:buNone/>
            </a:pPr>
            <a:endParaRPr lang="en-US" sz="1800"/>
          </a:p>
          <a:p>
            <a:endParaRPr lang="en-US" sz="2400"/>
          </a:p>
          <a:p>
            <a:endParaRPr lang="en-US" sz="2400"/>
          </a:p>
          <a:p>
            <a:endParaRPr lang="en-US" sz="2400"/>
          </a:p>
          <a:p>
            <a:endParaRPr lang="en-US" sz="2400"/>
          </a:p>
          <a:p>
            <a:r>
              <a:rPr lang="en-US" sz="2400"/>
              <a:t>Lưu ý: Hàm này chỉ có trong MS Visual C</a:t>
            </a:r>
          </a:p>
        </p:txBody>
      </p:sp>
      <p:sp>
        <p:nvSpPr>
          <p:cNvPr id="4" name="Slide Number Placeholder 3"/>
          <p:cNvSpPr>
            <a:spLocks noGrp="1"/>
          </p:cNvSpPr>
          <p:nvPr>
            <p:ph type="sldNum" sz="quarter" idx="4"/>
          </p:nvPr>
        </p:nvSpPr>
        <p:spPr/>
        <p:txBody>
          <a:bodyPr/>
          <a:lstStyle/>
          <a:p>
            <a:fld id="{BC24317B-5122-4A99-A6E9-FA23C146A7E0}" type="slidenum">
              <a:rPr lang="en-US" smtClean="0"/>
              <a:pPr/>
              <a:t>6</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graphicFrame>
        <p:nvGraphicFramePr>
          <p:cNvPr id="6" name="Table 5"/>
          <p:cNvGraphicFramePr>
            <a:graphicFrameLocks noGrp="1"/>
          </p:cNvGraphicFramePr>
          <p:nvPr/>
        </p:nvGraphicFramePr>
        <p:xfrm>
          <a:off x="1143000" y="3581400"/>
          <a:ext cx="7391400" cy="1676400"/>
        </p:xfrm>
        <a:graphic>
          <a:graphicData uri="http://schemas.openxmlformats.org/drawingml/2006/table">
            <a:tbl>
              <a:tblPr firstRow="1" bandRow="1">
                <a:tableStyleId>{21E4AEA4-8DFA-4A89-87EB-49C32662AFE0}</a:tableStyleId>
              </a:tblPr>
              <a:tblGrid>
                <a:gridCol w="1905000">
                  <a:extLst>
                    <a:ext uri="{9D8B030D-6E8A-4147-A177-3AD203B41FA5}">
                      <a16:colId xmlns:a16="http://schemas.microsoft.com/office/drawing/2014/main" xmlns="" val="20000"/>
                    </a:ext>
                  </a:extLst>
                </a:gridCol>
                <a:gridCol w="5486400">
                  <a:extLst>
                    <a:ext uri="{9D8B030D-6E8A-4147-A177-3AD203B41FA5}">
                      <a16:colId xmlns:a16="http://schemas.microsoft.com/office/drawing/2014/main" xmlns="" val="20001"/>
                    </a:ext>
                  </a:extLst>
                </a:gridCol>
              </a:tblGrid>
              <a:tr h="289034">
                <a:tc>
                  <a:txBody>
                    <a:bodyPr/>
                    <a:lstStyle/>
                    <a:p>
                      <a:pPr algn="ctr"/>
                      <a:r>
                        <a:rPr lang="en-US" sz="1600">
                          <a:solidFill>
                            <a:srgbClr val="000000"/>
                          </a:solidFill>
                          <a:latin typeface="Arial" pitchFamily="34" charset="0"/>
                          <a:cs typeface="Arial" pitchFamily="34" charset="0"/>
                        </a:rPr>
                        <a:t>shflag</a:t>
                      </a:r>
                    </a:p>
                  </a:txBody>
                  <a:tcPr/>
                </a:tc>
                <a:tc>
                  <a:txBody>
                    <a:bodyPr/>
                    <a:lstStyle/>
                    <a:p>
                      <a:pPr algn="ctr"/>
                      <a:r>
                        <a:rPr lang="en-US" sz="1600">
                          <a:solidFill>
                            <a:srgbClr val="000000"/>
                          </a:solidFill>
                          <a:latin typeface="Arial" pitchFamily="34" charset="0"/>
                          <a:cs typeface="Arial" pitchFamily="34" charset="0"/>
                        </a:rPr>
                        <a:t>Ý</a:t>
                      </a:r>
                      <a:r>
                        <a:rPr lang="en-US" sz="1600" baseline="0">
                          <a:solidFill>
                            <a:srgbClr val="000000"/>
                          </a:solidFill>
                          <a:latin typeface="Arial" pitchFamily="34" charset="0"/>
                          <a:cs typeface="Arial" pitchFamily="34" charset="0"/>
                        </a:rPr>
                        <a:t> nghĩa</a:t>
                      </a:r>
                      <a:endParaRPr lang="en-US" sz="1600">
                        <a:solidFill>
                          <a:srgbClr val="000000"/>
                        </a:solidFill>
                        <a:latin typeface="Arial" pitchFamily="34" charset="0"/>
                        <a:cs typeface="Arial" pitchFamily="34" charset="0"/>
                      </a:endParaRPr>
                    </a:p>
                  </a:txBody>
                  <a:tcPr/>
                </a:tc>
                <a:extLst>
                  <a:ext uri="{0D108BD9-81ED-4DB2-BD59-A6C34878D82A}">
                    <a16:rowId xmlns:a16="http://schemas.microsoft.com/office/drawing/2014/main" xmlns="" val="10000"/>
                  </a:ext>
                </a:extLst>
              </a:tr>
              <a:tr h="289034">
                <a:tc>
                  <a:txBody>
                    <a:bodyPr/>
                    <a:lstStyle/>
                    <a:p>
                      <a:pPr algn="ctr"/>
                      <a:r>
                        <a:rPr lang="en-US" sz="1600" b="0">
                          <a:latin typeface="Courier New" pitchFamily="49" charset="0"/>
                          <a:cs typeface="Courier New" pitchFamily="49" charset="0"/>
                        </a:rPr>
                        <a:t>_SH_DENYNO</a:t>
                      </a:r>
                    </a:p>
                  </a:txBody>
                  <a:tcPr/>
                </a:tc>
                <a:tc>
                  <a:txBody>
                    <a:bodyPr/>
                    <a:lstStyle/>
                    <a:p>
                      <a:r>
                        <a:rPr lang="en-US" sz="1600">
                          <a:latin typeface="Arial" pitchFamily="34" charset="0"/>
                          <a:cs typeface="Arial" pitchFamily="34" charset="0"/>
                        </a:rPr>
                        <a:t>Không</a:t>
                      </a:r>
                      <a:r>
                        <a:rPr lang="en-US" sz="1600" baseline="0">
                          <a:latin typeface="Arial" pitchFamily="34" charset="0"/>
                          <a:cs typeface="Arial" pitchFamily="34" charset="0"/>
                        </a:rPr>
                        <a:t> hạn chế</a:t>
                      </a:r>
                      <a:endParaRPr lang="en-US" sz="1600">
                        <a:latin typeface="Arial" pitchFamily="34" charset="0"/>
                        <a:cs typeface="Arial" pitchFamily="34" charset="0"/>
                      </a:endParaRPr>
                    </a:p>
                  </a:txBody>
                  <a:tcPr/>
                </a:tc>
                <a:extLst>
                  <a:ext uri="{0D108BD9-81ED-4DB2-BD59-A6C34878D82A}">
                    <a16:rowId xmlns:a16="http://schemas.microsoft.com/office/drawing/2014/main" xmlns="" val="10001"/>
                  </a:ext>
                </a:extLst>
              </a:tr>
              <a:tr h="289034">
                <a:tc>
                  <a:txBody>
                    <a:bodyPr/>
                    <a:lstStyle/>
                    <a:p>
                      <a:pPr algn="ctr"/>
                      <a:r>
                        <a:rPr kumimoji="0" lang="en-US" sz="1600" b="0" i="0" kern="1200">
                          <a:solidFill>
                            <a:schemeClr val="dk1"/>
                          </a:solidFill>
                          <a:latin typeface="Courier New" pitchFamily="49" charset="0"/>
                          <a:ea typeface="+mn-ea"/>
                          <a:cs typeface="Courier New" pitchFamily="49" charset="0"/>
                        </a:rPr>
                        <a:t>_SH_DENYRD</a:t>
                      </a:r>
                      <a:endParaRPr lang="en-US" sz="1600" b="0">
                        <a:latin typeface="Courier New" pitchFamily="49" charset="0"/>
                        <a:cs typeface="Courier New" pitchFamily="49" charset="0"/>
                      </a:endParaRPr>
                    </a:p>
                  </a:txBody>
                  <a:tcPr/>
                </a:tc>
                <a:tc>
                  <a:txBody>
                    <a:bodyPr/>
                    <a:lstStyle/>
                    <a:p>
                      <a:r>
                        <a:rPr lang="en-US" sz="1600">
                          <a:latin typeface="Arial" pitchFamily="34" charset="0"/>
                          <a:cs typeface="Arial" pitchFamily="34" charset="0"/>
                        </a:rPr>
                        <a:t>Hạn</a:t>
                      </a:r>
                      <a:r>
                        <a:rPr lang="en-US" sz="1600" baseline="0">
                          <a:latin typeface="Arial" pitchFamily="34" charset="0"/>
                          <a:cs typeface="Arial" pitchFamily="34" charset="0"/>
                        </a:rPr>
                        <a:t> chế được mở lại với chế độ đọc</a:t>
                      </a:r>
                      <a:endParaRPr lang="en-US" sz="1600">
                        <a:latin typeface="Arial" pitchFamily="34" charset="0"/>
                        <a:cs typeface="Arial" pitchFamily="34" charset="0"/>
                      </a:endParaRPr>
                    </a:p>
                  </a:txBody>
                  <a:tcPr/>
                </a:tc>
                <a:extLst>
                  <a:ext uri="{0D108BD9-81ED-4DB2-BD59-A6C34878D82A}">
                    <a16:rowId xmlns:a16="http://schemas.microsoft.com/office/drawing/2014/main" xmlns="" val="10002"/>
                  </a:ext>
                </a:extLst>
              </a:tr>
              <a:tr h="289034">
                <a:tc>
                  <a:txBody>
                    <a:bodyPr/>
                    <a:lstStyle/>
                    <a:p>
                      <a:pPr algn="ctr"/>
                      <a:r>
                        <a:rPr kumimoji="0" lang="en-US" sz="1600" b="0" i="0" kern="1200">
                          <a:solidFill>
                            <a:schemeClr val="dk1"/>
                          </a:solidFill>
                          <a:latin typeface="Courier New" pitchFamily="49" charset="0"/>
                          <a:ea typeface="+mn-ea"/>
                          <a:cs typeface="Courier New" pitchFamily="49" charset="0"/>
                        </a:rPr>
                        <a:t>_SH_DENYWR</a:t>
                      </a:r>
                      <a:endParaRPr lang="en-US" sz="1600" b="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latin typeface="Arial" pitchFamily="34" charset="0"/>
                          <a:cs typeface="Arial" pitchFamily="34" charset="0"/>
                        </a:rPr>
                        <a:t>Hạn</a:t>
                      </a:r>
                      <a:r>
                        <a:rPr lang="en-US" sz="1600" baseline="0">
                          <a:latin typeface="Arial" pitchFamily="34" charset="0"/>
                          <a:cs typeface="Arial" pitchFamily="34" charset="0"/>
                        </a:rPr>
                        <a:t> chế được mở lại với chế độ ghi</a:t>
                      </a:r>
                      <a:endParaRPr lang="en-US" sz="1600">
                        <a:latin typeface="Arial" pitchFamily="34" charset="0"/>
                        <a:cs typeface="Arial" pitchFamily="34" charset="0"/>
                      </a:endParaRPr>
                    </a:p>
                  </a:txBody>
                  <a:tcPr/>
                </a:tc>
                <a:extLst>
                  <a:ext uri="{0D108BD9-81ED-4DB2-BD59-A6C34878D82A}">
                    <a16:rowId xmlns:a16="http://schemas.microsoft.com/office/drawing/2014/main" xmlns="" val="10003"/>
                  </a:ext>
                </a:extLst>
              </a:tr>
              <a:tr h="289034">
                <a:tc>
                  <a:txBody>
                    <a:bodyPr/>
                    <a:lstStyle/>
                    <a:p>
                      <a:pPr algn="ctr"/>
                      <a:r>
                        <a:rPr kumimoji="0" lang="en-US" sz="1600" b="0" i="0" kern="1200">
                          <a:solidFill>
                            <a:schemeClr val="dk1"/>
                          </a:solidFill>
                          <a:latin typeface="Courier New" pitchFamily="49" charset="0"/>
                          <a:ea typeface="+mn-ea"/>
                          <a:cs typeface="Courier New" pitchFamily="49" charset="0"/>
                        </a:rPr>
                        <a:t>_SH_DENYRW</a:t>
                      </a:r>
                      <a:endParaRPr lang="en-US" sz="1600" b="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latin typeface="Arial" pitchFamily="34" charset="0"/>
                          <a:cs typeface="Arial" pitchFamily="34" charset="0"/>
                        </a:rPr>
                        <a:t>Hạn</a:t>
                      </a:r>
                      <a:r>
                        <a:rPr lang="en-US" sz="1600" baseline="0">
                          <a:latin typeface="Arial" pitchFamily="34" charset="0"/>
                          <a:cs typeface="Arial" pitchFamily="34" charset="0"/>
                        </a:rPr>
                        <a:t> chế được mở lại với cả chế độ đọc và ghi</a:t>
                      </a:r>
                      <a:endParaRPr lang="en-US" sz="1600">
                        <a:latin typeface="Arial" pitchFamily="34" charset="0"/>
                        <a:cs typeface="Arial" pitchFamily="34" charset="0"/>
                      </a:endParaRP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Ghi vào file</a:t>
            </a:r>
            <a:endParaRPr lang="en-US" i="1"/>
          </a:p>
        </p:txBody>
      </p:sp>
      <p:sp>
        <p:nvSpPr>
          <p:cNvPr id="3" name="Content Placeholder 2"/>
          <p:cNvSpPr>
            <a:spLocks noGrp="1"/>
          </p:cNvSpPr>
          <p:nvPr>
            <p:ph sz="quarter" idx="1"/>
          </p:nvPr>
        </p:nvSpPr>
        <p:spPr/>
        <p:txBody>
          <a:bodyPr/>
          <a:lstStyle/>
          <a:p>
            <a:r>
              <a:rPr lang="en-US" sz="2000" dirty="0"/>
              <a:t>File </a:t>
            </a:r>
            <a:r>
              <a:rPr lang="en-US" sz="2000" dirty="0" err="1"/>
              <a:t>văn</a:t>
            </a:r>
            <a:r>
              <a:rPr lang="en-US" sz="2000" dirty="0"/>
              <a:t> </a:t>
            </a:r>
            <a:r>
              <a:rPr lang="en-US" sz="2000" dirty="0" err="1"/>
              <a:t>bản</a:t>
            </a:r>
            <a:r>
              <a:rPr lang="en-US" sz="2000" dirty="0"/>
              <a:t> (text) </a:t>
            </a:r>
            <a:r>
              <a:rPr lang="en-US" sz="2000" dirty="0" err="1"/>
              <a:t>và</a:t>
            </a:r>
            <a:r>
              <a:rPr lang="en-US" sz="2000" dirty="0"/>
              <a:t> </a:t>
            </a:r>
            <a:r>
              <a:rPr lang="en-US" sz="2000" dirty="0" err="1"/>
              <a:t>nhị</a:t>
            </a:r>
            <a:r>
              <a:rPr lang="en-US" sz="2000" dirty="0"/>
              <a:t> </a:t>
            </a:r>
            <a:r>
              <a:rPr lang="en-US" sz="2000" dirty="0" err="1"/>
              <a:t>phân</a:t>
            </a:r>
            <a:r>
              <a:rPr lang="en-US" sz="2000" dirty="0"/>
              <a:t> (binary)</a:t>
            </a:r>
          </a:p>
          <a:p>
            <a:pPr lvl="1"/>
            <a:r>
              <a:rPr lang="en-US" sz="2000" dirty="0"/>
              <a:t>File </a:t>
            </a:r>
            <a:r>
              <a:rPr lang="en-US" sz="2000" dirty="0" err="1"/>
              <a:t>văn</a:t>
            </a:r>
            <a:r>
              <a:rPr lang="en-US" sz="2000" dirty="0"/>
              <a:t> </a:t>
            </a:r>
            <a:r>
              <a:rPr lang="en-US" sz="2000" dirty="0" err="1"/>
              <a:t>bản</a:t>
            </a:r>
            <a:r>
              <a:rPr lang="en-US" sz="2000" dirty="0"/>
              <a:t>: </a:t>
            </a:r>
            <a:r>
              <a:rPr lang="en-US" sz="2000" dirty="0" err="1"/>
              <a:t>một</a:t>
            </a:r>
            <a:r>
              <a:rPr lang="en-US" sz="2000" dirty="0"/>
              <a:t> </a:t>
            </a:r>
            <a:r>
              <a:rPr lang="en-US" sz="2000" dirty="0" err="1"/>
              <a:t>số</a:t>
            </a:r>
            <a:r>
              <a:rPr lang="en-US" sz="2000" dirty="0"/>
              <a:t> </a:t>
            </a:r>
            <a:r>
              <a:rPr lang="en-US" sz="2000" dirty="0" err="1"/>
              <a:t>ký</a:t>
            </a:r>
            <a:r>
              <a:rPr lang="en-US" sz="2000" dirty="0"/>
              <a:t> </a:t>
            </a:r>
            <a:r>
              <a:rPr lang="en-US" sz="2000" dirty="0" err="1"/>
              <a:t>tự</a:t>
            </a:r>
            <a:r>
              <a:rPr lang="en-US" sz="2000" dirty="0"/>
              <a:t> </a:t>
            </a:r>
            <a:r>
              <a:rPr lang="en-US" sz="2000" dirty="0" err="1"/>
              <a:t>đặc</a:t>
            </a:r>
            <a:r>
              <a:rPr lang="en-US" sz="2000" dirty="0"/>
              <a:t> </a:t>
            </a:r>
            <a:r>
              <a:rPr lang="en-US" sz="2000" dirty="0" err="1"/>
              <a:t>biệt</a:t>
            </a:r>
            <a:r>
              <a:rPr lang="en-US" sz="2000" dirty="0"/>
              <a:t> </a:t>
            </a:r>
            <a:r>
              <a:rPr lang="en-US" sz="2000" dirty="0" err="1"/>
              <a:t>như</a:t>
            </a:r>
            <a:r>
              <a:rPr lang="en-US" sz="2000" dirty="0"/>
              <a:t> </a:t>
            </a:r>
            <a:r>
              <a:rPr lang="en-US" sz="2000" dirty="0" err="1"/>
              <a:t>chuyển</a:t>
            </a:r>
            <a:r>
              <a:rPr lang="en-US" sz="2000" dirty="0"/>
              <a:t> </a:t>
            </a:r>
            <a:r>
              <a:rPr lang="en-US" sz="2000" dirty="0" err="1"/>
              <a:t>đổi</a:t>
            </a:r>
            <a:r>
              <a:rPr lang="en-US" sz="2000" dirty="0"/>
              <a:t> </a:t>
            </a:r>
            <a:r>
              <a:rPr lang="en-US" sz="2000" dirty="0" err="1"/>
              <a:t>giữa</a:t>
            </a:r>
            <a:r>
              <a:rPr lang="en-US" sz="2000" dirty="0"/>
              <a:t> '\n' </a:t>
            </a:r>
            <a:r>
              <a:rPr lang="en-US" sz="2000" dirty="0" err="1"/>
              <a:t>và</a:t>
            </a:r>
            <a:r>
              <a:rPr lang="en-US" sz="2000" dirty="0"/>
              <a:t> "\r\n", </a:t>
            </a:r>
            <a:r>
              <a:rPr lang="en-US" sz="2000" dirty="0" err="1"/>
              <a:t>xử</a:t>
            </a:r>
            <a:r>
              <a:rPr lang="en-US" sz="2000" dirty="0"/>
              <a:t> </a:t>
            </a:r>
            <a:r>
              <a:rPr lang="en-US" sz="2000" dirty="0" err="1"/>
              <a:t>lý</a:t>
            </a:r>
            <a:r>
              <a:rPr lang="en-US" sz="2000" dirty="0"/>
              <a:t> </a:t>
            </a:r>
            <a:r>
              <a:rPr lang="en-US" sz="2000" dirty="0" err="1"/>
              <a:t>ký</a:t>
            </a:r>
            <a:r>
              <a:rPr lang="en-US" sz="2000" dirty="0"/>
              <a:t> </a:t>
            </a:r>
            <a:r>
              <a:rPr lang="en-US" sz="2000" dirty="0" err="1"/>
              <a:t>tự</a:t>
            </a:r>
            <a:r>
              <a:rPr lang="en-US" sz="2000" dirty="0"/>
              <a:t> </a:t>
            </a:r>
            <a:r>
              <a:rPr lang="en-US" sz="2000" dirty="0" err="1"/>
              <a:t>hết</a:t>
            </a:r>
            <a:r>
              <a:rPr lang="en-US" sz="2000" dirty="0"/>
              <a:t> </a:t>
            </a:r>
            <a:r>
              <a:rPr lang="en-US" sz="2000" dirty="0">
                <a:solidFill>
                  <a:schemeClr val="tx1"/>
                </a:solidFill>
              </a:rPr>
              <a:t>file</a:t>
            </a:r>
            <a:r>
              <a:rPr lang="en-US" sz="2000" dirty="0"/>
              <a:t> </a:t>
            </a:r>
            <a:r>
              <a:rPr lang="en-US" sz="2000" dirty="0">
                <a:sym typeface="Wingdings" pitchFamily="2" charset="2"/>
              </a:rPr>
              <a:t> </a:t>
            </a:r>
            <a:r>
              <a:rPr lang="en-US" sz="2000" dirty="0" err="1">
                <a:sym typeface="Wingdings" pitchFamily="2" charset="2"/>
              </a:rPr>
              <a:t>thích</a:t>
            </a:r>
            <a:r>
              <a:rPr lang="en-US" sz="2000" dirty="0">
                <a:sym typeface="Wingdings" pitchFamily="2" charset="2"/>
              </a:rPr>
              <a:t> </a:t>
            </a:r>
            <a:r>
              <a:rPr lang="en-US" sz="2000" dirty="0" err="1">
                <a:sym typeface="Wingdings" pitchFamily="2" charset="2"/>
              </a:rPr>
              <a:t>hợp</a:t>
            </a:r>
            <a:r>
              <a:rPr lang="en-US" sz="2000" dirty="0">
                <a:sym typeface="Wingdings" pitchFamily="2" charset="2"/>
              </a:rPr>
              <a:t> file </a:t>
            </a:r>
            <a:r>
              <a:rPr lang="en-US" sz="2000" dirty="0" err="1">
                <a:sym typeface="Wingdings" pitchFamily="2" charset="2"/>
              </a:rPr>
              <a:t>dạng</a:t>
            </a:r>
            <a:r>
              <a:rPr lang="en-US" sz="2000" dirty="0">
                <a:sym typeface="Wingdings" pitchFamily="2" charset="2"/>
              </a:rPr>
              <a:t> </a:t>
            </a:r>
            <a:r>
              <a:rPr lang="en-US" sz="2000" dirty="0" err="1">
                <a:sym typeface="Wingdings" pitchFamily="2" charset="2"/>
              </a:rPr>
              <a:t>văn</a:t>
            </a:r>
            <a:r>
              <a:rPr lang="en-US" sz="2000" dirty="0">
                <a:sym typeface="Wingdings" pitchFamily="2" charset="2"/>
              </a:rPr>
              <a:t> </a:t>
            </a:r>
            <a:r>
              <a:rPr lang="en-US" sz="2000" dirty="0" err="1">
                <a:sym typeface="Wingdings" pitchFamily="2" charset="2"/>
              </a:rPr>
              <a:t>bản</a:t>
            </a:r>
            <a:endParaRPr lang="en-US" sz="2000" dirty="0">
              <a:sym typeface="Wingdings" pitchFamily="2" charset="2"/>
            </a:endParaRPr>
          </a:p>
          <a:p>
            <a:pPr lvl="1"/>
            <a:r>
              <a:rPr lang="en-US" sz="2000" dirty="0">
                <a:sym typeface="Wingdings" pitchFamily="2" charset="2"/>
              </a:rPr>
              <a:t>File </a:t>
            </a:r>
            <a:r>
              <a:rPr lang="en-US" sz="2000" dirty="0" err="1">
                <a:sym typeface="Wingdings" pitchFamily="2" charset="2"/>
              </a:rPr>
              <a:t>nhị</a:t>
            </a:r>
            <a:r>
              <a:rPr lang="en-US" sz="2000" dirty="0">
                <a:sym typeface="Wingdings" pitchFamily="2" charset="2"/>
              </a:rPr>
              <a:t> </a:t>
            </a:r>
            <a:r>
              <a:rPr lang="en-US" sz="2000" dirty="0" err="1">
                <a:sym typeface="Wingdings" pitchFamily="2" charset="2"/>
              </a:rPr>
              <a:t>phân</a:t>
            </a:r>
            <a:r>
              <a:rPr lang="en-US" sz="2000" dirty="0">
                <a:sym typeface="Wingdings" pitchFamily="2" charset="2"/>
              </a:rPr>
              <a:t>: </a:t>
            </a:r>
            <a:r>
              <a:rPr lang="en-US" sz="2000" dirty="0" err="1">
                <a:sym typeface="Wingdings" pitchFamily="2" charset="2"/>
              </a:rPr>
              <a:t>không</a:t>
            </a:r>
            <a:r>
              <a:rPr lang="en-US" sz="2000" dirty="0">
                <a:sym typeface="Wingdings" pitchFamily="2" charset="2"/>
              </a:rPr>
              <a:t> </a:t>
            </a:r>
            <a:r>
              <a:rPr lang="en-US" sz="2000" dirty="0" err="1">
                <a:sym typeface="Wingdings" pitchFamily="2" charset="2"/>
              </a:rPr>
              <a:t>thay</a:t>
            </a:r>
            <a:r>
              <a:rPr lang="en-US" sz="2000" dirty="0">
                <a:sym typeface="Wingdings" pitchFamily="2" charset="2"/>
              </a:rPr>
              <a:t> </a:t>
            </a:r>
            <a:r>
              <a:rPr lang="en-US" sz="2000" dirty="0" err="1">
                <a:sym typeface="Wingdings" pitchFamily="2" charset="2"/>
              </a:rPr>
              <a:t>đổi</a:t>
            </a:r>
            <a:r>
              <a:rPr lang="en-US" sz="2000" dirty="0">
                <a:sym typeface="Wingdings" pitchFamily="2" charset="2"/>
              </a:rPr>
              <a:t> </a:t>
            </a:r>
            <a:r>
              <a:rPr lang="en-US" sz="2000" dirty="0" err="1">
                <a:sym typeface="Wingdings" pitchFamily="2" charset="2"/>
              </a:rPr>
              <a:t>dữ</a:t>
            </a:r>
            <a:r>
              <a:rPr lang="en-US" sz="2000" dirty="0">
                <a:sym typeface="Wingdings" pitchFamily="2" charset="2"/>
              </a:rPr>
              <a:t> </a:t>
            </a:r>
            <a:r>
              <a:rPr lang="en-US" sz="2000" dirty="0" err="1">
                <a:sym typeface="Wingdings" pitchFamily="2" charset="2"/>
              </a:rPr>
              <a:t>liệu</a:t>
            </a:r>
            <a:r>
              <a:rPr lang="en-US" sz="2000" dirty="0">
                <a:sym typeface="Wingdings" pitchFamily="2" charset="2"/>
              </a:rPr>
              <a:t> </a:t>
            </a:r>
            <a:r>
              <a:rPr lang="en-US" sz="2000" dirty="0" err="1">
                <a:sym typeface="Wingdings" pitchFamily="2" charset="2"/>
              </a:rPr>
              <a:t>ghi</a:t>
            </a:r>
            <a:r>
              <a:rPr lang="en-US" sz="2000" dirty="0">
                <a:sym typeface="Wingdings" pitchFamily="2" charset="2"/>
              </a:rPr>
              <a:t> </a:t>
            </a:r>
            <a:r>
              <a:rPr lang="en-US" sz="2000" dirty="0" err="1">
                <a:sym typeface="Wingdings" pitchFamily="2" charset="2"/>
              </a:rPr>
              <a:t>vào</a:t>
            </a:r>
            <a:r>
              <a:rPr lang="en-US" sz="2000" dirty="0">
                <a:sym typeface="Wingdings" pitchFamily="2" charset="2"/>
              </a:rPr>
              <a:t>  </a:t>
            </a:r>
            <a:r>
              <a:rPr lang="en-US" sz="2000" dirty="0" err="1">
                <a:sym typeface="Wingdings" pitchFamily="2" charset="2"/>
              </a:rPr>
              <a:t>thích</a:t>
            </a:r>
            <a:r>
              <a:rPr lang="en-US" sz="2000" dirty="0">
                <a:sym typeface="Wingdings" pitchFamily="2" charset="2"/>
              </a:rPr>
              <a:t> </a:t>
            </a:r>
            <a:r>
              <a:rPr lang="en-US" sz="2000" dirty="0" err="1">
                <a:sym typeface="Wingdings" pitchFamily="2" charset="2"/>
              </a:rPr>
              <a:t>hợp</a:t>
            </a:r>
            <a:r>
              <a:rPr lang="en-US" sz="2000" dirty="0">
                <a:sym typeface="Wingdings" pitchFamily="2" charset="2"/>
              </a:rPr>
              <a:t> </a:t>
            </a:r>
            <a:r>
              <a:rPr lang="en-US" sz="2000" dirty="0" err="1">
                <a:sym typeface="Wingdings" pitchFamily="2" charset="2"/>
              </a:rPr>
              <a:t>với</a:t>
            </a:r>
            <a:r>
              <a:rPr lang="en-US" sz="2000" dirty="0">
                <a:sym typeface="Wingdings" pitchFamily="2" charset="2"/>
              </a:rPr>
              <a:t> </a:t>
            </a:r>
            <a:r>
              <a:rPr lang="en-US" sz="2000" dirty="0" err="1">
                <a:sym typeface="Wingdings" pitchFamily="2" charset="2"/>
              </a:rPr>
              <a:t>việc</a:t>
            </a:r>
            <a:r>
              <a:rPr lang="en-US" sz="2000" dirty="0">
                <a:sym typeface="Wingdings" pitchFamily="2" charset="2"/>
              </a:rPr>
              <a:t> </a:t>
            </a:r>
            <a:r>
              <a:rPr lang="en-US" sz="2000" dirty="0" err="1">
                <a:sym typeface="Wingdings" pitchFamily="2" charset="2"/>
              </a:rPr>
              <a:t>lưu</a:t>
            </a:r>
            <a:r>
              <a:rPr lang="en-US" sz="2000" dirty="0">
                <a:sym typeface="Wingdings" pitchFamily="2" charset="2"/>
              </a:rPr>
              <a:t> </a:t>
            </a:r>
            <a:r>
              <a:rPr lang="en-US" sz="2000" dirty="0" err="1">
                <a:sym typeface="Wingdings" pitchFamily="2" charset="2"/>
              </a:rPr>
              <a:t>dữ</a:t>
            </a:r>
            <a:r>
              <a:rPr lang="en-US" sz="2000" dirty="0">
                <a:sym typeface="Wingdings" pitchFamily="2" charset="2"/>
              </a:rPr>
              <a:t> </a:t>
            </a:r>
            <a:r>
              <a:rPr lang="en-US" sz="2000" dirty="0" err="1">
                <a:sym typeface="Wingdings" pitchFamily="2" charset="2"/>
              </a:rPr>
              <a:t>liệu</a:t>
            </a:r>
            <a:r>
              <a:rPr lang="en-US" sz="2000" dirty="0">
                <a:sym typeface="Wingdings" pitchFamily="2" charset="2"/>
              </a:rPr>
              <a:t> </a:t>
            </a:r>
            <a:r>
              <a:rPr lang="en-US" sz="2000" dirty="0" err="1">
                <a:sym typeface="Wingdings" pitchFamily="2" charset="2"/>
              </a:rPr>
              <a:t>dạng</a:t>
            </a:r>
            <a:r>
              <a:rPr lang="en-US" sz="2000" dirty="0">
                <a:sym typeface="Wingdings" pitchFamily="2" charset="2"/>
              </a:rPr>
              <a:t> </a:t>
            </a:r>
            <a:r>
              <a:rPr lang="en-US" sz="2000" dirty="0" err="1">
                <a:sym typeface="Wingdings" pitchFamily="2" charset="2"/>
              </a:rPr>
              <a:t>nhị</a:t>
            </a:r>
            <a:r>
              <a:rPr lang="en-US" sz="2000" dirty="0">
                <a:sym typeface="Wingdings" pitchFamily="2" charset="2"/>
              </a:rPr>
              <a:t> </a:t>
            </a:r>
            <a:r>
              <a:rPr lang="en-US" sz="2000" dirty="0" err="1">
                <a:sym typeface="Wingdings" pitchFamily="2" charset="2"/>
              </a:rPr>
              <a:t>phân</a:t>
            </a:r>
            <a:endParaRPr lang="en-US" sz="2000" dirty="0"/>
          </a:p>
          <a:p>
            <a:r>
              <a:rPr lang="en-US" sz="2000" dirty="0" err="1"/>
              <a:t>Ghi</a:t>
            </a:r>
            <a:r>
              <a:rPr lang="en-US" sz="2000" dirty="0"/>
              <a:t> </a:t>
            </a:r>
            <a:r>
              <a:rPr lang="en-US" sz="2000" dirty="0" err="1"/>
              <a:t>chuỗi</a:t>
            </a:r>
            <a:r>
              <a:rPr lang="en-US" sz="2000" dirty="0"/>
              <a:t> (file </a:t>
            </a:r>
            <a:r>
              <a:rPr lang="en-US" sz="2000" dirty="0" err="1"/>
              <a:t>văn</a:t>
            </a:r>
            <a:r>
              <a:rPr lang="en-US" sz="2000" dirty="0"/>
              <a:t> </a:t>
            </a:r>
            <a:r>
              <a:rPr lang="en-US" sz="2000" dirty="0" err="1"/>
              <a:t>bản</a:t>
            </a:r>
            <a:r>
              <a:rPr lang="en-US" sz="2000" dirty="0"/>
              <a:t>):</a:t>
            </a:r>
          </a:p>
          <a:p>
            <a:pPr lvl="1"/>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fputc</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c, FILE* file);</a:t>
            </a:r>
          </a:p>
          <a:p>
            <a:pPr lvl="1"/>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fputs</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const</a:t>
            </a:r>
            <a:r>
              <a:rPr lang="en-US" sz="1800" dirty="0">
                <a:latin typeface="Courier New" pitchFamily="49" charset="0"/>
                <a:cs typeface="Courier New" pitchFamily="49" charset="0"/>
              </a:rPr>
              <a:t> char* s, FILE* file);</a:t>
            </a:r>
          </a:p>
          <a:p>
            <a:pPr lvl="1"/>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fprintf</a:t>
            </a:r>
            <a:r>
              <a:rPr lang="en-US" sz="1800" dirty="0">
                <a:latin typeface="Courier New" pitchFamily="49" charset="0"/>
                <a:cs typeface="Courier New" pitchFamily="49" charset="0"/>
              </a:rPr>
              <a:t>(FILE* file, </a:t>
            </a:r>
            <a:r>
              <a:rPr lang="en-US" sz="1800" dirty="0" err="1">
                <a:latin typeface="Courier New" pitchFamily="49" charset="0"/>
                <a:cs typeface="Courier New" pitchFamily="49" charset="0"/>
              </a:rPr>
              <a:t>const</a:t>
            </a:r>
            <a:r>
              <a:rPr lang="en-US" sz="1800" dirty="0">
                <a:latin typeface="Courier New" pitchFamily="49" charset="0"/>
                <a:cs typeface="Courier New" pitchFamily="49" charset="0"/>
              </a:rPr>
              <a:t> char* format, ...);</a:t>
            </a:r>
          </a:p>
          <a:p>
            <a:pPr lvl="1"/>
            <a:r>
              <a:rPr lang="en-US" sz="1800" dirty="0" err="1"/>
              <a:t>Dùng</a:t>
            </a:r>
            <a:r>
              <a:rPr lang="en-US" sz="1800" dirty="0"/>
              <a:t> </a:t>
            </a:r>
            <a:r>
              <a:rPr lang="en-US" sz="1800" dirty="0" err="1"/>
              <a:t>tương</a:t>
            </a:r>
            <a:r>
              <a:rPr lang="en-US" sz="1800" dirty="0"/>
              <a:t> </a:t>
            </a:r>
            <a:r>
              <a:rPr lang="en-US" sz="1800" dirty="0" err="1"/>
              <a:t>tự</a:t>
            </a:r>
            <a:r>
              <a:rPr lang="en-US" sz="1800" dirty="0"/>
              <a:t> </a:t>
            </a:r>
            <a:r>
              <a:rPr lang="en-US" sz="1800" dirty="0" err="1"/>
              <a:t>các</a:t>
            </a:r>
            <a:r>
              <a:rPr lang="en-US" sz="1800" dirty="0"/>
              <a:t> </a:t>
            </a:r>
            <a:r>
              <a:rPr lang="en-US" sz="1800" dirty="0" err="1"/>
              <a:t>hàm</a:t>
            </a:r>
            <a:r>
              <a:rPr lang="en-US" sz="1800" dirty="0"/>
              <a:t> </a:t>
            </a:r>
            <a:r>
              <a:rPr lang="en-US" sz="1800" dirty="0" err="1"/>
              <a:t>putchar</a:t>
            </a:r>
            <a:r>
              <a:rPr lang="en-US" sz="1800" dirty="0"/>
              <a:t>(), puts(), </a:t>
            </a:r>
            <a:r>
              <a:rPr lang="en-US" sz="1800" dirty="0" err="1"/>
              <a:t>printf</a:t>
            </a:r>
            <a:r>
              <a:rPr lang="en-US" sz="1800" dirty="0"/>
              <a:t>()</a:t>
            </a:r>
          </a:p>
          <a:p>
            <a:r>
              <a:rPr lang="en-US" sz="2000" dirty="0" err="1"/>
              <a:t>Ghi</a:t>
            </a:r>
            <a:r>
              <a:rPr lang="en-US" sz="2000" dirty="0"/>
              <a:t> </a:t>
            </a:r>
            <a:r>
              <a:rPr lang="en-US" sz="2000" dirty="0" err="1"/>
              <a:t>dữ</a:t>
            </a:r>
            <a:r>
              <a:rPr lang="en-US" sz="2000" dirty="0"/>
              <a:t> </a:t>
            </a:r>
            <a:r>
              <a:rPr lang="en-US" sz="2000" dirty="0" err="1"/>
              <a:t>liệu</a:t>
            </a:r>
            <a:r>
              <a:rPr lang="en-US" sz="2000" dirty="0"/>
              <a:t> (file </a:t>
            </a:r>
            <a:r>
              <a:rPr lang="en-US" sz="2000" dirty="0" err="1"/>
              <a:t>nhị</a:t>
            </a:r>
            <a:r>
              <a:rPr lang="en-US" sz="2000" dirty="0"/>
              <a:t> </a:t>
            </a:r>
            <a:r>
              <a:rPr lang="en-US" sz="2000" dirty="0" err="1"/>
              <a:t>phân</a:t>
            </a:r>
            <a:r>
              <a:rPr lang="en-US" sz="2000" dirty="0"/>
              <a:t>):</a:t>
            </a:r>
          </a:p>
          <a:p>
            <a:pPr lvl="1"/>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fwrite</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const</a:t>
            </a:r>
            <a:r>
              <a:rPr lang="en-US" sz="1800" dirty="0">
                <a:latin typeface="Courier New" pitchFamily="49" charset="0"/>
                <a:cs typeface="Courier New" pitchFamily="49" charset="0"/>
              </a:rPr>
              <a:t> void* </a:t>
            </a:r>
            <a:r>
              <a:rPr lang="en-US" sz="1800" dirty="0" err="1">
                <a:latin typeface="Courier New" pitchFamily="49" charset="0"/>
                <a:cs typeface="Courier New" pitchFamily="49" charset="0"/>
              </a:rPr>
              <a:t>buf</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size, </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count, FILE* file);</a:t>
            </a:r>
          </a:p>
          <a:p>
            <a:pPr lvl="1"/>
            <a:r>
              <a:rPr lang="en-US" sz="1800" dirty="0" err="1"/>
              <a:t>Ghi</a:t>
            </a:r>
            <a:r>
              <a:rPr lang="en-US" sz="1800" dirty="0"/>
              <a:t> </a:t>
            </a:r>
            <a:r>
              <a:rPr lang="en-US" sz="1800" dirty="0" err="1"/>
              <a:t>một</a:t>
            </a:r>
            <a:r>
              <a:rPr lang="en-US" sz="1800" dirty="0"/>
              <a:t> </a:t>
            </a:r>
            <a:r>
              <a:rPr lang="en-US" sz="1800" dirty="0" err="1"/>
              <a:t>mảng</a:t>
            </a:r>
            <a:r>
              <a:rPr lang="en-US" sz="1800" dirty="0"/>
              <a:t> </a:t>
            </a:r>
            <a:r>
              <a:rPr lang="en-US" sz="1800" dirty="0" err="1"/>
              <a:t>với</a:t>
            </a:r>
            <a:r>
              <a:rPr lang="en-US" sz="1800" dirty="0"/>
              <a:t> count </a:t>
            </a:r>
            <a:r>
              <a:rPr lang="en-US" sz="1800" dirty="0" err="1"/>
              <a:t>phần</a:t>
            </a:r>
            <a:r>
              <a:rPr lang="en-US" sz="1800" dirty="0"/>
              <a:t> </a:t>
            </a:r>
            <a:r>
              <a:rPr lang="en-US" sz="1800" dirty="0" err="1"/>
              <a:t>tử</a:t>
            </a:r>
            <a:r>
              <a:rPr lang="en-US" sz="1800" dirty="0"/>
              <a:t>, </a:t>
            </a:r>
            <a:r>
              <a:rPr lang="en-US" sz="1800" dirty="0" err="1"/>
              <a:t>kích</a:t>
            </a:r>
            <a:r>
              <a:rPr lang="en-US" sz="1800" dirty="0"/>
              <a:t> </a:t>
            </a:r>
            <a:r>
              <a:rPr lang="en-US" sz="1800" dirty="0" err="1"/>
              <a:t>thước</a:t>
            </a:r>
            <a:r>
              <a:rPr lang="en-US" sz="1800" dirty="0"/>
              <a:t> </a:t>
            </a:r>
            <a:r>
              <a:rPr lang="en-US" sz="1800" dirty="0" err="1"/>
              <a:t>mỗi</a:t>
            </a:r>
            <a:r>
              <a:rPr lang="en-US" sz="1800" dirty="0"/>
              <a:t> </a:t>
            </a:r>
            <a:r>
              <a:rPr lang="en-US" sz="1800" dirty="0" err="1"/>
              <a:t>phần</a:t>
            </a:r>
            <a:r>
              <a:rPr lang="en-US" sz="1800" dirty="0"/>
              <a:t> </a:t>
            </a:r>
            <a:r>
              <a:rPr lang="en-US" sz="1800" dirty="0" err="1"/>
              <a:t>tử</a:t>
            </a:r>
            <a:r>
              <a:rPr lang="en-US" sz="1800" dirty="0"/>
              <a:t> </a:t>
            </a:r>
            <a:r>
              <a:rPr lang="en-US" sz="1800" dirty="0" err="1"/>
              <a:t>là</a:t>
            </a:r>
            <a:r>
              <a:rPr lang="en-US" sz="1800" dirty="0"/>
              <a:t> size</a:t>
            </a:r>
          </a:p>
        </p:txBody>
      </p:sp>
      <p:sp>
        <p:nvSpPr>
          <p:cNvPr id="4" name="Slide Number Placeholder 3"/>
          <p:cNvSpPr>
            <a:spLocks noGrp="1"/>
          </p:cNvSpPr>
          <p:nvPr>
            <p:ph type="sldNum" sz="quarter" idx="4"/>
          </p:nvPr>
        </p:nvSpPr>
        <p:spPr/>
        <p:txBody>
          <a:bodyPr/>
          <a:lstStyle/>
          <a:p>
            <a:fld id="{BC24317B-5122-4A99-A6E9-FA23C146A7E0}" type="slidenum">
              <a:rPr lang="en-US" smtClean="0"/>
              <a:pPr/>
              <a:t>7</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Đọc từ file</a:t>
            </a:r>
          </a:p>
        </p:txBody>
      </p:sp>
      <p:sp>
        <p:nvSpPr>
          <p:cNvPr id="3" name="Content Placeholder 2"/>
          <p:cNvSpPr>
            <a:spLocks noGrp="1"/>
          </p:cNvSpPr>
          <p:nvPr>
            <p:ph sz="quarter" idx="1"/>
          </p:nvPr>
        </p:nvSpPr>
        <p:spPr/>
        <p:txBody>
          <a:bodyPr/>
          <a:lstStyle/>
          <a:p>
            <a:r>
              <a:rPr lang="en-US" sz="2000" err="1"/>
              <a:t>Đọc</a:t>
            </a:r>
            <a:r>
              <a:rPr lang="en-US" sz="2000"/>
              <a:t> </a:t>
            </a:r>
            <a:r>
              <a:rPr lang="en-US" sz="1800"/>
              <a:t>hàm </a:t>
            </a:r>
            <a:r>
              <a:rPr lang="en-US" sz="1800" dirty="0" err="1"/>
              <a:t>fgets</a:t>
            </a:r>
            <a:r>
              <a:rPr lang="en-US" sz="1800" dirty="0"/>
              <a:t>() </a:t>
            </a:r>
            <a:r>
              <a:rPr lang="en-US" sz="1800" dirty="0" err="1"/>
              <a:t>có</a:t>
            </a:r>
            <a:r>
              <a:rPr lang="en-US" sz="1800" dirty="0"/>
              <a:t> </a:t>
            </a:r>
            <a:r>
              <a:rPr lang="en-US" sz="1800" dirty="0" err="1"/>
              <a:t>kiểm</a:t>
            </a:r>
            <a:r>
              <a:rPr lang="en-US" sz="1800" dirty="0"/>
              <a:t> </a:t>
            </a:r>
            <a:r>
              <a:rPr lang="en-US" sz="1800" dirty="0" err="1"/>
              <a:t>tra</a:t>
            </a:r>
            <a:r>
              <a:rPr lang="en-US" sz="1800" dirty="0"/>
              <a:t> </a:t>
            </a:r>
            <a:r>
              <a:rPr lang="en-US" sz="1800" dirty="0" err="1"/>
              <a:t>giới</a:t>
            </a:r>
            <a:r>
              <a:rPr lang="en-US" sz="1800" dirty="0"/>
              <a:t> </a:t>
            </a:r>
            <a:r>
              <a:rPr lang="en-US" sz="1800" dirty="0" err="1"/>
              <a:t>hạn</a:t>
            </a:r>
            <a:r>
              <a:rPr lang="en-US" sz="1800" dirty="0"/>
              <a:t> </a:t>
            </a:r>
            <a:r>
              <a:rPr lang="en-US" sz="1800" dirty="0" err="1"/>
              <a:t>dữ</a:t>
            </a:r>
            <a:r>
              <a:rPr lang="en-US" sz="1800" dirty="0"/>
              <a:t> </a:t>
            </a:r>
            <a:r>
              <a:rPr lang="en-US" sz="1800" dirty="0" err="1"/>
              <a:t>liệu</a:t>
            </a:r>
            <a:r>
              <a:rPr lang="en-US" sz="1800" dirty="0"/>
              <a:t>. </a:t>
            </a:r>
            <a:r>
              <a:rPr lang="en-US" sz="1800" err="1"/>
              <a:t>Hàm</a:t>
            </a:r>
            <a:r>
              <a:rPr lang="en-US" sz="1800"/>
              <a:t> fgetc() tr</a:t>
            </a:r>
            <a:r>
              <a:rPr lang="en-US" sz="2000"/>
              <a:t>chuỗi:</a:t>
            </a:r>
          </a:p>
          <a:p>
            <a:pPr lvl="1"/>
            <a:r>
              <a:rPr lang="en-US" sz="1800">
                <a:latin typeface="Courier New" pitchFamily="49" charset="0"/>
                <a:cs typeface="Courier New" pitchFamily="49" charset="0"/>
              </a:rPr>
              <a:t>int fgetc(FILE* file);</a:t>
            </a:r>
          </a:p>
          <a:p>
            <a:pPr lvl="1"/>
            <a:r>
              <a:rPr lang="en-US" sz="1800">
                <a:latin typeface="Courier New" pitchFamily="49" charset="0"/>
                <a:cs typeface="Courier New" pitchFamily="49" charset="0"/>
              </a:rPr>
              <a:t>int fgets(char* s, int n, FILE* file);</a:t>
            </a:r>
          </a:p>
          <a:p>
            <a:pPr lvl="1"/>
            <a:r>
              <a:rPr lang="en-US" sz="1800">
                <a:latin typeface="Courier New" pitchFamily="49" charset="0"/>
                <a:cs typeface="Courier New" pitchFamily="49" charset="0"/>
              </a:rPr>
              <a:t>int fscanf(FILE* file, const char* format, ...);</a:t>
            </a:r>
          </a:p>
          <a:p>
            <a:pPr lvl="1"/>
            <a:r>
              <a:rPr lang="en-US" sz="1800"/>
              <a:t>Dùng tương tự các hàm getchar(), gets(), scanf() nhưng trả </a:t>
            </a:r>
            <a:r>
              <a:rPr lang="en-US" sz="1800" dirty="0" err="1"/>
              <a:t>về</a:t>
            </a:r>
            <a:r>
              <a:rPr lang="en-US" sz="1800" dirty="0"/>
              <a:t> EOF </a:t>
            </a:r>
            <a:r>
              <a:rPr lang="en-US" sz="1800" dirty="0" err="1"/>
              <a:t>nếu</a:t>
            </a:r>
            <a:r>
              <a:rPr lang="en-US" sz="1800" dirty="0"/>
              <a:t> </a:t>
            </a:r>
            <a:r>
              <a:rPr lang="en-US" sz="1800" dirty="0" err="1"/>
              <a:t>đã</a:t>
            </a:r>
            <a:r>
              <a:rPr lang="en-US" sz="1800" dirty="0"/>
              <a:t> </a:t>
            </a:r>
            <a:r>
              <a:rPr lang="en-US" sz="1800" dirty="0" err="1"/>
              <a:t>kết</a:t>
            </a:r>
            <a:r>
              <a:rPr lang="en-US" sz="1800" dirty="0"/>
              <a:t> </a:t>
            </a:r>
            <a:r>
              <a:rPr lang="en-US" sz="1800" dirty="0" err="1"/>
              <a:t>thúc</a:t>
            </a:r>
            <a:r>
              <a:rPr lang="en-US" sz="1800" dirty="0"/>
              <a:t> file.</a:t>
            </a:r>
          </a:p>
          <a:p>
            <a:r>
              <a:rPr lang="en-US" sz="2000" dirty="0" err="1"/>
              <a:t>Đọc</a:t>
            </a:r>
            <a:r>
              <a:rPr lang="en-US" sz="2000" dirty="0"/>
              <a:t> </a:t>
            </a:r>
            <a:r>
              <a:rPr lang="en-US" sz="2000" dirty="0" err="1"/>
              <a:t>dữ</a:t>
            </a:r>
            <a:r>
              <a:rPr lang="en-US" sz="2000" dirty="0"/>
              <a:t> </a:t>
            </a:r>
            <a:r>
              <a:rPr lang="en-US" sz="2000" dirty="0" err="1"/>
              <a:t>liệu</a:t>
            </a:r>
            <a:r>
              <a:rPr lang="en-US" sz="2000" dirty="0"/>
              <a:t>:</a:t>
            </a:r>
          </a:p>
          <a:p>
            <a:pPr lvl="1"/>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fread</a:t>
            </a:r>
            <a:r>
              <a:rPr lang="en-US" sz="1800" dirty="0">
                <a:latin typeface="Courier New" pitchFamily="49" charset="0"/>
                <a:cs typeface="Courier New" pitchFamily="49" charset="0"/>
              </a:rPr>
              <a:t>(void* </a:t>
            </a:r>
            <a:r>
              <a:rPr lang="en-US" sz="1800" dirty="0" err="1">
                <a:latin typeface="Courier New" pitchFamily="49" charset="0"/>
                <a:cs typeface="Courier New" pitchFamily="49" charset="0"/>
              </a:rPr>
              <a:t>buf</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size, </a:t>
            </a: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count, FILE* file);</a:t>
            </a:r>
          </a:p>
          <a:p>
            <a:pPr lvl="1"/>
            <a:r>
              <a:rPr lang="en-US" sz="1800" dirty="0" err="1"/>
              <a:t>Đọc</a:t>
            </a:r>
            <a:r>
              <a:rPr lang="en-US" sz="1800" dirty="0"/>
              <a:t> </a:t>
            </a:r>
            <a:r>
              <a:rPr lang="en-US" sz="1800" dirty="0" err="1"/>
              <a:t>một</a:t>
            </a:r>
            <a:r>
              <a:rPr lang="en-US" sz="1800" dirty="0"/>
              <a:t> </a:t>
            </a:r>
            <a:r>
              <a:rPr lang="en-US" sz="1800" dirty="0" err="1"/>
              <a:t>mảng</a:t>
            </a:r>
            <a:r>
              <a:rPr lang="en-US" sz="1800" dirty="0"/>
              <a:t> </a:t>
            </a:r>
            <a:r>
              <a:rPr lang="en-US" sz="1800" dirty="0" err="1"/>
              <a:t>với</a:t>
            </a:r>
            <a:r>
              <a:rPr lang="en-US" sz="1800" dirty="0"/>
              <a:t> count </a:t>
            </a:r>
            <a:r>
              <a:rPr lang="en-US" sz="1800" dirty="0" err="1"/>
              <a:t>phần</a:t>
            </a:r>
            <a:r>
              <a:rPr lang="en-US" sz="1800" dirty="0"/>
              <a:t> </a:t>
            </a:r>
            <a:r>
              <a:rPr lang="en-US" sz="1800" dirty="0" err="1"/>
              <a:t>tử</a:t>
            </a:r>
            <a:r>
              <a:rPr lang="en-US" sz="1800" dirty="0"/>
              <a:t>, </a:t>
            </a:r>
            <a:r>
              <a:rPr lang="en-US" sz="1800" dirty="0" err="1"/>
              <a:t>kích</a:t>
            </a:r>
            <a:r>
              <a:rPr lang="en-US" sz="1800" dirty="0"/>
              <a:t> </a:t>
            </a:r>
            <a:r>
              <a:rPr lang="en-US" sz="1800" dirty="0" err="1"/>
              <a:t>thước</a:t>
            </a:r>
            <a:r>
              <a:rPr lang="en-US" sz="1800" dirty="0"/>
              <a:t> </a:t>
            </a:r>
            <a:r>
              <a:rPr lang="en-US" sz="1800" dirty="0" err="1"/>
              <a:t>mỗi</a:t>
            </a:r>
            <a:r>
              <a:rPr lang="en-US" sz="1800" dirty="0"/>
              <a:t> </a:t>
            </a:r>
            <a:r>
              <a:rPr lang="en-US" sz="1800" dirty="0" err="1"/>
              <a:t>phần</a:t>
            </a:r>
            <a:r>
              <a:rPr lang="en-US" sz="1800" dirty="0"/>
              <a:t> </a:t>
            </a:r>
            <a:r>
              <a:rPr lang="en-US" sz="1800" dirty="0" err="1"/>
              <a:t>tử</a:t>
            </a:r>
            <a:r>
              <a:rPr lang="en-US" sz="1800" dirty="0"/>
              <a:t> </a:t>
            </a:r>
            <a:r>
              <a:rPr lang="en-US" sz="1800" dirty="0" err="1"/>
              <a:t>là</a:t>
            </a:r>
            <a:r>
              <a:rPr lang="en-US" sz="1800" dirty="0"/>
              <a:t> size</a:t>
            </a:r>
          </a:p>
          <a:p>
            <a:r>
              <a:rPr lang="en-US" sz="2000" dirty="0" err="1"/>
              <a:t>Kiểm</a:t>
            </a:r>
            <a:r>
              <a:rPr lang="en-US" sz="2000" dirty="0"/>
              <a:t> </a:t>
            </a:r>
            <a:r>
              <a:rPr lang="en-US" sz="2000" dirty="0" err="1"/>
              <a:t>tra</a:t>
            </a:r>
            <a:r>
              <a:rPr lang="en-US" sz="2000" dirty="0"/>
              <a:t> </a:t>
            </a:r>
            <a:r>
              <a:rPr lang="en-US" sz="2000" dirty="0" err="1"/>
              <a:t>kết</a:t>
            </a:r>
            <a:r>
              <a:rPr lang="en-US" sz="2000" dirty="0"/>
              <a:t> </a:t>
            </a:r>
            <a:r>
              <a:rPr lang="en-US" sz="2000" dirty="0" err="1"/>
              <a:t>thúc</a:t>
            </a:r>
            <a:r>
              <a:rPr lang="en-US" sz="2000" dirty="0"/>
              <a:t> file hay </a:t>
            </a:r>
            <a:r>
              <a:rPr lang="en-US" sz="2000" dirty="0" err="1"/>
              <a:t>chưa</a:t>
            </a:r>
            <a:r>
              <a:rPr lang="en-US" sz="2000" dirty="0"/>
              <a:t>:</a:t>
            </a:r>
          </a:p>
          <a:p>
            <a:pPr lvl="1"/>
            <a:r>
              <a:rPr lang="en-US" sz="1700" dirty="0" err="1">
                <a:latin typeface="Courier New" pitchFamily="49" charset="0"/>
                <a:cs typeface="Courier New" pitchFamily="49" charset="0"/>
              </a:rPr>
              <a:t>int</a:t>
            </a:r>
            <a:r>
              <a:rPr lang="en-US" sz="1700" dirty="0">
                <a:latin typeface="Courier New" pitchFamily="49" charset="0"/>
                <a:cs typeface="Courier New" pitchFamily="49" charset="0"/>
              </a:rPr>
              <a:t> </a:t>
            </a:r>
            <a:r>
              <a:rPr lang="en-US" sz="1700" dirty="0" err="1">
                <a:latin typeface="Courier New" pitchFamily="49" charset="0"/>
                <a:cs typeface="Courier New" pitchFamily="49" charset="0"/>
              </a:rPr>
              <a:t>feof</a:t>
            </a:r>
            <a:r>
              <a:rPr lang="en-US" sz="1700" dirty="0">
                <a:latin typeface="Courier New" pitchFamily="49" charset="0"/>
                <a:cs typeface="Courier New" pitchFamily="49" charset="0"/>
              </a:rPr>
              <a:t>(FILE* file);</a:t>
            </a:r>
          </a:p>
          <a:p>
            <a:r>
              <a:rPr lang="en-US" sz="2000" dirty="0" err="1"/>
              <a:t>Vì</a:t>
            </a:r>
            <a:r>
              <a:rPr lang="en-US" sz="2000" dirty="0"/>
              <a:t> </a:t>
            </a:r>
            <a:r>
              <a:rPr lang="en-US" sz="2000" dirty="0" err="1"/>
              <a:t>việc</a:t>
            </a:r>
            <a:r>
              <a:rPr lang="en-US" sz="2000" dirty="0"/>
              <a:t> </a:t>
            </a:r>
            <a:r>
              <a:rPr lang="en-US" sz="2000" dirty="0" err="1"/>
              <a:t>đọc</a:t>
            </a:r>
            <a:r>
              <a:rPr lang="en-US" sz="2000" dirty="0"/>
              <a:t>/</a:t>
            </a:r>
            <a:r>
              <a:rPr lang="en-US" sz="2000" dirty="0" err="1"/>
              <a:t>ghi</a:t>
            </a:r>
            <a:r>
              <a:rPr lang="en-US" sz="2000" dirty="0"/>
              <a:t> file </a:t>
            </a:r>
            <a:r>
              <a:rPr lang="en-US" sz="2000" dirty="0" err="1"/>
              <a:t>có</a:t>
            </a:r>
            <a:r>
              <a:rPr lang="en-US" sz="2000" dirty="0"/>
              <a:t> </a:t>
            </a:r>
            <a:r>
              <a:rPr lang="en-US" sz="2000" dirty="0" err="1"/>
              <a:t>sử</a:t>
            </a:r>
            <a:r>
              <a:rPr lang="en-US" sz="2000" dirty="0"/>
              <a:t> </a:t>
            </a:r>
            <a:r>
              <a:rPr lang="en-US" sz="2000" dirty="0" err="1"/>
              <a:t>dụng</a:t>
            </a:r>
            <a:r>
              <a:rPr lang="en-US" sz="2000" dirty="0"/>
              <a:t> </a:t>
            </a:r>
            <a:r>
              <a:rPr lang="en-US" sz="2000" dirty="0" err="1"/>
              <a:t>bộ</a:t>
            </a:r>
            <a:r>
              <a:rPr lang="en-US" sz="2000" dirty="0"/>
              <a:t> </a:t>
            </a:r>
            <a:r>
              <a:rPr lang="en-US" sz="2000" dirty="0" err="1"/>
              <a:t>đệm</a:t>
            </a:r>
            <a:r>
              <a:rPr lang="en-US" sz="2000" dirty="0"/>
              <a:t>, </a:t>
            </a:r>
            <a:r>
              <a:rPr lang="en-US" sz="2000" dirty="0" err="1"/>
              <a:t>nên</a:t>
            </a:r>
            <a:r>
              <a:rPr lang="en-US" sz="2000" dirty="0"/>
              <a:t> </a:t>
            </a:r>
            <a:r>
              <a:rPr lang="en-US" sz="2000" dirty="0" err="1"/>
              <a:t>thường</a:t>
            </a:r>
            <a:r>
              <a:rPr lang="en-US" sz="2000" dirty="0"/>
              <a:t> </a:t>
            </a:r>
            <a:r>
              <a:rPr lang="en-US" sz="2000" dirty="0" err="1"/>
              <a:t>phải</a:t>
            </a:r>
            <a:r>
              <a:rPr lang="en-US" sz="2000" dirty="0"/>
              <a:t> </a:t>
            </a:r>
            <a:r>
              <a:rPr lang="en-US" sz="2000" dirty="0" err="1"/>
              <a:t>dùng</a:t>
            </a:r>
            <a:r>
              <a:rPr lang="en-US" sz="2000" dirty="0"/>
              <a:t> </a:t>
            </a:r>
            <a:r>
              <a:rPr lang="en-US" sz="2000" dirty="0" err="1"/>
              <a:t>hàm</a:t>
            </a:r>
            <a:r>
              <a:rPr lang="en-US" sz="2000" dirty="0"/>
              <a:t> </a:t>
            </a:r>
            <a:r>
              <a:rPr lang="en-US" sz="2000" dirty="0" err="1"/>
              <a:t>fflush</a:t>
            </a:r>
            <a:r>
              <a:rPr lang="en-US" sz="2000" dirty="0"/>
              <a:t>() </a:t>
            </a:r>
            <a:r>
              <a:rPr lang="en-US" sz="2000" dirty="0" err="1"/>
              <a:t>để</a:t>
            </a:r>
            <a:r>
              <a:rPr lang="en-US" sz="2000" dirty="0"/>
              <a:t> </a:t>
            </a:r>
            <a:r>
              <a:rPr lang="en-US" sz="2000" dirty="0" err="1"/>
              <a:t>làm</a:t>
            </a:r>
            <a:r>
              <a:rPr lang="en-US" sz="2000" dirty="0"/>
              <a:t> </a:t>
            </a:r>
            <a:r>
              <a:rPr lang="en-US" sz="2000" dirty="0" err="1"/>
              <a:t>sạch</a:t>
            </a:r>
            <a:r>
              <a:rPr lang="en-US" sz="2000" dirty="0"/>
              <a:t> </a:t>
            </a:r>
            <a:r>
              <a:rPr lang="en-US" sz="2000" dirty="0" err="1"/>
              <a:t>bộ</a:t>
            </a:r>
            <a:r>
              <a:rPr lang="en-US" sz="2000" dirty="0"/>
              <a:t> </a:t>
            </a:r>
            <a:r>
              <a:rPr lang="en-US" sz="2000" dirty="0" err="1"/>
              <a:t>đệm</a:t>
            </a:r>
            <a:r>
              <a:rPr lang="en-US" sz="2000" dirty="0"/>
              <a:t> </a:t>
            </a:r>
            <a:r>
              <a:rPr lang="en-US" sz="2000" dirty="0" err="1"/>
              <a:t>trước</a:t>
            </a:r>
            <a:r>
              <a:rPr lang="en-US" sz="2000" dirty="0"/>
              <a:t> </a:t>
            </a:r>
            <a:r>
              <a:rPr lang="en-US" sz="2000" dirty="0" err="1"/>
              <a:t>khi</a:t>
            </a:r>
            <a:r>
              <a:rPr lang="en-US" sz="2000" dirty="0"/>
              <a:t> </a:t>
            </a:r>
            <a:r>
              <a:rPr lang="en-US" sz="2000" dirty="0" err="1"/>
              <a:t>chuyển</a:t>
            </a:r>
            <a:r>
              <a:rPr lang="en-US" sz="2000" dirty="0"/>
              <a:t> </a:t>
            </a:r>
            <a:r>
              <a:rPr lang="en-US" sz="2000" dirty="0" err="1"/>
              <a:t>từ</a:t>
            </a:r>
            <a:r>
              <a:rPr lang="en-US" sz="2000" dirty="0"/>
              <a:t> </a:t>
            </a:r>
            <a:r>
              <a:rPr lang="en-US" sz="2000" dirty="0" err="1"/>
              <a:t>ghi</a:t>
            </a:r>
            <a:r>
              <a:rPr lang="en-US" sz="2000" dirty="0"/>
              <a:t> sang </a:t>
            </a:r>
            <a:r>
              <a:rPr lang="en-US" sz="2000" dirty="0" err="1"/>
              <a:t>đọc</a:t>
            </a:r>
            <a:r>
              <a:rPr lang="en-US" sz="2000" dirty="0"/>
              <a:t>, </a:t>
            </a:r>
            <a:r>
              <a:rPr lang="en-US" sz="2000" dirty="0" err="1"/>
              <a:t>hoặc</a:t>
            </a:r>
            <a:r>
              <a:rPr lang="en-US" sz="2000" dirty="0"/>
              <a:t> </a:t>
            </a:r>
            <a:r>
              <a:rPr lang="en-US" sz="2000" dirty="0" err="1"/>
              <a:t>từ</a:t>
            </a:r>
            <a:r>
              <a:rPr lang="en-US" sz="2000" dirty="0"/>
              <a:t> </a:t>
            </a:r>
            <a:r>
              <a:rPr lang="en-US" sz="2000" dirty="0" err="1"/>
              <a:t>đọc</a:t>
            </a:r>
            <a:r>
              <a:rPr lang="en-US" sz="2000" dirty="0"/>
              <a:t> sang </a:t>
            </a:r>
            <a:r>
              <a:rPr lang="en-US" sz="2000" dirty="0" err="1"/>
              <a:t>ghi</a:t>
            </a:r>
            <a:r>
              <a:rPr lang="en-US" sz="2000" dirty="0"/>
              <a:t> </a:t>
            </a:r>
            <a:r>
              <a:rPr lang="en-US" sz="2000" dirty="0" err="1"/>
              <a:t>nếu</a:t>
            </a:r>
            <a:r>
              <a:rPr lang="en-US" sz="2000" dirty="0"/>
              <a:t> </a:t>
            </a:r>
            <a:r>
              <a:rPr lang="en-US" sz="2000" dirty="0" err="1"/>
              <a:t>mở</a:t>
            </a:r>
            <a:r>
              <a:rPr lang="en-US" sz="2000" dirty="0"/>
              <a:t> file ở </a:t>
            </a:r>
            <a:r>
              <a:rPr lang="en-US" sz="2000" dirty="0" err="1"/>
              <a:t>chế</a:t>
            </a:r>
            <a:r>
              <a:rPr lang="en-US" sz="2000" dirty="0"/>
              <a:t> </a:t>
            </a:r>
            <a:r>
              <a:rPr lang="en-US" sz="2000" dirty="0" err="1"/>
              <a:t>độ</a:t>
            </a:r>
            <a:r>
              <a:rPr lang="en-US" sz="2000" dirty="0"/>
              <a:t> </a:t>
            </a:r>
            <a:r>
              <a:rPr lang="en-US" sz="2000" dirty="0" err="1"/>
              <a:t>đọc</a:t>
            </a:r>
            <a:r>
              <a:rPr lang="en-US" sz="2000" dirty="0"/>
              <a:t> </a:t>
            </a:r>
            <a:r>
              <a:rPr lang="en-US" sz="2000" dirty="0" err="1"/>
              <a:t>và</a:t>
            </a:r>
            <a:r>
              <a:rPr lang="en-US" sz="2000" dirty="0"/>
              <a:t> </a:t>
            </a:r>
            <a:r>
              <a:rPr lang="en-US" sz="2000" dirty="0" err="1"/>
              <a:t>ghi</a:t>
            </a:r>
            <a:r>
              <a:rPr lang="en-US" sz="2000" dirty="0"/>
              <a:t> </a:t>
            </a:r>
            <a:r>
              <a:rPr lang="en-US" sz="2000" dirty="0" err="1"/>
              <a:t>đồng</a:t>
            </a:r>
            <a:r>
              <a:rPr lang="en-US" sz="2000" dirty="0"/>
              <a:t> </a:t>
            </a:r>
            <a:r>
              <a:rPr lang="en-US" sz="2000" dirty="0" err="1"/>
              <a:t>thời</a:t>
            </a:r>
            <a:endParaRPr lang="en-US" sz="2000" dirty="0"/>
          </a:p>
          <a:p>
            <a:pPr marL="573088" lvl="1" indent="-292100">
              <a:spcBef>
                <a:spcPts val="600"/>
              </a:spcBef>
              <a:buClr>
                <a:schemeClr val="accent1"/>
              </a:buClr>
            </a:pPr>
            <a:r>
              <a:rPr lang="en-US" sz="1800" dirty="0" err="1">
                <a:latin typeface="Courier New" pitchFamily="49" charset="0"/>
                <a:cs typeface="Courier New" pitchFamily="49" charset="0"/>
              </a:rPr>
              <a:t>int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fflush</a:t>
            </a:r>
            <a:r>
              <a:rPr lang="en-US" sz="1800" dirty="0">
                <a:latin typeface="Courier New" pitchFamily="49" charset="0"/>
                <a:cs typeface="Courier New" pitchFamily="49" charset="0"/>
              </a:rPr>
              <a:t>(FILE* file);</a:t>
            </a:r>
          </a:p>
          <a:p>
            <a:endParaRPr lang="en-US" sz="2000" dirty="0"/>
          </a:p>
        </p:txBody>
      </p:sp>
      <p:sp>
        <p:nvSpPr>
          <p:cNvPr id="4" name="Slide Number Placeholder 3"/>
          <p:cNvSpPr>
            <a:spLocks noGrp="1"/>
          </p:cNvSpPr>
          <p:nvPr>
            <p:ph type="sldNum" sz="quarter" idx="4"/>
          </p:nvPr>
        </p:nvSpPr>
        <p:spPr/>
        <p:txBody>
          <a:bodyPr/>
          <a:lstStyle/>
          <a:p>
            <a:fld id="{BC24317B-5122-4A99-A6E9-FA23C146A7E0}" type="slidenum">
              <a:rPr lang="en-US" smtClean="0"/>
              <a:pPr/>
              <a:t>8</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Các hàm khác về đọc/ghi file</a:t>
            </a:r>
          </a:p>
        </p:txBody>
      </p:sp>
      <p:sp>
        <p:nvSpPr>
          <p:cNvPr id="3" name="Content Placeholder 2"/>
          <p:cNvSpPr>
            <a:spLocks noGrp="1"/>
          </p:cNvSpPr>
          <p:nvPr>
            <p:ph sz="quarter" idx="1"/>
          </p:nvPr>
        </p:nvSpPr>
        <p:spPr/>
        <p:txBody>
          <a:bodyPr/>
          <a:lstStyle/>
          <a:p>
            <a:r>
              <a:rPr lang="en-US" sz="1800" dirty="0" err="1"/>
              <a:t>Đóng</a:t>
            </a:r>
            <a:r>
              <a:rPr lang="en-US" sz="1800" dirty="0"/>
              <a:t> file:</a:t>
            </a:r>
          </a:p>
          <a:p>
            <a:pPr lvl="1"/>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(FILE* file);</a:t>
            </a:r>
          </a:p>
          <a:p>
            <a:r>
              <a:rPr lang="en-US" sz="1800" dirty="0" err="1"/>
              <a:t>Chuyển</a:t>
            </a:r>
            <a:r>
              <a:rPr lang="en-US" sz="1800" dirty="0"/>
              <a:t> con </a:t>
            </a:r>
            <a:r>
              <a:rPr lang="en-US" sz="1800" dirty="0" err="1"/>
              <a:t>trỏ</a:t>
            </a:r>
            <a:r>
              <a:rPr lang="en-US" sz="1800" dirty="0"/>
              <a:t> file:</a:t>
            </a:r>
          </a:p>
          <a:p>
            <a:pPr lvl="1"/>
            <a:r>
              <a:rPr lang="en-US" sz="1600" dirty="0">
                <a:latin typeface="Courier New" pitchFamily="49" charset="0"/>
                <a:cs typeface="Courier New" pitchFamily="49" charset="0"/>
              </a:rPr>
              <a:t>void rewind(FILE* file);</a:t>
            </a:r>
          </a:p>
          <a:p>
            <a:pPr lvl="1"/>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fseek</a:t>
            </a:r>
            <a:r>
              <a:rPr lang="en-US" sz="1600" dirty="0">
                <a:latin typeface="Courier New" pitchFamily="49" charset="0"/>
                <a:cs typeface="Courier New" pitchFamily="49" charset="0"/>
              </a:rPr>
              <a:t>(FILE* file, long offs,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org);</a:t>
            </a:r>
          </a:p>
          <a:p>
            <a:pPr lvl="1" indent="366713">
              <a:buNone/>
            </a:pPr>
            <a:r>
              <a:rPr lang="en-US" sz="1400" dirty="0"/>
              <a:t>org = SEEK_CUR: </a:t>
            </a:r>
            <a:r>
              <a:rPr lang="en-US" sz="1400" dirty="0" err="1"/>
              <a:t>tính</a:t>
            </a:r>
            <a:r>
              <a:rPr lang="en-US" sz="1400" dirty="0"/>
              <a:t> </a:t>
            </a:r>
            <a:r>
              <a:rPr lang="en-US" sz="1400" dirty="0" err="1"/>
              <a:t>từ</a:t>
            </a:r>
            <a:r>
              <a:rPr lang="en-US" sz="1400" dirty="0"/>
              <a:t> </a:t>
            </a:r>
            <a:r>
              <a:rPr lang="en-US" sz="1400" dirty="0" err="1"/>
              <a:t>vị</a:t>
            </a:r>
            <a:r>
              <a:rPr lang="en-US" sz="1400" dirty="0"/>
              <a:t> </a:t>
            </a:r>
            <a:r>
              <a:rPr lang="en-US" sz="1400" dirty="0" err="1"/>
              <a:t>trí</a:t>
            </a:r>
            <a:r>
              <a:rPr lang="en-US" sz="1400" dirty="0"/>
              <a:t> </a:t>
            </a:r>
            <a:r>
              <a:rPr lang="en-US" sz="1400" dirty="0" err="1"/>
              <a:t>hiện</a:t>
            </a:r>
            <a:r>
              <a:rPr lang="en-US" sz="1400" dirty="0"/>
              <a:t> </a:t>
            </a:r>
            <a:r>
              <a:rPr lang="en-US" sz="1400" dirty="0" err="1"/>
              <a:t>tại</a:t>
            </a:r>
            <a:endParaRPr lang="en-US" sz="1400" dirty="0"/>
          </a:p>
          <a:p>
            <a:pPr lvl="1" indent="366713">
              <a:buNone/>
            </a:pPr>
            <a:r>
              <a:rPr lang="en-US" sz="1400" dirty="0"/>
              <a:t>org = SEEK_END: </a:t>
            </a:r>
            <a:r>
              <a:rPr lang="en-US" sz="1400" dirty="0" err="1"/>
              <a:t>tính</a:t>
            </a:r>
            <a:r>
              <a:rPr lang="en-US" sz="1400" dirty="0"/>
              <a:t> </a:t>
            </a:r>
            <a:r>
              <a:rPr lang="en-US" sz="1400" dirty="0" err="1"/>
              <a:t>từ</a:t>
            </a:r>
            <a:r>
              <a:rPr lang="en-US" sz="1400" dirty="0"/>
              <a:t> </a:t>
            </a:r>
            <a:r>
              <a:rPr lang="en-US" sz="1400" dirty="0" err="1"/>
              <a:t>cuối</a:t>
            </a:r>
            <a:r>
              <a:rPr lang="en-US" sz="1400" dirty="0"/>
              <a:t> file</a:t>
            </a:r>
          </a:p>
          <a:p>
            <a:pPr lvl="1" indent="366713">
              <a:buNone/>
            </a:pPr>
            <a:r>
              <a:rPr lang="en-US" sz="1400" dirty="0"/>
              <a:t>org = SEEK_SET: </a:t>
            </a:r>
            <a:r>
              <a:rPr lang="en-US" sz="1400" dirty="0" err="1"/>
              <a:t>giá</a:t>
            </a:r>
            <a:r>
              <a:rPr lang="en-US" sz="1400" dirty="0"/>
              <a:t> </a:t>
            </a:r>
            <a:r>
              <a:rPr lang="en-US" sz="1400" dirty="0" err="1"/>
              <a:t>trị</a:t>
            </a:r>
            <a:r>
              <a:rPr lang="en-US" sz="1400" dirty="0"/>
              <a:t> </a:t>
            </a:r>
            <a:r>
              <a:rPr lang="en-US" sz="1400" dirty="0" err="1"/>
              <a:t>tuyệt</a:t>
            </a:r>
            <a:r>
              <a:rPr lang="en-US" sz="1400" dirty="0"/>
              <a:t> </a:t>
            </a:r>
            <a:r>
              <a:rPr lang="en-US" sz="1400" dirty="0" err="1"/>
              <a:t>đối</a:t>
            </a:r>
            <a:r>
              <a:rPr lang="en-US" sz="1400" dirty="0"/>
              <a:t> (</a:t>
            </a:r>
            <a:r>
              <a:rPr lang="en-US" sz="1400" dirty="0" err="1"/>
              <a:t>tính</a:t>
            </a:r>
            <a:r>
              <a:rPr lang="en-US" sz="1400" dirty="0"/>
              <a:t> </a:t>
            </a:r>
            <a:r>
              <a:rPr lang="en-US" sz="1400" dirty="0" err="1"/>
              <a:t>từ</a:t>
            </a:r>
            <a:r>
              <a:rPr lang="en-US" sz="1400" dirty="0"/>
              <a:t> </a:t>
            </a:r>
            <a:r>
              <a:rPr lang="en-US" sz="1400" dirty="0" err="1"/>
              <a:t>đầu</a:t>
            </a:r>
            <a:r>
              <a:rPr lang="en-US" sz="1400" dirty="0"/>
              <a:t> file)</a:t>
            </a:r>
          </a:p>
          <a:p>
            <a:r>
              <a:rPr lang="en-US" sz="1800" dirty="0" err="1"/>
              <a:t>Ví</a:t>
            </a:r>
            <a:r>
              <a:rPr lang="en-US" sz="1800" dirty="0"/>
              <a:t> </a:t>
            </a:r>
            <a:r>
              <a:rPr lang="en-US" sz="1800" dirty="0" err="1"/>
              <a:t>trí</a:t>
            </a:r>
            <a:r>
              <a:rPr lang="en-US" sz="1800" dirty="0"/>
              <a:t> </a:t>
            </a:r>
            <a:r>
              <a:rPr lang="en-US" sz="1800" dirty="0" err="1"/>
              <a:t>hiện</a:t>
            </a:r>
            <a:r>
              <a:rPr lang="en-US" sz="1800" dirty="0"/>
              <a:t> </a:t>
            </a:r>
            <a:r>
              <a:rPr lang="en-US" sz="1800" dirty="0" err="1"/>
              <a:t>tại</a:t>
            </a:r>
            <a:r>
              <a:rPr lang="en-US" sz="1800" dirty="0"/>
              <a:t> </a:t>
            </a:r>
            <a:r>
              <a:rPr lang="en-US" sz="1800" dirty="0" err="1"/>
              <a:t>của</a:t>
            </a:r>
            <a:r>
              <a:rPr lang="en-US" sz="1800" dirty="0"/>
              <a:t> con </a:t>
            </a:r>
            <a:r>
              <a:rPr lang="en-US" sz="1800" dirty="0" err="1"/>
              <a:t>trỏ</a:t>
            </a:r>
            <a:r>
              <a:rPr lang="en-US" sz="1800" dirty="0"/>
              <a:t>:</a:t>
            </a:r>
          </a:p>
          <a:p>
            <a:pPr lvl="1"/>
            <a:r>
              <a:rPr lang="en-US" sz="1600" dirty="0">
                <a:latin typeface="Courier New" pitchFamily="49" charset="0"/>
                <a:cs typeface="Courier New" pitchFamily="49" charset="0"/>
              </a:rPr>
              <a:t>long </a:t>
            </a:r>
            <a:r>
              <a:rPr lang="en-US" sz="1600" dirty="0" err="1">
                <a:latin typeface="Courier New" pitchFamily="49" charset="0"/>
                <a:cs typeface="Courier New" pitchFamily="49" charset="0"/>
              </a:rPr>
              <a:t>ftell</a:t>
            </a:r>
            <a:r>
              <a:rPr lang="en-US" sz="1600" dirty="0">
                <a:latin typeface="Courier New" pitchFamily="49" charset="0"/>
                <a:cs typeface="Courier New" pitchFamily="49" charset="0"/>
              </a:rPr>
              <a:t>(FILE* file);</a:t>
            </a:r>
          </a:p>
          <a:p>
            <a:r>
              <a:rPr lang="en-US" sz="1800" dirty="0" err="1"/>
              <a:t>Xoá</a:t>
            </a:r>
            <a:r>
              <a:rPr lang="en-US" sz="1800" dirty="0"/>
              <a:t> file:</a:t>
            </a:r>
          </a:p>
          <a:p>
            <a:pPr lvl="1"/>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remove(const char* path);</a:t>
            </a:r>
          </a:p>
          <a:p>
            <a:r>
              <a:rPr lang="en-US" sz="1800" dirty="0" err="1"/>
              <a:t>Đổi</a:t>
            </a:r>
            <a:r>
              <a:rPr lang="en-US" sz="1800" dirty="0"/>
              <a:t> </a:t>
            </a:r>
            <a:r>
              <a:rPr lang="en-US" sz="1800" dirty="0" err="1"/>
              <a:t>tên</a:t>
            </a:r>
            <a:r>
              <a:rPr lang="en-US" sz="1800" dirty="0"/>
              <a:t> </a:t>
            </a:r>
            <a:r>
              <a:rPr lang="en-US" sz="1800" dirty="0" err="1"/>
              <a:t>và</a:t>
            </a:r>
            <a:r>
              <a:rPr lang="en-US" sz="1800" dirty="0"/>
              <a:t> </a:t>
            </a:r>
            <a:r>
              <a:rPr lang="en-US" sz="1800" dirty="0" err="1"/>
              <a:t>chuyển</a:t>
            </a:r>
            <a:r>
              <a:rPr lang="en-US" sz="1800" dirty="0"/>
              <a:t> file:</a:t>
            </a:r>
          </a:p>
          <a:p>
            <a:pPr lvl="1"/>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rename(const char* old, const char* new);</a:t>
            </a:r>
          </a:p>
        </p:txBody>
      </p:sp>
      <p:sp>
        <p:nvSpPr>
          <p:cNvPr id="4" name="Slide Number Placeholder 3"/>
          <p:cNvSpPr>
            <a:spLocks noGrp="1"/>
          </p:cNvSpPr>
          <p:nvPr>
            <p:ph type="sldNum" sz="quarter" idx="4"/>
          </p:nvPr>
        </p:nvSpPr>
        <p:spPr/>
        <p:txBody>
          <a:bodyPr/>
          <a:lstStyle/>
          <a:p>
            <a:fld id="{BC24317B-5122-4A99-A6E9-FA23C146A7E0}" type="slidenum">
              <a:rPr lang="en-US" smtClean="0"/>
              <a:pPr/>
              <a:t>9</a:t>
            </a:fld>
            <a:endParaRPr lang="en-US"/>
          </a:p>
        </p:txBody>
      </p:sp>
      <p:sp>
        <p:nvSpPr>
          <p:cNvPr id="5" name="Footer Placeholder 4"/>
          <p:cNvSpPr>
            <a:spLocks noGrp="1"/>
          </p:cNvSpPr>
          <p:nvPr>
            <p:ph type="ftr" sz="quarter" idx="10"/>
          </p:nvPr>
        </p:nvSpPr>
        <p:spPr/>
        <p:txBody>
          <a:bodyPr/>
          <a:lstStyle/>
          <a:p>
            <a:pPr algn="r"/>
            <a:r>
              <a:rPr lang="en-US"/>
              <a:t>EE3490: Kỹ thuật lập trình – HK1 2011/2012</a:t>
            </a:r>
          </a:p>
          <a:p>
            <a:pPr algn="r"/>
            <a:r>
              <a:rPr lang="en-US"/>
              <a:t>Đào Trung Kiên – ĐH Bách khoa Hà Nội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12973</TotalTime>
  <Words>2445</Words>
  <Application>Microsoft Office PowerPoint</Application>
  <PresentationFormat>On-screen Show (4:3)</PresentationFormat>
  <Paragraphs>357</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Xuất nhập (input/output)</vt:lpstr>
      <vt:lpstr>Khái niệm</vt:lpstr>
      <vt:lpstr>Mở đầu</vt:lpstr>
      <vt:lpstr>Xuất nhập từ file</vt:lpstr>
      <vt:lpstr>Chú ý với việc mở file</vt:lpstr>
      <vt:lpstr>Mở file và hạn chế mở lại</vt:lpstr>
      <vt:lpstr>Ghi vào file</vt:lpstr>
      <vt:lpstr>Đọc từ file</vt:lpstr>
      <vt:lpstr>Các hàm khác về đọc/ghi file</vt:lpstr>
      <vt:lpstr>Ví dụ: Ghi/đọc một file text</vt:lpstr>
      <vt:lpstr>Ví dụ: hàm copy file</vt:lpstr>
      <vt:lpstr>stdin, stdout, stderr</vt:lpstr>
      <vt:lpstr>stdin, stdout, stderr (tiếp)</vt:lpstr>
      <vt:lpstr>Đọc/ghi trên bộ nhớ</vt:lpstr>
      <vt:lpstr>Đọc/ghi an toàn</vt:lpstr>
      <vt:lpstr>Lỗi tràn bộ đệm</vt:lpstr>
      <vt:lpstr>Các hàm về chuỗi và bộ nhớ</vt:lpstr>
      <vt:lpstr>Các hàm đọc dữ liệu</vt:lpstr>
      <vt:lpstr>Bài tập</vt:lpstr>
      <vt:lpstr>Sửa lỗi</vt:lpstr>
    </vt:vector>
  </TitlesOfParts>
  <Company>Utility Muffin Research Kitchen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Dao Trung Kien</dc:creator>
  <cp:lastModifiedBy>Vu Hai</cp:lastModifiedBy>
  <cp:revision>649</cp:revision>
  <dcterms:created xsi:type="dcterms:W3CDTF">2007-06-13T23:23:09Z</dcterms:created>
  <dcterms:modified xsi:type="dcterms:W3CDTF">2017-03-09T01:40:28Z</dcterms:modified>
</cp:coreProperties>
</file>