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57" r:id="rId4"/>
    <p:sldId id="258" r:id="rId5"/>
    <p:sldId id="259" r:id="rId6"/>
    <p:sldId id="261" r:id="rId7"/>
    <p:sldId id="267" r:id="rId8"/>
    <p:sldId id="272" r:id="rId9"/>
    <p:sldId id="266" r:id="rId10"/>
    <p:sldId id="268" r:id="rId11"/>
    <p:sldId id="270" r:id="rId12"/>
    <p:sldId id="269" r:id="rId13"/>
    <p:sldId id="260" r:id="rId14"/>
    <p:sldId id="265" r:id="rId15"/>
    <p:sldId id="271" r:id="rId16"/>
    <p:sldId id="273" r:id="rId17"/>
    <p:sldId id="263" r:id="rId18"/>
    <p:sldId id="274" r:id="rId19"/>
    <p:sldId id="26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4C"/>
    <a:srgbClr val="003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74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031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205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66B25-0651-4A22-9D88-C88834F43A2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47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0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Nguyễn Việt Tùng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733800" y="6400800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EE3490: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HK2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733800" y="635476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EE3490: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HK1 2015/2016</a:t>
            </a:r>
          </a:p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Trung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Kiên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Nguyễn Việt Tùng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ĐH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Nguyễn Việt Tùng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i.vu@mica.edu.v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.microsoft.com/fwlink/?LinkId=615464&amp;clcid=0x409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Vòng đời của phần mềm:</a:t>
            </a:r>
          </a:p>
          <a:p>
            <a:pPr lvl="1"/>
            <a:r>
              <a:rPr lang="en-US" smtClean="0"/>
              <a:t>Phân tích yêu cầu của bài toán (problem definition)</a:t>
            </a:r>
          </a:p>
          <a:p>
            <a:pPr lvl="1"/>
            <a:r>
              <a:rPr lang="en-US" smtClean="0"/>
              <a:t>Thiết kế phần mềm (design)</a:t>
            </a:r>
          </a:p>
          <a:p>
            <a:pPr lvl="1"/>
            <a:r>
              <a:rPr lang="en-US" smtClean="0"/>
              <a:t>Cài đặt thuật toán (coding)</a:t>
            </a:r>
          </a:p>
          <a:p>
            <a:pPr lvl="1"/>
            <a:r>
              <a:rPr lang="en-US" smtClean="0"/>
              <a:t>Bảo trì, cập nhật và phát triển tiếp</a:t>
            </a:r>
          </a:p>
          <a:p>
            <a:pPr lvl="1"/>
            <a:r>
              <a:rPr lang="en-US" smtClean="0"/>
              <a:t>Lỗi thời</a:t>
            </a:r>
          </a:p>
          <a:p>
            <a:r>
              <a:rPr lang="en-US" smtClean="0"/>
              <a:t>Thử nghiệm: là quá trình kiểm tra sự hoạt động các tính năng của phần mềm</a:t>
            </a:r>
          </a:p>
          <a:p>
            <a:r>
              <a:rPr lang="en-US" smtClean="0"/>
              <a:t>Gỡ lỗi: là quá trình tìm ra nguyên nhân của lỗi, và sửa nó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Quá trình phát triển phần mềm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Lỗi cú pháp (lỗi biên dịch):</a:t>
            </a:r>
          </a:p>
          <a:p>
            <a:pPr lvl="1"/>
            <a:r>
              <a:rPr lang="en-US" smtClean="0"/>
              <a:t>Do viết chương trình không tuân theo cú pháp quy định</a:t>
            </a:r>
          </a:p>
          <a:p>
            <a:pPr lvl="1"/>
            <a:r>
              <a:rPr lang="en-US" smtClean="0"/>
              <a:t>Được phát hiện bởi trình biên dịch</a:t>
            </a:r>
          </a:p>
          <a:p>
            <a:pPr lvl="1"/>
            <a:r>
              <a:rPr lang="en-US" smtClean="0"/>
              <a:t>Chú ý: đôi khi lỗi không được phát hiện vì bị hiểu sai sang cú pháp khác</a:t>
            </a:r>
          </a:p>
          <a:p>
            <a:r>
              <a:rPr lang="en-US" smtClean="0"/>
              <a:t>Lỗi khi chạy:</a:t>
            </a:r>
          </a:p>
          <a:p>
            <a:pPr lvl="1"/>
            <a:r>
              <a:rPr lang="en-US" smtClean="0"/>
              <a:t>Khi chương trình chạy vi phạm những điều kiện cho phép</a:t>
            </a:r>
          </a:p>
          <a:p>
            <a:pPr lvl="1"/>
            <a:r>
              <a:rPr lang="en-US" smtClean="0"/>
              <a:t>Được phát hiện khi chạy</a:t>
            </a:r>
          </a:p>
          <a:p>
            <a:r>
              <a:rPr lang="en-US" smtClean="0"/>
              <a:t>Lỗi logic:</a:t>
            </a:r>
          </a:p>
          <a:p>
            <a:pPr lvl="1"/>
            <a:r>
              <a:rPr lang="en-US" smtClean="0"/>
              <a:t>Do thuật toán sai</a:t>
            </a:r>
          </a:p>
          <a:p>
            <a:pPr lvl="1"/>
            <a:r>
              <a:rPr lang="en-US" smtClean="0"/>
              <a:t>Máy tính không phát hiện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Lỗi chương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ngôn ngữ C và C++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Ra đời trong những năm 1970, gắn liền với sự phát triển của HĐH Unix. Tác giả: Dennis Ritchie</a:t>
            </a:r>
          </a:p>
          <a:p>
            <a:r>
              <a:rPr lang="en-US" sz="2400" smtClean="0"/>
              <a:t>Mục tiêu:</a:t>
            </a:r>
          </a:p>
          <a:p>
            <a:pPr lvl="1"/>
            <a:r>
              <a:rPr lang="en-US" sz="2000" smtClean="0"/>
              <a:t>Đề cao tính hiệu quả</a:t>
            </a:r>
          </a:p>
          <a:p>
            <a:pPr lvl="1"/>
            <a:r>
              <a:rPr lang="en-US" sz="2000" smtClean="0"/>
              <a:t>Có khả năng truy xuất phần cứng ở cấp thấp</a:t>
            </a:r>
          </a:p>
          <a:p>
            <a:pPr lvl="1"/>
            <a:r>
              <a:rPr lang="en-US" sz="2000" smtClean="0"/>
              <a:t>Ngôn ngữ có cấu trúc (thay cho lập trình bằng hợp ngữ)</a:t>
            </a:r>
          </a:p>
          <a:p>
            <a:r>
              <a:rPr lang="en-US" sz="2400" smtClean="0"/>
              <a:t>C là ngôn ngữ trung gian giữa cấp thấp…</a:t>
            </a:r>
          </a:p>
          <a:p>
            <a:pPr lvl="1"/>
            <a:r>
              <a:rPr lang="en-US" sz="2000" smtClean="0"/>
              <a:t>Có khả năng truy xuất bộ nhớ trực tiếp</a:t>
            </a:r>
          </a:p>
          <a:p>
            <a:pPr lvl="1"/>
            <a:r>
              <a:rPr lang="en-US" sz="2000" smtClean="0"/>
              <a:t>Cú pháp ngắn gọn, ít từ khoá</a:t>
            </a:r>
          </a:p>
          <a:p>
            <a:r>
              <a:rPr lang="en-US" sz="2400" smtClean="0"/>
              <a:t>… và cấp cao</a:t>
            </a:r>
          </a:p>
          <a:p>
            <a:pPr lvl="1"/>
            <a:r>
              <a:rPr lang="en-US" sz="2000" smtClean="0"/>
              <a:t>Không phụ thuộc phần cứng</a:t>
            </a:r>
          </a:p>
          <a:p>
            <a:pPr lvl="1"/>
            <a:r>
              <a:rPr lang="en-US" sz="2000" smtClean="0"/>
              <a:t>Cấu trúc, hàm, khả năng đóng gói</a:t>
            </a:r>
          </a:p>
          <a:p>
            <a:pPr lvl="1"/>
            <a:r>
              <a:rPr lang="en-US" sz="2000" smtClean="0"/>
              <a:t>Kiểm tra kiểu dữ liệu</a:t>
            </a: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Lịch sử ngôn ngữ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Ra đời năm 1979 bằng việc mở rộng ngôn ngữ C. Tác giả: Bjarne Stroustrup</a:t>
            </a:r>
          </a:p>
          <a:p>
            <a:r>
              <a:rPr lang="en-US" smtClean="0"/>
              <a:t>Mục tiêu:</a:t>
            </a:r>
          </a:p>
          <a:p>
            <a:pPr lvl="1"/>
            <a:r>
              <a:rPr lang="en-US" smtClean="0"/>
              <a:t>Thêm các tính năng mới</a:t>
            </a:r>
          </a:p>
          <a:p>
            <a:pPr lvl="1"/>
            <a:r>
              <a:rPr lang="en-US" smtClean="0"/>
              <a:t>Khắc phục một số nhược điểm của C</a:t>
            </a:r>
          </a:p>
          <a:p>
            <a:r>
              <a:rPr lang="en-US" smtClean="0"/>
              <a:t>Bổ sung những tính năng mới so với C:</a:t>
            </a:r>
          </a:p>
          <a:p>
            <a:pPr lvl="1"/>
            <a:r>
              <a:rPr lang="en-US" smtClean="0"/>
              <a:t>Lập trình hướng đối tượng (OOP)</a:t>
            </a:r>
          </a:p>
          <a:p>
            <a:pPr lvl="1"/>
            <a:r>
              <a:rPr lang="en-US" smtClean="0"/>
              <a:t>Lập trình tổng quát (template)</a:t>
            </a:r>
          </a:p>
          <a:p>
            <a:pPr lvl="1"/>
            <a:r>
              <a:rPr lang="en-US" smtClean="0"/>
              <a:t>Nhiều tính năng nhỏ giúp lập trình linh hoạt hơn nữa (thêm kiểu bool, khai báo biến bất kỳ ở đâu, kiểu mạnh, định nghĩa chồng hàm, namespace, xử lý ngoại lệ,…)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Lịch sử ngôn ngữ 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quá trình chuyển đổi từ mã nguồn (do người viết) thành chương trình ở dạng mã máy để có thể thực thi được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Biên dịch chương trình C/C++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" name="Group 22"/>
          <p:cNvGrpSpPr/>
          <p:nvPr/>
        </p:nvGrpSpPr>
        <p:grpSpPr>
          <a:xfrm>
            <a:off x="1219200" y="2895600"/>
            <a:ext cx="6324600" cy="3029168"/>
            <a:chOff x="609600" y="3179763"/>
            <a:chExt cx="6324600" cy="3029168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744081" y="3200400"/>
              <a:ext cx="1210588" cy="6463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Mã nguồn</a:t>
              </a:r>
              <a:endParaRPr lang="en-US">
                <a:latin typeface="Gill Sans MT"/>
              </a:endParaRPr>
            </a:p>
            <a:p>
              <a:pPr algn="ctr"/>
              <a:r>
                <a:rPr lang="en-US">
                  <a:latin typeface="Lucida Console" pitchFamily="49" charset="0"/>
                </a:rPr>
                <a:t>file1.c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3179763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mtClean="0"/>
                <a:t>Trình biên dịch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6717" y="3200400"/>
              <a:ext cx="1492716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+mn-lt"/>
                  <a:cs typeface="+mn-cs"/>
                </a:rPr>
                <a:t>Mã biên dịch</a:t>
              </a:r>
              <a:endParaRPr lang="en-US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Lucida Console" pitchFamily="49" charset="0"/>
                  <a:cs typeface="+mn-cs"/>
                </a:rPr>
                <a:t>file1.obj</a:t>
              </a:r>
              <a:endParaRPr lang="en-US" dirty="0"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9" name="Elbow Connector 8"/>
            <p:cNvCxnSpPr>
              <a:stCxn id="6" idx="3"/>
              <a:endCxn id="7" idx="2"/>
            </p:cNvCxnSpPr>
            <p:nvPr/>
          </p:nvCxnSpPr>
          <p:spPr>
            <a:xfrm flipV="1">
              <a:off x="1954669" y="3522663"/>
              <a:ext cx="483731" cy="9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7" idx="6"/>
              <a:endCxn id="8" idx="1"/>
            </p:cNvCxnSpPr>
            <p:nvPr/>
          </p:nvCxnSpPr>
          <p:spPr>
            <a:xfrm>
              <a:off x="4495800" y="3522663"/>
              <a:ext cx="310917" cy="9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44081" y="4059238"/>
              <a:ext cx="1210588" cy="6463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Mã nguồn</a:t>
              </a:r>
            </a:p>
            <a:p>
              <a:pPr algn="ctr"/>
              <a:r>
                <a:rPr lang="en-US" smtClean="0">
                  <a:latin typeface="Lucida Console" pitchFamily="49" charset="0"/>
                </a:rPr>
                <a:t>file2.c</a:t>
              </a:r>
              <a:endParaRPr lang="en-US">
                <a:latin typeface="Lucida Console" pitchFamily="49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438400" y="403860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/>
                <a:t>Trình biên dịch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6717" y="4059238"/>
              <a:ext cx="1492716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/>
                <a:t>Mã biên dịch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latin typeface="Lucida Console" pitchFamily="49" charset="0"/>
                  <a:cs typeface="+mn-cs"/>
                </a:rPr>
                <a:t>file2.obj</a:t>
              </a:r>
              <a:endParaRPr lang="en-US" dirty="0"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14" name="Elbow Connector 13"/>
            <p:cNvCxnSpPr>
              <a:stCxn id="11" idx="3"/>
              <a:endCxn id="12" idx="2"/>
            </p:cNvCxnSpPr>
            <p:nvPr/>
          </p:nvCxnSpPr>
          <p:spPr>
            <a:xfrm flipV="1">
              <a:off x="1954669" y="4381500"/>
              <a:ext cx="483731" cy="90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2" idx="6"/>
              <a:endCxn id="13" idx="1"/>
            </p:cNvCxnSpPr>
            <p:nvPr/>
          </p:nvCxnSpPr>
          <p:spPr>
            <a:xfrm>
              <a:off x="4495800" y="4381500"/>
              <a:ext cx="310917" cy="90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438400" y="4953000"/>
              <a:ext cx="2057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mtClean="0"/>
                <a:t>Trình liên kết</a:t>
              </a:r>
              <a:endParaRPr lang="en-US" sz="1600" dirty="0"/>
            </a:p>
          </p:txBody>
        </p:sp>
        <p:cxnSp>
          <p:nvCxnSpPr>
            <p:cNvPr id="17" name="Elbow Connector 16"/>
            <p:cNvCxnSpPr>
              <a:stCxn id="20" idx="3"/>
              <a:endCxn id="16" idx="2"/>
            </p:cNvCxnSpPr>
            <p:nvPr/>
          </p:nvCxnSpPr>
          <p:spPr>
            <a:xfrm>
              <a:off x="2133600" y="5293797"/>
              <a:ext cx="304800" cy="210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3"/>
              <a:endCxn id="16" idx="6"/>
            </p:cNvCxnSpPr>
            <p:nvPr/>
          </p:nvCxnSpPr>
          <p:spPr>
            <a:xfrm flipH="1">
              <a:off x="4495800" y="3523566"/>
              <a:ext cx="1803633" cy="1772334"/>
            </a:xfrm>
            <a:prstGeom prst="bentConnector3">
              <a:avLst>
                <a:gd name="adj1" fmla="val -1267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3" idx="3"/>
              <a:endCxn id="16" idx="6"/>
            </p:cNvCxnSpPr>
            <p:nvPr/>
          </p:nvCxnSpPr>
          <p:spPr>
            <a:xfrm flipH="1">
              <a:off x="4495800" y="4382404"/>
              <a:ext cx="1803633" cy="913496"/>
            </a:xfrm>
            <a:prstGeom prst="bentConnector3">
              <a:avLst>
                <a:gd name="adj1" fmla="val -1267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26"/>
            <p:cNvSpPr txBox="1">
              <a:spLocks noChangeArrowheads="1"/>
            </p:cNvSpPr>
            <p:nvPr/>
          </p:nvSpPr>
          <p:spPr bwMode="auto">
            <a:xfrm>
              <a:off x="609600" y="5109131"/>
              <a:ext cx="1524000" cy="36933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mtClean="0">
                  <a:latin typeface="Gill Sans MT"/>
                </a:rPr>
                <a:t>Thư viện</a:t>
              </a:r>
              <a:endParaRPr lang="en-US">
                <a:latin typeface="Lucida Console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5562600"/>
              <a:ext cx="2209800" cy="64633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latin typeface="+mn-lt"/>
                  <a:cs typeface="+mn-cs"/>
                </a:rPr>
                <a:t>Chương trình chạy</a:t>
              </a:r>
              <a:endParaRPr lang="en-US" dirty="0">
                <a:solidFill>
                  <a:schemeClr val="bg1"/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latin typeface="Lucida Console" pitchFamily="49" charset="0"/>
                  <a:cs typeface="+mn-cs"/>
                </a:rPr>
                <a:t>a.exe</a:t>
              </a:r>
              <a:endParaRPr lang="en-US" dirty="0">
                <a:solidFill>
                  <a:schemeClr val="bg1"/>
                </a:solidFill>
                <a:latin typeface="Lucida Console" pitchFamily="49" charset="0"/>
                <a:cs typeface="+mn-cs"/>
              </a:endParaRPr>
            </a:p>
          </p:txBody>
        </p:sp>
        <p:cxnSp>
          <p:nvCxnSpPr>
            <p:cNvPr id="22" name="Shape 21"/>
            <p:cNvCxnSpPr>
              <a:stCxn id="16" idx="4"/>
              <a:endCxn id="21" idx="1"/>
            </p:cNvCxnSpPr>
            <p:nvPr/>
          </p:nvCxnSpPr>
          <p:spPr>
            <a:xfrm rot="16200000" flipH="1">
              <a:off x="3972267" y="5133633"/>
              <a:ext cx="246966" cy="1257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Cho phép dịch từng file riêng rẽ giúp:</a:t>
            </a:r>
          </a:p>
          <a:p>
            <a:pPr lvl="1"/>
            <a:r>
              <a:rPr lang="en-US" smtClean="0"/>
              <a:t>Dễ phân chia và quản lý từng phần của chương trình</a:t>
            </a:r>
          </a:p>
          <a:p>
            <a:pPr lvl="1"/>
            <a:r>
              <a:rPr lang="en-US" smtClean="0"/>
              <a:t>Khi cần thay đổi, chỉ cần sửa đổi file liên quan</a:t>
            </a:r>
          </a:p>
          <a:p>
            <a:pPr lvl="2">
              <a:buNone/>
            </a:pPr>
            <a:r>
              <a:rPr lang="en-US" smtClean="0">
                <a:sym typeface="Wingdings" pitchFamily="2" charset="2"/>
              </a:rPr>
              <a:t> giảm thời gian bảo trì, sửa đổi</a:t>
            </a:r>
            <a:endParaRPr lang="en-US" smtClean="0"/>
          </a:p>
          <a:p>
            <a:pPr lvl="1"/>
            <a:r>
              <a:rPr lang="en-US" smtClean="0"/>
              <a:t>Chỉ cần dịch lại những file có thay đổi khi cần thiết</a:t>
            </a:r>
          </a:p>
          <a:p>
            <a:pPr lvl="2">
              <a:buNone/>
            </a:pPr>
            <a:r>
              <a:rPr lang="en-US" smtClean="0">
                <a:sym typeface="Wingdings" pitchFamily="2" charset="2"/>
              </a:rPr>
              <a:t> giảm thời gian dịch</a:t>
            </a:r>
          </a:p>
          <a:p>
            <a:r>
              <a:rPr lang="en-US" smtClean="0"/>
              <a:t>Các trình biên dịch hiện đại còn cho phép tối ưu hoá dữ liệu và mã lệnh</a:t>
            </a:r>
          </a:p>
          <a:p>
            <a:r>
              <a:rPr lang="en-US" smtClean="0"/>
              <a:t>Một số trình biên dịch thông dụng: MS Visual C++, gcc, Intel C++ Compiler, Watcom C/C++,…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Biên dịch chương trình C/C++</a:t>
            </a:r>
            <a:r>
              <a:rPr lang="en-US" i="1" smtClean="0"/>
              <a:t> (tiếp)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Ưu điểm:</a:t>
            </a:r>
          </a:p>
          <a:p>
            <a:pPr lvl="1"/>
            <a:r>
              <a:rPr lang="en-US" smtClean="0"/>
              <a:t>Hiệu quả</a:t>
            </a:r>
          </a:p>
          <a:p>
            <a:pPr lvl="1"/>
            <a:r>
              <a:rPr lang="en-US" smtClean="0"/>
              <a:t>Linh hoạt, khả năng tuỳ biến cao</a:t>
            </a:r>
          </a:p>
          <a:p>
            <a:pPr lvl="1"/>
            <a:r>
              <a:rPr lang="en-US" smtClean="0"/>
              <a:t>Được hỗ trợ rộng rãi</a:t>
            </a:r>
          </a:p>
          <a:p>
            <a:pPr lvl="2"/>
            <a:r>
              <a:rPr lang="en-US" smtClean="0"/>
              <a:t>trên các môi trường khác nhau</a:t>
            </a:r>
          </a:p>
          <a:p>
            <a:pPr lvl="2"/>
            <a:r>
              <a:rPr lang="en-US" smtClean="0"/>
              <a:t>nhiều thư viện và công cụ sẵn có</a:t>
            </a:r>
          </a:p>
          <a:p>
            <a:pPr lvl="1"/>
            <a:endParaRPr lang="en-US" smtClean="0"/>
          </a:p>
          <a:p>
            <a:r>
              <a:rPr lang="en-US" smtClean="0"/>
              <a:t>Nhược điểm:</a:t>
            </a:r>
          </a:p>
          <a:p>
            <a:pPr lvl="1"/>
            <a:r>
              <a:rPr lang="en-US" smtClean="0"/>
              <a:t>Ngôn ngữ [quá] phức tạp</a:t>
            </a:r>
          </a:p>
          <a:p>
            <a:pPr lvl="1"/>
            <a:r>
              <a:rPr lang="en-US" smtClean="0"/>
              <a:t>Khó kiểm soát lỗi hơn so với các ngôn ngữ bậc cao (Java, .NET, script,…), nhất là nguyên nhân từ sử dụng con trỏ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Tại sao chọn C/C++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Cú pháp có phân biệt chữ hoa/thường: int, Int, INT là hoàn toàn khác nhau</a:t>
            </a:r>
          </a:p>
          <a:p>
            <a:r>
              <a:rPr lang="en-US" smtClean="0"/>
              <a:t>Dấu ; dùng để phân tách các câu lệnh đơn</a:t>
            </a:r>
          </a:p>
          <a:p>
            <a:r>
              <a:rPr lang="en-US" smtClean="0"/>
              <a:t>Dấu { … } để quy định một khối câu lệnh</a:t>
            </a:r>
          </a:p>
          <a:p>
            <a:r>
              <a:rPr lang="en-US" smtClean="0"/>
              <a:t>Không được đặt tên biến/hằng/hàm… trùng với từ khoá có sẵn (void, int, char, struct, const,…)</a:t>
            </a:r>
          </a:p>
          <a:p>
            <a:r>
              <a:rPr lang="en-US" smtClean="0"/>
              <a:t>Trong một khối lệnh không có cấu trúc định hướng (if, for, while,…) thì các lệnh sẽ thực hiện tuần tự từ trên xuống</a:t>
            </a:r>
          </a:p>
          <a:p>
            <a:r>
              <a:rPr lang="en-US" smtClean="0"/>
              <a:t>Chú thích:</a:t>
            </a:r>
          </a:p>
          <a:p>
            <a:pPr lvl="1"/>
            <a:r>
              <a:rPr lang="en-US" smtClean="0"/>
              <a:t>trong C bằng: /* … */</a:t>
            </a:r>
          </a:p>
          <a:p>
            <a:pPr lvl="1"/>
            <a:r>
              <a:rPr lang="en-US" smtClean="0"/>
              <a:t>trong C++ có thêm ký hiệu // để chú thích đến hết dòng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vài điểm chú ý về ngôn ngữ C/C++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một môi trường tích hợp (IDE), trợ giúp:</a:t>
            </a:r>
          </a:p>
          <a:p>
            <a:pPr lvl="1"/>
            <a:r>
              <a:rPr lang="en-US" smtClean="0"/>
              <a:t>Viết chương trình</a:t>
            </a:r>
          </a:p>
          <a:p>
            <a:pPr lvl="1"/>
            <a:r>
              <a:rPr lang="en-US" smtClean="0"/>
              <a:t>Biên dịch</a:t>
            </a:r>
          </a:p>
          <a:p>
            <a:pPr lvl="1"/>
            <a:r>
              <a:rPr lang="en-US" smtClean="0"/>
              <a:t>Gỡ lỗi (debug)</a:t>
            </a:r>
          </a:p>
          <a:p>
            <a:pPr lvl="1"/>
            <a:endParaRPr lang="en-US" smtClean="0"/>
          </a:p>
          <a:p>
            <a:r>
              <a:rPr lang="en-US" smtClean="0"/>
              <a:t>Làm ví dụ…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MS Visual C++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/>
              <a:t>TS. </a:t>
            </a:r>
            <a:r>
              <a:rPr lang="en-US" b="1" dirty="0" err="1" smtClean="0"/>
              <a:t>Vũ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endParaRPr lang="en-US" b="1" dirty="0" smtClean="0"/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dirty="0" err="1" smtClean="0"/>
              <a:t>Viện</a:t>
            </a:r>
            <a:r>
              <a:rPr lang="en-US" sz="2800" dirty="0" smtClean="0"/>
              <a:t> </a:t>
            </a:r>
            <a:r>
              <a:rPr lang="en-US" sz="2800" dirty="0" err="1" smtClean="0"/>
              <a:t>nghiên</a:t>
            </a:r>
            <a:r>
              <a:rPr lang="en-US" sz="2800" dirty="0" smtClean="0"/>
              <a:t> </a:t>
            </a:r>
            <a:r>
              <a:rPr lang="en-US" sz="2800" dirty="0" err="1" smtClean="0"/>
              <a:t>cứu</a:t>
            </a:r>
            <a:r>
              <a:rPr lang="en-US" sz="2800" dirty="0" smtClean="0"/>
              <a:t> </a:t>
            </a:r>
            <a:r>
              <a:rPr lang="en-US" sz="2800" dirty="0" err="1" smtClean="0"/>
              <a:t>quốc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MICA,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Bách</a:t>
            </a:r>
            <a:r>
              <a:rPr lang="en-US" sz="2800" dirty="0" smtClean="0"/>
              <a:t> </a:t>
            </a:r>
            <a:r>
              <a:rPr lang="en-US" sz="2800" dirty="0" err="1" smtClean="0"/>
              <a:t>Khoa</a:t>
            </a:r>
            <a:r>
              <a:rPr lang="en-US" sz="2800" dirty="0" smtClean="0"/>
              <a:t> </a:t>
            </a:r>
            <a:r>
              <a:rPr lang="en-US" sz="2800" dirty="0" err="1" smtClean="0"/>
              <a:t>Hà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Email: </a:t>
            </a:r>
            <a:r>
              <a:rPr lang="en-US" sz="2800" dirty="0" err="1" smtClean="0">
                <a:hlinkClick r:id="rId3"/>
              </a:rPr>
              <a:t>hai.vu@mica.edu.vn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err="1" smtClean="0"/>
              <a:t>Phòng</a:t>
            </a:r>
            <a:r>
              <a:rPr lang="en-US" sz="2800" dirty="0" smtClean="0"/>
              <a:t> 1005,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 smtClean="0"/>
              <a:t>B1</a:t>
            </a:r>
            <a:r>
              <a:rPr lang="en-US" sz="2800" dirty="0" smtClean="0"/>
              <a:t>, </a:t>
            </a:r>
            <a:r>
              <a:rPr lang="en-US" sz="2800" dirty="0" err="1" smtClean="0"/>
              <a:t>ĐHBK</a:t>
            </a:r>
            <a:r>
              <a:rPr lang="en-US" sz="2800" dirty="0" smtClean="0"/>
              <a:t> </a:t>
            </a:r>
            <a:r>
              <a:rPr lang="en-US" sz="2800" dirty="0" err="1" smtClean="0"/>
              <a:t>Hà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endParaRPr lang="en-US" sz="2800" dirty="0" smtClean="0"/>
          </a:p>
          <a:p>
            <a:pPr lvl="1">
              <a:spcBef>
                <a:spcPct val="50000"/>
              </a:spcBef>
            </a:pPr>
            <a:r>
              <a:rPr lang="en-US" sz="2800" dirty="0" err="1" smtClean="0"/>
              <a:t>Điện</a:t>
            </a:r>
            <a:r>
              <a:rPr lang="en-US" sz="2800" dirty="0" smtClean="0"/>
              <a:t> </a:t>
            </a:r>
            <a:r>
              <a:rPr lang="en-US" sz="2800" dirty="0" err="1" smtClean="0"/>
              <a:t>thoại</a:t>
            </a:r>
            <a:r>
              <a:rPr lang="en-US" sz="2800" dirty="0" smtClean="0"/>
              <a:t>: 38 68 30 87 (Ext: 104)</a:t>
            </a:r>
          </a:p>
          <a:p>
            <a:pPr lvl="1">
              <a:spcBef>
                <a:spcPct val="50000"/>
              </a:spcBef>
            </a:pPr>
            <a:r>
              <a:rPr lang="en-US" sz="2800" dirty="0" smtClean="0"/>
              <a:t>Homepage: </a:t>
            </a:r>
            <a:r>
              <a:rPr lang="en-US" sz="1800" dirty="0" err="1" smtClean="0"/>
              <a:t>http://www.mica.edu.vn/perso/Vu-Hai/index.html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 lvl="1"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EB7412F-42BC-4638-8586-5CE74B47495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Kỹ</a:t>
            </a:r>
            <a:r>
              <a:rPr lang="en-US" sz="2400" dirty="0" smtClean="0"/>
              <a:t> </a:t>
            </a:r>
            <a:r>
              <a:rPr lang="en-US" sz="2400" dirty="0" err="1" smtClean="0"/>
              <a:t>thuật</a:t>
            </a:r>
            <a:r>
              <a:rPr lang="en-US" sz="2400" dirty="0" smtClean="0"/>
              <a:t> </a:t>
            </a:r>
            <a:r>
              <a:rPr lang="en-US" sz="2400" dirty="0" err="1" smtClean="0"/>
              <a:t>lập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C/C++ (EE3490)</a:t>
            </a:r>
          </a:p>
          <a:p>
            <a:r>
              <a:rPr lang="en-US" sz="2400" dirty="0" err="1" smtClean="0"/>
              <a:t>Lý</a:t>
            </a:r>
            <a:r>
              <a:rPr lang="en-US" sz="2400" dirty="0" smtClean="0"/>
              <a:t> </a:t>
            </a:r>
            <a:r>
              <a:rPr lang="en-US" sz="2400" dirty="0" err="1" smtClean="0"/>
              <a:t>thuyết</a:t>
            </a:r>
            <a:r>
              <a:rPr lang="en-US" sz="2400" dirty="0" smtClean="0"/>
              <a:t> +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(0.1) +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 (0.2) + </a:t>
            </a:r>
            <a:r>
              <a:rPr lang="en-US" sz="2400" dirty="0" err="1" smtClean="0"/>
              <a:t>Thi</a:t>
            </a:r>
            <a:r>
              <a:rPr lang="en-US" sz="2400" dirty="0" smtClean="0"/>
              <a:t> </a:t>
            </a:r>
            <a:r>
              <a:rPr lang="en-US" sz="2400" dirty="0" err="1" smtClean="0"/>
              <a:t>cuối</a:t>
            </a:r>
            <a:r>
              <a:rPr lang="en-US" sz="2400" dirty="0" smtClean="0"/>
              <a:t> </a:t>
            </a:r>
            <a:r>
              <a:rPr lang="en-US" sz="2400" dirty="0" err="1" smtClean="0"/>
              <a:t>kỳ</a:t>
            </a:r>
            <a:r>
              <a:rPr lang="en-US" sz="2400" dirty="0" smtClean="0"/>
              <a:t> (0.7)</a:t>
            </a:r>
          </a:p>
          <a:p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biên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: MS Visual C++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Sách</a:t>
            </a:r>
            <a:r>
              <a:rPr lang="en-US" sz="2400" dirty="0" smtClean="0"/>
              <a:t>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khảo</a:t>
            </a:r>
            <a:r>
              <a:rPr lang="en-US" sz="2400" dirty="0" smtClean="0"/>
              <a:t>:</a:t>
            </a:r>
          </a:p>
          <a:p>
            <a:pPr lvl="1"/>
            <a:r>
              <a:rPr lang="vi-VN" sz="2000" i="1" dirty="0" smtClean="0"/>
              <a:t>The C Programming Language</a:t>
            </a:r>
            <a:r>
              <a:rPr lang="en-US" sz="2000" i="1" dirty="0" smtClean="0"/>
              <a:t> –</a:t>
            </a:r>
            <a:r>
              <a:rPr lang="vi-VN" sz="2000" i="1" dirty="0" smtClean="0"/>
              <a:t> </a:t>
            </a:r>
            <a:r>
              <a:rPr lang="en-US" sz="2000" i="1" dirty="0" smtClean="0"/>
              <a:t>2nd</a:t>
            </a:r>
            <a:r>
              <a:rPr lang="vi-VN" sz="2000" i="1" dirty="0" smtClean="0"/>
              <a:t> Ed</a:t>
            </a:r>
            <a:r>
              <a:rPr lang="en-US" sz="2000" i="1" dirty="0" err="1" smtClean="0"/>
              <a:t>ition</a:t>
            </a:r>
            <a:r>
              <a:rPr lang="en-US" sz="2000" dirty="0" smtClean="0"/>
              <a:t>, Brian W. </a:t>
            </a:r>
            <a:r>
              <a:rPr lang="vi-VN" sz="2000" dirty="0" smtClean="0"/>
              <a:t>Kerninghan</a:t>
            </a:r>
            <a:r>
              <a:rPr lang="en-US" sz="2000" dirty="0" smtClean="0"/>
              <a:t> </a:t>
            </a:r>
            <a:r>
              <a:rPr lang="vi-VN" sz="2000" dirty="0" smtClean="0"/>
              <a:t>&amp; </a:t>
            </a:r>
            <a:r>
              <a:rPr lang="en-US" sz="2000" dirty="0" smtClean="0"/>
              <a:t>Dennis M. </a:t>
            </a:r>
            <a:r>
              <a:rPr lang="vi-VN" sz="2000" dirty="0" smtClean="0"/>
              <a:t>Ritchie, Prentice-Hall,1998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The C++ Programming Language </a:t>
            </a:r>
            <a:r>
              <a:rPr lang="en-US" sz="2000" dirty="0" smtClean="0"/>
              <a:t>–</a:t>
            </a:r>
            <a:r>
              <a:rPr lang="en-US" sz="2000" i="1" dirty="0" smtClean="0"/>
              <a:t> 3rd Edition</a:t>
            </a:r>
            <a:r>
              <a:rPr lang="en-US" sz="2000" dirty="0" smtClean="0"/>
              <a:t>, </a:t>
            </a:r>
            <a:r>
              <a:rPr lang="en-US" sz="2000" dirty="0" err="1" smtClean="0"/>
              <a:t>Bjarne</a:t>
            </a:r>
            <a:r>
              <a:rPr lang="en-US" sz="2000" dirty="0" smtClean="0"/>
              <a:t> </a:t>
            </a:r>
            <a:r>
              <a:rPr lang="en-US" sz="2000" dirty="0" err="1" smtClean="0"/>
              <a:t>Stroustrup</a:t>
            </a:r>
            <a:r>
              <a:rPr lang="en-US" sz="2000" dirty="0" smtClean="0"/>
              <a:t>, Addison-Wesley, 1997</a:t>
            </a:r>
          </a:p>
          <a:p>
            <a:pPr lvl="1"/>
            <a:r>
              <a:rPr lang="en-US" sz="2000" i="1" dirty="0" smtClean="0"/>
              <a:t>C++ How to Program, Fifth </a:t>
            </a:r>
            <a:r>
              <a:rPr lang="en-US" sz="2000" i="1" dirty="0" smtClean="0"/>
              <a:t>Edition, </a:t>
            </a:r>
            <a:r>
              <a:rPr lang="en-US" sz="2000" dirty="0" smtClean="0"/>
              <a:t>H. M. </a:t>
            </a:r>
            <a:r>
              <a:rPr lang="en-US" sz="2000" dirty="0" err="1" smtClean="0"/>
              <a:t>Deitel</a:t>
            </a:r>
            <a:r>
              <a:rPr lang="en-US" sz="2000" dirty="0" smtClean="0"/>
              <a:t> -  </a:t>
            </a:r>
            <a:r>
              <a:rPr lang="en-US" sz="2000" dirty="0" err="1" smtClean="0"/>
              <a:t>Deitel</a:t>
            </a:r>
            <a:r>
              <a:rPr lang="en-US" sz="2000" dirty="0" smtClean="0"/>
              <a:t> &amp; </a:t>
            </a:r>
            <a:r>
              <a:rPr lang="en-US" sz="2000" dirty="0" smtClean="0"/>
              <a:t>Associates, Inc., Prentice Hall, 2005</a:t>
            </a:r>
          </a:p>
          <a:p>
            <a:pPr marL="274638" lvl="1" indent="0">
              <a:buNone/>
            </a:pPr>
            <a:endParaRPr lang="en-US" sz="2000" dirty="0"/>
          </a:p>
          <a:p>
            <a:pPr marL="342900" indent="-342900">
              <a:buAutoNum type="arabicParenBoth"/>
            </a:pPr>
            <a:r>
              <a:rPr lang="en-US" sz="1500" dirty="0">
                <a:hlinkClick r:id="rId2"/>
              </a:rPr>
              <a:t>https://go.microsoft.com/fwlink/?</a:t>
            </a:r>
            <a:r>
              <a:rPr lang="en-US" sz="1500" dirty="0" smtClean="0">
                <a:hlinkClick r:id="rId2"/>
              </a:rPr>
              <a:t>LinkId=615464&amp;clcid=0x409</a:t>
            </a:r>
            <a:r>
              <a:rPr lang="en-US" sz="1500" dirty="0" smtClean="0"/>
              <a:t> </a:t>
            </a:r>
          </a:p>
          <a:p>
            <a:pPr marL="617538" lvl="1" indent="-342900">
              <a:buAutoNum type="arabicParenBoth"/>
            </a:pPr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(1 </a:t>
            </a:r>
            <a:r>
              <a:rPr lang="en-US" dirty="0" err="1" smtClean="0"/>
              <a:t>tuần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(NNLT)</a:t>
            </a:r>
          </a:p>
          <a:p>
            <a:pPr lvl="1"/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C </a:t>
            </a:r>
            <a:r>
              <a:rPr lang="en-US" dirty="0" err="1" smtClean="0"/>
              <a:t>và</a:t>
            </a:r>
            <a:r>
              <a:rPr lang="en-US" dirty="0" smtClean="0"/>
              <a:t> C++</a:t>
            </a:r>
          </a:p>
          <a:p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(7 </a:t>
            </a:r>
            <a:r>
              <a:rPr lang="en-US" dirty="0" err="1" smtClean="0"/>
              <a:t>tuần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endParaRPr lang="en-US" dirty="0" smtClean="0"/>
          </a:p>
          <a:p>
            <a:pPr lvl="1"/>
            <a:r>
              <a:rPr lang="en-US" dirty="0" err="1" smtClean="0"/>
              <a:t>Biến</a:t>
            </a:r>
            <a:r>
              <a:rPr lang="en-US" dirty="0" smtClean="0"/>
              <a:t>,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kiểu</a:t>
            </a:r>
            <a:r>
              <a:rPr lang="en-US" dirty="0" smtClean="0"/>
              <a:t>,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pPr lvl="1"/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endParaRPr lang="en-US" dirty="0" smtClean="0"/>
          </a:p>
          <a:p>
            <a:pPr lvl="1"/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endParaRPr lang="en-US" dirty="0" smtClean="0"/>
          </a:p>
          <a:p>
            <a:pPr lvl="1"/>
            <a:r>
              <a:rPr lang="en-US" dirty="0" err="1" smtClean="0"/>
              <a:t>Hàm</a:t>
            </a:r>
            <a:r>
              <a:rPr lang="en-US" dirty="0" smtClean="0"/>
              <a:t>,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endParaRPr lang="en-US" dirty="0" smtClean="0"/>
          </a:p>
          <a:p>
            <a:pPr lvl="1"/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 môn học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Lập trình hướng đối tượng (5 tuần)</a:t>
            </a:r>
          </a:p>
          <a:p>
            <a:pPr lvl="1"/>
            <a:r>
              <a:rPr lang="en-US" smtClean="0"/>
              <a:t>Khái niệm OOP</a:t>
            </a:r>
          </a:p>
          <a:p>
            <a:pPr lvl="1"/>
            <a:r>
              <a:rPr lang="en-US" smtClean="0"/>
              <a:t>Lớp và đối tượng</a:t>
            </a:r>
          </a:p>
          <a:p>
            <a:pPr lvl="1"/>
            <a:r>
              <a:rPr lang="en-US" smtClean="0"/>
              <a:t>Kế thừa</a:t>
            </a:r>
          </a:p>
          <a:p>
            <a:pPr lvl="1"/>
            <a:r>
              <a:rPr lang="en-US" smtClean="0"/>
              <a:t>Cấu trúc dữ liệu</a:t>
            </a:r>
          </a:p>
          <a:p>
            <a:pPr lvl="1"/>
            <a:r>
              <a:rPr lang="en-US" smtClean="0"/>
              <a:t>Lập trình vào ra</a:t>
            </a:r>
          </a:p>
          <a:p>
            <a:r>
              <a:rPr lang="en-US" smtClean="0"/>
              <a:t>Lập trình khái quát (2 tuần)</a:t>
            </a:r>
          </a:p>
          <a:p>
            <a:pPr lvl="1"/>
            <a:r>
              <a:rPr lang="en-US" smtClean="0"/>
              <a:t>Khuôn mẫu hàm, lớp</a:t>
            </a:r>
          </a:p>
          <a:p>
            <a:pPr lvl="1"/>
            <a:r>
              <a:rPr lang="en-US" smtClean="0"/>
              <a:t>Thư viện STL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 môn học</a:t>
            </a:r>
            <a:r>
              <a:rPr lang="en-US" i="1" smtClean="0"/>
              <a:t> (tiếp)</a:t>
            </a:r>
            <a:endParaRPr lang="en-US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quan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4763"/>
            <a:ext cx="1981200" cy="366712"/>
          </a:xfrm>
        </p:spPr>
        <p:txBody>
          <a:bodyPr/>
          <a:lstStyle/>
          <a:p>
            <a:fld id="{26B269CE-12F4-4F4F-BF2F-21E0A343DA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Chương trình: tập các lệnh máy tính phải tuân theo</a:t>
            </a:r>
          </a:p>
          <a:p>
            <a:r>
              <a:rPr lang="en-US" smtClean="0"/>
              <a:t>Phần mềm: tập hợp các chương trình</a:t>
            </a:r>
          </a:p>
          <a:p>
            <a:r>
              <a:rPr lang="en-US" smtClean="0"/>
              <a:t>Hệ điều hành (HĐH):</a:t>
            </a:r>
          </a:p>
          <a:p>
            <a:pPr lvl="1"/>
            <a:r>
              <a:rPr lang="en-US" smtClean="0"/>
              <a:t>là một phần mềm</a:t>
            </a:r>
          </a:p>
          <a:p>
            <a:pPr lvl="1"/>
            <a:r>
              <a:rPr lang="en-US" smtClean="0"/>
              <a:t>cho phép người dùng thao tác với máy tính</a:t>
            </a:r>
          </a:p>
          <a:p>
            <a:pPr lvl="1"/>
            <a:r>
              <a:rPr lang="en-US" smtClean="0"/>
              <a:t>quản lý tài nguyên (CPU, bộ nhớ, phần cứng/mềm,…)</a:t>
            </a:r>
          </a:p>
          <a:p>
            <a:pPr lvl="1"/>
            <a:r>
              <a:rPr lang="en-US" smtClean="0"/>
              <a:t>chạy chương trình</a:t>
            </a:r>
          </a:p>
          <a:p>
            <a:r>
              <a:rPr lang="en-US" smtClean="0"/>
              <a:t>Thuật toán: chuỗi lệnh có thứ tự để giải quyết một vấn đề nhất định</a:t>
            </a:r>
          </a:p>
          <a:p>
            <a:r>
              <a:rPr lang="en-US" smtClean="0"/>
              <a:t>Trình biên dịch: là chương trình cho phép chuyển đổi mã nguồn thành mã máy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 về chương trình và lập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Máy tính chỉ hiểu mã nhị phân (byte, bit)</a:t>
            </a:r>
          </a:p>
          <a:p>
            <a:pPr lvl="1"/>
            <a:r>
              <a:rPr lang="en-US" smtClean="0"/>
              <a:t>Một mã lệnh có thể có mã 01000001</a:t>
            </a:r>
          </a:p>
          <a:p>
            <a:pPr lvl="1"/>
            <a:r>
              <a:rPr lang="en-US" smtClean="0"/>
              <a:t>Chữ cái ‘A’ có mã 01000001</a:t>
            </a:r>
          </a:p>
          <a:p>
            <a:pPr lvl="1"/>
            <a:r>
              <a:rPr lang="en-US" smtClean="0"/>
              <a:t>Số 65 có mã 01000001</a:t>
            </a:r>
          </a:p>
          <a:p>
            <a:r>
              <a:rPr lang="en-US" smtClean="0"/>
              <a:t>Làm thế nào máy tính hiểu 01000001 biểu diễn gì:</a:t>
            </a:r>
          </a:p>
          <a:p>
            <a:pPr lvl="1"/>
            <a:r>
              <a:rPr lang="en-US" smtClean="0"/>
              <a:t>Phụ thuộc vào mã lệnh đang chạy là gì</a:t>
            </a:r>
          </a:p>
          <a:p>
            <a:pPr lvl="1"/>
            <a:r>
              <a:rPr lang="en-US" smtClean="0"/>
              <a:t>Người viết chương trình phải hiểu vùng nhớ đang truy xuất chứa gì</a:t>
            </a:r>
          </a:p>
          <a:p>
            <a:r>
              <a:rPr lang="en-US" smtClean="0"/>
              <a:t>Bộ nhớ trong của máy tính chứa cả dữ liệu và mã lệnh của chương trình khi chạy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Mã lệnh và dữ liệu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Là ngôn ngữ được con người thiết kế dùng để tạo ra những chương trình chạy trên máy tính theo ý đồ mong muốn</a:t>
            </a:r>
          </a:p>
          <a:p>
            <a:r>
              <a:rPr lang="en-US" smtClean="0"/>
              <a:t>Quá trình phát triển:</a:t>
            </a:r>
          </a:p>
          <a:p>
            <a:pPr lvl="1"/>
            <a:r>
              <a:rPr lang="en-US" smtClean="0"/>
              <a:t>Mã máy: dùng trực tiếp mã nhị phân, không cần biên dịch, phụ thuộc và bộ vi xử lý</a:t>
            </a:r>
          </a:p>
          <a:p>
            <a:pPr lvl="1"/>
            <a:r>
              <a:rPr lang="en-US" smtClean="0"/>
              <a:t>Thế hệ thứ 2 (hợp ngữ): cần biên dịch, có thể đọc hiểu được, phụ thuộc và bộ vi xử lý</a:t>
            </a:r>
          </a:p>
          <a:p>
            <a:pPr lvl="1"/>
            <a:r>
              <a:rPr lang="en-US" smtClean="0"/>
              <a:t>Thế hệ thứ 3 (cấu trúc): cấu trúc điều khiển, kiểu dữ liệu, đóng gói. VD: Fortran, C, C++, Basic, Pascal, COBOL,…</a:t>
            </a:r>
          </a:p>
          <a:p>
            <a:pPr lvl="1"/>
            <a:r>
              <a:rPr lang="en-US" smtClean="0"/>
              <a:t>Thế hệ thứ 4: nâng cao hiệu quả nhưng giảm các yếu tố dễ gây lỗi, cú pháp gần gũi hơn với ngôn ngữ nói. VD: SQL, LabVIEW, ColdFusion,…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Ngôn ngữ lập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9816</TotalTime>
  <Words>1408</Words>
  <Application>Microsoft Office PowerPoint</Application>
  <PresentationFormat>On-screen Show (4:3)</PresentationFormat>
  <Paragraphs>184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Giới thiệu môn học</vt:lpstr>
      <vt:lpstr>Thông tin về giảng viên</vt:lpstr>
      <vt:lpstr>Giới thiệu</vt:lpstr>
      <vt:lpstr>Nội dung môn học</vt:lpstr>
      <vt:lpstr>Nội dung môn học (tiếp)</vt:lpstr>
      <vt:lpstr>Tổng quan</vt:lpstr>
      <vt:lpstr>Khái niệm về chương trình và lập trình</vt:lpstr>
      <vt:lpstr>Mã lệnh và dữ liệu</vt:lpstr>
      <vt:lpstr>Ngôn ngữ lập trình</vt:lpstr>
      <vt:lpstr>Quá trình phát triển phần mềm</vt:lpstr>
      <vt:lpstr>Lỗi chương trình</vt:lpstr>
      <vt:lpstr>Giới thiệu ngôn ngữ C và C++</vt:lpstr>
      <vt:lpstr>Lịch sử ngôn ngữ C</vt:lpstr>
      <vt:lpstr>Lịch sử ngôn ngữ C++</vt:lpstr>
      <vt:lpstr>Biên dịch chương trình C/C++</vt:lpstr>
      <vt:lpstr>Biên dịch chương trình C/C++ (tiếp)</vt:lpstr>
      <vt:lpstr>Tại sao chọn C/C++</vt:lpstr>
      <vt:lpstr>Một vài điểm chú ý về ngôn ngữ C/C++</vt:lpstr>
      <vt:lpstr>Giới thiệu MS Visual C++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Vu Hai</cp:lastModifiedBy>
  <cp:revision>270</cp:revision>
  <dcterms:created xsi:type="dcterms:W3CDTF">2007-06-13T23:23:09Z</dcterms:created>
  <dcterms:modified xsi:type="dcterms:W3CDTF">2017-02-06T08:33:10Z</dcterms:modified>
</cp:coreProperties>
</file>